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7"/>
  </p:notesMasterIdLst>
  <p:sldIdLst>
    <p:sldId id="256" r:id="rId3"/>
    <p:sldId id="403" r:id="rId4"/>
    <p:sldId id="405" r:id="rId5"/>
    <p:sldId id="406" r:id="rId6"/>
    <p:sldId id="407" r:id="rId7"/>
    <p:sldId id="411" r:id="rId8"/>
    <p:sldId id="415" r:id="rId9"/>
    <p:sldId id="471" r:id="rId10"/>
    <p:sldId id="416" r:id="rId11"/>
    <p:sldId id="417" r:id="rId12"/>
    <p:sldId id="420" r:id="rId13"/>
    <p:sldId id="421" r:id="rId14"/>
    <p:sldId id="424" r:id="rId15"/>
    <p:sldId id="425" r:id="rId16"/>
    <p:sldId id="426" r:id="rId17"/>
    <p:sldId id="460" r:id="rId18"/>
    <p:sldId id="432" r:id="rId19"/>
    <p:sldId id="430" r:id="rId20"/>
    <p:sldId id="431" r:id="rId21"/>
    <p:sldId id="435" r:id="rId22"/>
    <p:sldId id="436" r:id="rId23"/>
    <p:sldId id="443" r:id="rId24"/>
    <p:sldId id="444" r:id="rId25"/>
    <p:sldId id="449" r:id="rId26"/>
    <p:sldId id="451" r:id="rId27"/>
    <p:sldId id="450" r:id="rId28"/>
    <p:sldId id="453" r:id="rId29"/>
    <p:sldId id="454" r:id="rId30"/>
    <p:sldId id="456" r:id="rId31"/>
    <p:sldId id="461" r:id="rId32"/>
    <p:sldId id="463" r:id="rId33"/>
    <p:sldId id="472" r:id="rId34"/>
    <p:sldId id="465" r:id="rId35"/>
    <p:sldId id="474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06" autoAdjust="0"/>
    <p:restoredTop sz="94660"/>
  </p:normalViewPr>
  <p:slideViewPr>
    <p:cSldViewPr snapToGrid="0">
      <p:cViewPr varScale="1">
        <p:scale>
          <a:sx n="83" d="100"/>
          <a:sy n="83" d="100"/>
        </p:scale>
        <p:origin x="63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52E056-8619-4473-9BE1-75DBC4E2B503}" type="datetimeFigureOut">
              <a:rPr lang="en-US" smtClean="0"/>
              <a:t>1/18/2021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240362-67CC-4044-8CA1-1451E74668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757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751CA2-CBD5-46D8-B16B-D98122CA58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61A9640-0FD0-417B-8AAE-0A2A0857BD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ECED8D-0873-40E9-ACB8-16047C6FD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AE806-E41B-4596-8627-3B45DC3A7C91}" type="datetime1">
              <a:rPr lang="en-US" smtClean="0"/>
              <a:t>1/18/2021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1D69D4-719D-4819-B6AE-2B490ED70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 D. Rhodes et al. "Fast On-line Kernel Density Estimation for Active Object Localization"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2E10B4-9F66-4BC8-9C7B-5D26C619B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CBA88-6452-443F-8DA7-1F8030323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9904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E5320-AC01-41AB-818D-B86EFC97BF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2F96BA1-9C72-4B21-B2F1-929A162980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6D0FF6-C527-45F6-B2A4-AE245BF6CF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BE9C0-705B-49F4-A800-7B45150A6DF1}" type="datetime1">
              <a:rPr lang="en-US" smtClean="0"/>
              <a:t>1/18/2021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FC52D8-7158-46E8-BD4E-FB34C5FB4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 D. Rhodes et al. "Fast On-line Kernel Density Estimation for Active Object Localization"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C121BE-3FA7-43FD-9E45-CA47EA3EEE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CBA88-6452-443F-8DA7-1F8030323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8768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CE2D432-8F46-49E4-9179-CA85F03878A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1BD1D3E-5940-4BA8-BBE9-C3F5B7FF5E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CC64B1-A715-45A8-9D23-C3EC803F36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17707-A395-472F-8DAF-5A1155708CD5}" type="datetime1">
              <a:rPr lang="en-US" smtClean="0"/>
              <a:t>1/18/2021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1E5EB3-AC74-45AF-850A-94D644399E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 D. Rhodes et al. "Fast On-line Kernel Density Estimation for Active Object Localization"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D1F7E5-A935-416E-BBEC-D040DE3EE3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CBA88-6452-443F-8DA7-1F8030323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0675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934418" y="6432552"/>
            <a:ext cx="1371957" cy="273049"/>
          </a:xfrm>
        </p:spPr>
        <p:txBody>
          <a:bodyPr/>
          <a:lstStyle/>
          <a:p>
            <a:fld id="{44EBB4DB-29A0-40D8-8916-B2BF1D97DE36}" type="datetime1">
              <a:rPr lang="en-US" smtClean="0"/>
              <a:t>1/18/2021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65491" y="6432552"/>
            <a:ext cx="5654560" cy="273049"/>
          </a:xfrm>
        </p:spPr>
        <p:txBody>
          <a:bodyPr/>
          <a:lstStyle/>
          <a:p>
            <a:r>
              <a:rPr lang="en-US"/>
              <a:t>A. D. Rhodes et al. "Fast On-line Kernel Density Estimation for Active Object Localization"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35035" y="6432552"/>
            <a:ext cx="1219519" cy="273049"/>
          </a:xfrm>
        </p:spPr>
        <p:txBody>
          <a:bodyPr/>
          <a:lstStyle/>
          <a:p>
            <a:fld id="{AAEAE4A8-A6E5-453E-B946-FB774B73F48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5490" y="3403600"/>
            <a:ext cx="5030511" cy="1397000"/>
          </a:xfrm>
        </p:spPr>
        <p:txBody>
          <a:bodyPr>
            <a:normAutofit/>
          </a:bodyPr>
          <a:lstStyle>
            <a:lvl1pPr marL="0" indent="0" algn="l">
              <a:spcBef>
                <a:spcPts val="60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5491" y="533401"/>
            <a:ext cx="5030510" cy="2514601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16509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61FB7-EED4-4298-AE4A-BC904D9BE6E1}" type="datetime1">
              <a:rPr lang="en-US" smtClean="0"/>
              <a:t>1/18/2021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 D. Rhodes et al. "Fast On-line Kernel Density Estimation for Active Object Localization"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AE4A8-A6E5-453E-B946-FB774B73F48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37173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E4C7A-AFD0-4CE7-999A-8A691F882DB5}" type="datetime1">
              <a:rPr lang="en-US" smtClean="0"/>
              <a:t>1/18/2021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 D. Rhodes et al. "Fast On-line Kernel Density Estimation for Active Object Localization"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AE4A8-A6E5-453E-B946-FB774B73F48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5491" y="3124200"/>
            <a:ext cx="8689063" cy="1371600"/>
          </a:xfrm>
        </p:spPr>
        <p:txBody>
          <a:bodyPr anchor="t">
            <a:normAutofit/>
          </a:bodyPr>
          <a:lstStyle>
            <a:lvl1pPr marL="0" indent="0">
              <a:spcBef>
                <a:spcPts val="600"/>
              </a:spcBef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5491" y="533400"/>
            <a:ext cx="8689063" cy="2286000"/>
          </a:xfrm>
        </p:spPr>
        <p:txBody>
          <a:bodyPr anchor="b">
            <a:normAutofit/>
          </a:bodyPr>
          <a:lstStyle>
            <a:lvl1pPr algn="l">
              <a:defRPr sz="5400" b="1" cap="none" baseline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265881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8E0CE-3EB5-4054-B63A-238025FF7E8D}" type="datetime1">
              <a:rPr lang="en-US" smtClean="0"/>
              <a:t>1/18/2021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 D. Rhodes et al. "Fast On-line Kernel Density Estimation for Active Object Localization"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AE4A8-A6E5-453E-B946-FB774B73F48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66021" y="1828800"/>
            <a:ext cx="4253068" cy="4191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5489" y="1828800"/>
            <a:ext cx="4253068" cy="4191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97442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72F3E-6055-439A-9E4B-6E4F04371B39}" type="datetime1">
              <a:rPr lang="en-US" smtClean="0"/>
              <a:t>1/18/2021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 D. Rhodes et al. "Fast On-line Kernel Density Estimation for Active Object Localization"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AE4A8-A6E5-453E-B946-FB774B73F48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01485" y="2590800"/>
            <a:ext cx="4253068" cy="3429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01485" y="1828800"/>
            <a:ext cx="4253068" cy="685801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5490" y="2590800"/>
            <a:ext cx="4253068" cy="3429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5490" y="1828800"/>
            <a:ext cx="4253068" cy="685801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5488" y="533400"/>
            <a:ext cx="8689065" cy="10668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084932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ED817-5703-4D4C-A89E-7899FEC19AF1}" type="datetime1">
              <a:rPr lang="en-US" smtClean="0"/>
              <a:t>1/18/2021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 D. Rhodes et al. "Fast On-line Kernel Density Estimation for Active Object Localization"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AE4A8-A6E5-453E-B946-FB774B73F48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719480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0AE74C-0CBB-4365-B432-3CF6AEAE7225}" type="datetime1">
              <a:rPr lang="en-US" smtClean="0"/>
              <a:t>1/18/2021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 D. Rhodes et al. "Fast On-line Kernel Density Estimation for Active Object Localization"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AE4A8-A6E5-453E-B946-FB774B73F48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1869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F5834-A04F-42A1-A56C-E81561D10F6A}" type="datetime1">
              <a:rPr lang="en-US" smtClean="0"/>
              <a:t>1/18/2021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 D. Rhodes et al. "Fast On-line Kernel Density Estimation for Active Object Localization"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AE4A8-A6E5-453E-B946-FB774B73F48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67341" y="533400"/>
            <a:ext cx="5868928" cy="5486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65490" y="2209800"/>
            <a:ext cx="4115872" cy="38100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600"/>
              </a:spcBef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5490" y="533400"/>
            <a:ext cx="4115872" cy="1524000"/>
          </a:xfrm>
        </p:spPr>
        <p:txBody>
          <a:bodyPr anchor="b">
            <a:normAutofit/>
          </a:bodyPr>
          <a:lstStyle>
            <a:lvl1pPr algn="l">
              <a:defRPr sz="3600" b="1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542532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F19D91-C92D-4F12-88C4-42775C997B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B8D9D0-1ED4-4F21-A217-798CF27844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126FD7-B1F3-4CFC-B314-328A34ECBA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1C2EC-E06C-489D-A603-83749BA87E64}" type="datetime1">
              <a:rPr lang="en-US" smtClean="0"/>
              <a:t>1/18/2021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821122-1A44-43E6-A1D7-1665703F5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 D. Rhodes et al. "Fast On-line Kernel Density Estimation for Active Object Localization"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71564A-5E35-4504-BF09-0B94503B12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CBA88-6452-443F-8DA7-1F8030323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7320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867340" y="533400"/>
            <a:ext cx="5781679" cy="5791200"/>
          </a:xfrm>
          <a:ln w="50800">
            <a:solidFill>
              <a:schemeClr val="tx1">
                <a:lumMod val="65000"/>
                <a:lumOff val="35000"/>
              </a:schemeClr>
            </a:solidFill>
            <a:miter lim="800000"/>
          </a:ln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65490" y="2209800"/>
            <a:ext cx="4115872" cy="38100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5490" y="533400"/>
            <a:ext cx="4115872" cy="1524000"/>
          </a:xfrm>
        </p:spPr>
        <p:txBody>
          <a:bodyPr anchor="b">
            <a:noAutofit/>
          </a:bodyPr>
          <a:lstStyle>
            <a:lvl1pPr algn="l">
              <a:defRPr sz="3600" b="1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254462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284F4-64EB-4A1C-A844-BC6E05669CE5}" type="datetime1">
              <a:rPr lang="en-US" smtClean="0"/>
              <a:t>1/18/2021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 D. Rhodes et al. "Fast On-line Kernel Density Estimation for Active Object Localization"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AE4A8-A6E5-453E-B946-FB774B73F48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536231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EBBF8-C1D1-43FD-8C0B-5387481F31B0}" type="datetime1">
              <a:rPr lang="en-US" smtClean="0"/>
              <a:t>1/18/2021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 D. Rhodes et al. "Fast On-line Kernel Density Estimation for Active Object Localization"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AE4A8-A6E5-453E-B946-FB774B73F48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5491" y="533400"/>
            <a:ext cx="7469544" cy="54864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63695" y="533400"/>
            <a:ext cx="2362816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852974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755F09-7A34-4CFA-BCDD-A8EB6B1D9E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C9A371-D362-4E4A-89D0-ADBE85B459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8AA938-D01B-43E8-9F35-DD1C3A819C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86F99-8CE0-4378-BABE-611A46DDEB14}" type="datetime1">
              <a:rPr lang="en-US" smtClean="0"/>
              <a:t>1/18/2021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8FD8FC-A103-48A4-A7AA-E9A4926184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 D. Rhodes et al. "Fast On-line Kernel Density Estimation for Active Object Localization"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372563-072A-4E6D-8DB5-BA4EB627BA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CBA88-6452-443F-8DA7-1F8030323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8227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583E25-006D-4733-9416-168B1E0E26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CE764E-416F-4534-B954-B214EDB4DD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6BA533-9BDA-471F-A8CF-61FAB567E9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876F37-5F60-46D7-A7D1-4924D8BA63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94EDA-1251-4262-BEE3-8DD9DE155A88}" type="datetime1">
              <a:rPr lang="en-US" smtClean="0"/>
              <a:t>1/18/2021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F4909E-F815-49C3-B00A-A1E41217EF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 D. Rhodes et al. "Fast On-line Kernel Density Estimation for Active Object Localization"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C2C998-3579-4EE8-B975-21847C1BB9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CBA88-6452-443F-8DA7-1F8030323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0177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536837-5CD0-4D48-B0F9-A5863C09BA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E40902-519F-4414-BFF7-6612525869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3128AB-F4D3-488F-8C6C-5A43049BED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252A4B-86FB-4C80-A702-7EAD7B8BBA1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893185D-56D3-4485-BD28-279A5B07AE0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AD3096E-A0E1-4828-BDC9-A3FEEDBDA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515EB-6C8A-4F9E-BDD4-A5DA66BE0E7E}" type="datetime1">
              <a:rPr lang="en-US" smtClean="0"/>
              <a:t>1/18/2021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7B3DF8D-2998-4208-99E9-9E09B00B9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 D. Rhodes et al. "Fast On-line Kernel Density Estimation for Active Object Localization"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1805A32-7A29-4FEC-AE3A-65EE7A83D2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CBA88-6452-443F-8DA7-1F8030323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4829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61237E-403B-4A0D-9258-FD94710AA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89A391-E370-4E3A-8F46-851D36E578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07B8D-5267-43F8-816C-F3C4B592DB73}" type="datetime1">
              <a:rPr lang="en-US" smtClean="0"/>
              <a:t>1/18/2021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59B8AF-C2F4-4B13-B33C-C93D886073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 D. Rhodes et al. "Fast On-line Kernel Density Estimation for Active Object Localization"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C9427C-273E-4702-B79B-F3F1DC3076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CBA88-6452-443F-8DA7-1F8030323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0624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C78AA6-9116-4E0F-88A8-0E963608D2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BE77D-8108-46AA-9019-E3D0E67FCF3A}" type="datetime1">
              <a:rPr lang="en-US" smtClean="0"/>
              <a:t>1/18/2021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8991EF2-3D56-4AC3-9E6C-7BF1BBE43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 D. Rhodes et al. "Fast On-line Kernel Density Estimation for Active Object Localization"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49ED90-75B5-4570-BBA9-00E50047BA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CBA88-6452-443F-8DA7-1F8030323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4444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F4FBC0-375E-4F8C-96B9-6FAF2A0B8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6A06C8-6993-4AAF-8328-1509D8742D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C446BD-71E9-4D0E-AC43-E2D42FD370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1F1A67-68EA-4DFC-BC96-6F9D6E8FE2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53DD2-E560-4F70-A61D-1202F3E3F9D2}" type="datetime1">
              <a:rPr lang="en-US" smtClean="0"/>
              <a:t>1/18/2021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DA7440-D8CE-4217-B005-6E233725B4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 D. Rhodes et al. "Fast On-line Kernel Density Estimation for Active Object Localization"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D10812-72D9-4182-8671-9C4EDF718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CBA88-6452-443F-8DA7-1F8030323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8940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5580F5-5355-4485-8B8E-E51F6899ED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57D2F8-1BA4-4D26-AF49-01822F30F5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0C4602-1115-4F31-BE92-6C65848455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C654F0-A712-4A9B-8098-E5D3277C6C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BE709-4E8D-41F2-9710-893AAEF8289E}" type="datetime1">
              <a:rPr lang="en-US" smtClean="0"/>
              <a:t>1/18/2021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B57E35-0B31-4CF2-A606-893C54A09A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 D. Rhodes et al. "Fast On-line Kernel Density Estimation for Active Object Localization"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D674B3-042A-4288-B9CC-D155BCEA61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CBA88-6452-443F-8DA7-1F8030323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4557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A7BE70C-E23A-432E-892F-D30AB882A2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F9E3AD-81A0-4C14-8094-D4085963D4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16B877-327D-48E5-AFD1-578412E268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3BEBDF-56C9-4804-93A7-BF6F9B64733F}" type="datetime1">
              <a:rPr lang="en-US" smtClean="0"/>
              <a:t>1/18/2021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3C1678-3361-41B3-B836-33AFB1E8FB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A. D. Rhodes et al. "Fast On-line Kernel Density Estimation for Active Object Localization"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E1EC08-DDE0-49CC-A815-067EDFDC10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5CBA88-6452-443F-8DA7-1F8030323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098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34418" y="6155268"/>
            <a:ext cx="1371957" cy="2730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9EB98F87-1121-40AD-8A18-0B5C2763BB08}" type="datetime1">
              <a:rPr lang="en-US" smtClean="0"/>
              <a:t>1/18/2021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65491" y="6155268"/>
            <a:ext cx="5654560" cy="2730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/>
              <a:t>A. D. Rhodes et al. "Fast On-line Kernel Density Estimation for Active Object Localization"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5035" y="6155268"/>
            <a:ext cx="1219519" cy="2730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AAEAE4A8-A6E5-453E-B946-FB774B73F48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5490" y="1828800"/>
            <a:ext cx="8689064" cy="4191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auto">
          <a:xfrm>
            <a:off x="1065490" y="533400"/>
            <a:ext cx="8689064" cy="1066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95762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36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tx1">
            <a:lumMod val="65000"/>
            <a:lumOff val="35000"/>
          </a:schemeClr>
        </a:buClr>
        <a:buSzPct val="8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1">
            <a:lumMod val="65000"/>
            <a:lumOff val="35000"/>
          </a:schemeClr>
        </a:buClr>
        <a:buSzPct val="8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77240" indent="-182880" algn="l" defTabSz="914400" rtl="0" eaLnBrk="1" latinLnBrk="0" hangingPunct="1">
        <a:lnSpc>
          <a:spcPct val="90000"/>
        </a:lnSpc>
        <a:spcBef>
          <a:spcPts val="600"/>
        </a:spcBef>
        <a:buClr>
          <a:schemeClr val="tx1">
            <a:lumMod val="65000"/>
            <a:lumOff val="35000"/>
          </a:schemeClr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60120" indent="-182880" algn="l" defTabSz="914400" rtl="0" eaLnBrk="1" latinLnBrk="0" hangingPunct="1">
        <a:lnSpc>
          <a:spcPct val="90000"/>
        </a:lnSpc>
        <a:spcBef>
          <a:spcPts val="600"/>
        </a:spcBef>
        <a:buClr>
          <a:schemeClr val="tx1">
            <a:lumMod val="65000"/>
            <a:lumOff val="35000"/>
          </a:schemeClr>
        </a:buClr>
        <a:buSzPct val="8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indent="-137160" algn="l" defTabSz="914400" rtl="0" eaLnBrk="1" latinLnBrk="0" hangingPunct="1">
        <a:lnSpc>
          <a:spcPct val="90000"/>
        </a:lnSpc>
        <a:spcBef>
          <a:spcPts val="600"/>
        </a:spcBef>
        <a:buClr>
          <a:schemeClr val="tx1">
            <a:lumMod val="65000"/>
            <a:lumOff val="35000"/>
          </a:schemeClr>
        </a:buClr>
        <a:buSzPct val="8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234440" indent="-13716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1371600" indent="-13716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1508760" indent="-13716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1645920" indent="-13716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png"/><Relationship Id="rId5" Type="http://schemas.openxmlformats.org/officeDocument/2006/relationships/image" Target="../media/image16.pn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1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2.png"/><Relationship Id="rId7" Type="http://schemas.openxmlformats.org/officeDocument/2006/relationships/image" Target="../media/image2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7.png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3.png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6.png"/><Relationship Id="rId7" Type="http://schemas.openxmlformats.org/officeDocument/2006/relationships/image" Target="../media/image38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49.png"/><Relationship Id="rId7" Type="http://schemas.openxmlformats.org/officeDocument/2006/relationships/image" Target="../media/image3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A9D2EF-C2A8-42DA-B268-90DC9F31DD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8319" y="761954"/>
            <a:ext cx="11525763" cy="3030777"/>
          </a:xfrm>
        </p:spPr>
        <p:txBody>
          <a:bodyPr>
            <a:normAutofit/>
          </a:bodyPr>
          <a:lstStyle/>
          <a:p>
            <a:r>
              <a:rPr lang="en-US" sz="3300" b="0" i="0" dirty="0">
                <a:solidFill>
                  <a:srgbClr val="222222"/>
                </a:solidFill>
                <a:effectLst/>
                <a:latin typeface="Garamond" panose="02020404030301010803" pitchFamily="18" charset="0"/>
              </a:rPr>
              <a:t> Regularized Semi-Nonnegative Matrix Factorization Using L21-Norm for Data Compression</a:t>
            </a:r>
            <a:br>
              <a:rPr lang="en-US" sz="4000" dirty="0">
                <a:latin typeface="Garamond" panose="02020404030301010803" pitchFamily="18" charset="0"/>
              </a:rPr>
            </a:br>
            <a:endParaRPr lang="en-US" sz="2800" dirty="0">
              <a:latin typeface="Garamond" panose="02020404030301010803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B56E3AF-1E8D-42C3-83CB-FFC84F1093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026" t="8357" r="17877" b="75179"/>
          <a:stretch/>
        </p:blipFill>
        <p:spPr>
          <a:xfrm>
            <a:off x="1196975" y="621101"/>
            <a:ext cx="9868452" cy="132271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4B6584E-0077-43FF-B532-77EBC7A34CD9}"/>
              </a:ext>
            </a:extLst>
          </p:cNvPr>
          <p:cNvSpPr txBox="1"/>
          <p:nvPr/>
        </p:nvSpPr>
        <p:spPr>
          <a:xfrm>
            <a:off x="1316965" y="3703608"/>
            <a:ext cx="40314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Garamond" panose="02020404030301010803" pitchFamily="18" charset="0"/>
              </a:rPr>
              <a:t>Anthony D. Rhodes</a:t>
            </a:r>
          </a:p>
          <a:p>
            <a:pPr algn="ctr"/>
            <a:r>
              <a:rPr lang="en-US" sz="2400" dirty="0">
                <a:latin typeface="Garamond" panose="02020404030301010803" pitchFamily="18" charset="0"/>
              </a:rPr>
              <a:t>Portland State University</a:t>
            </a:r>
          </a:p>
          <a:p>
            <a:pPr algn="ctr"/>
            <a:r>
              <a:rPr lang="en-US" sz="2400" dirty="0">
                <a:latin typeface="Garamond" panose="02020404030301010803" pitchFamily="18" charset="0"/>
              </a:rPr>
              <a:t>arhodes@pdx.edu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0BCBE76-3623-45DF-8B43-659D9799243B}"/>
              </a:ext>
            </a:extLst>
          </p:cNvPr>
          <p:cNvSpPr txBox="1"/>
          <p:nvPr/>
        </p:nvSpPr>
        <p:spPr>
          <a:xfrm>
            <a:off x="5788324" y="3703607"/>
            <a:ext cx="38962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Garamond" panose="02020404030301010803" pitchFamily="18" charset="0"/>
              </a:rPr>
              <a:t>Bin Jiang</a:t>
            </a:r>
          </a:p>
          <a:p>
            <a:pPr algn="ctr"/>
            <a:r>
              <a:rPr lang="en-US" sz="2400" dirty="0">
                <a:latin typeface="Garamond" panose="02020404030301010803" pitchFamily="18" charset="0"/>
              </a:rPr>
              <a:t>Portland State University</a:t>
            </a:r>
          </a:p>
          <a:p>
            <a:pPr algn="ctr"/>
            <a:r>
              <a:rPr lang="en-US" sz="2400" dirty="0">
                <a:latin typeface="Garamond" panose="02020404030301010803" pitchFamily="18" charset="0"/>
              </a:rPr>
              <a:t>bjiang@pdx.edu</a:t>
            </a:r>
          </a:p>
        </p:txBody>
      </p:sp>
    </p:spTree>
    <p:extLst>
      <p:ext uri="{BB962C8B-B14F-4D97-AF65-F5344CB8AC3E}">
        <p14:creationId xmlns:p14="http://schemas.microsoft.com/office/powerpoint/2010/main" val="35577701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09221" y="855133"/>
            <a:ext cx="11770359" cy="5306907"/>
          </a:xfrm>
        </p:spPr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45720" indent="0">
              <a:buNone/>
            </a:pPr>
            <a:endParaRPr lang="en-US" dirty="0"/>
          </a:p>
          <a:p>
            <a:endParaRPr lang="en-US" i="1" dirty="0"/>
          </a:p>
          <a:p>
            <a:endParaRPr lang="en-US" i="1" dirty="0"/>
          </a:p>
          <a:p>
            <a:endParaRPr lang="en-US" i="1" dirty="0"/>
          </a:p>
          <a:p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3516762-7F95-4149-913C-48E590D1BBAE}"/>
              </a:ext>
            </a:extLst>
          </p:cNvPr>
          <p:cNvSpPr/>
          <p:nvPr/>
        </p:nvSpPr>
        <p:spPr>
          <a:xfrm>
            <a:off x="201368" y="695960"/>
            <a:ext cx="11493499" cy="144131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r>
              <a:rPr lang="en-US" sz="2200" dirty="0">
                <a:solidFill>
                  <a:prstClr val="black"/>
                </a:solidFill>
                <a:latin typeface="Garamond" panose="02020404030301010803" pitchFamily="18" charset="0"/>
              </a:rPr>
              <a:t>Next, we derive iterative update rules based on the loss given in (6.13) and  then show that these update formulas incur a monotonic loss in (6.12). </a:t>
            </a:r>
            <a:endParaRPr lang="en-US" sz="2000" dirty="0">
              <a:solidFill>
                <a:prstClr val="black"/>
              </a:solidFill>
              <a:latin typeface="Garamond" panose="02020404030301010803" pitchFamily="18" charset="0"/>
            </a:endParaRPr>
          </a:p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endParaRPr lang="en-US" sz="2000" dirty="0">
              <a:solidFill>
                <a:prstClr val="black"/>
              </a:solidFill>
              <a:latin typeface="Garamond" panose="02020404030301010803" pitchFamily="18" charset="0"/>
            </a:endParaRPr>
          </a:p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endParaRPr lang="en-US" sz="2000" dirty="0">
              <a:solidFill>
                <a:prstClr val="black"/>
              </a:solidFill>
              <a:latin typeface="Garamond" panose="02020404030301010803" pitchFamily="18" charset="0"/>
            </a:endParaRPr>
          </a:p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endParaRPr lang="en-US" sz="2000" dirty="0">
              <a:solidFill>
                <a:prstClr val="black"/>
              </a:solidFill>
              <a:latin typeface="Garamond" panose="02020404030301010803" pitchFamily="18" charset="0"/>
            </a:endParaRPr>
          </a:p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endParaRPr lang="en-US" sz="2000" dirty="0">
              <a:solidFill>
                <a:prstClr val="black"/>
              </a:solidFill>
              <a:latin typeface="Garamond" panose="02020404030301010803" pitchFamily="18" charset="0"/>
            </a:endParaRPr>
          </a:p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endParaRPr lang="en-US" sz="2000" dirty="0">
              <a:solidFill>
                <a:prstClr val="black"/>
              </a:solidFill>
              <a:latin typeface="Garamond" panose="02020404030301010803" pitchFamily="18" charset="0"/>
            </a:endParaRPr>
          </a:p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endParaRPr lang="en-US" sz="2000" dirty="0">
              <a:solidFill>
                <a:prstClr val="black"/>
              </a:solidFill>
              <a:latin typeface="Garamond" panose="02020404030301010803" pitchFamily="18" charset="0"/>
            </a:endParaRPr>
          </a:p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endParaRPr lang="en-US" sz="2000" dirty="0">
              <a:solidFill>
                <a:prstClr val="black"/>
              </a:solidFill>
              <a:latin typeface="Garamond" panose="02020404030301010803" pitchFamily="18" charset="0"/>
            </a:endParaRPr>
          </a:p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endParaRPr lang="en-US" sz="2000" dirty="0">
              <a:solidFill>
                <a:prstClr val="black"/>
              </a:solidFill>
              <a:latin typeface="Garamond" panose="02020404030301010803" pitchFamily="18" charset="0"/>
            </a:endParaRPr>
          </a:p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endParaRPr lang="en-US" sz="2000" dirty="0">
              <a:solidFill>
                <a:prstClr val="black"/>
              </a:solidFill>
              <a:latin typeface="Garamond" panose="02020404030301010803" pitchFamily="18" charset="0"/>
            </a:endParaRPr>
          </a:p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endParaRPr lang="en-US" sz="2000" dirty="0">
              <a:solidFill>
                <a:prstClr val="black"/>
              </a:solidFill>
            </a:endParaRPr>
          </a:p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endParaRPr lang="en-US" sz="2000" dirty="0">
              <a:solidFill>
                <a:prstClr val="black"/>
              </a:solidFill>
            </a:endParaRPr>
          </a:p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endParaRPr lang="en-US" sz="2000" dirty="0">
              <a:solidFill>
                <a:prstClr val="black"/>
              </a:solidFill>
            </a:endParaRPr>
          </a:p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endParaRPr lang="en-US" sz="2000" dirty="0">
              <a:solidFill>
                <a:prstClr val="black"/>
              </a:solidFill>
            </a:endParaRPr>
          </a:p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endParaRPr lang="en-US" sz="2000" dirty="0">
              <a:solidFill>
                <a:prstClr val="black"/>
              </a:solidFill>
            </a:endParaRPr>
          </a:p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endParaRPr lang="en-US" sz="2000" dirty="0">
              <a:solidFill>
                <a:prstClr val="black"/>
              </a:solidFill>
            </a:endParaRPr>
          </a:p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endParaRPr lang="en-US" sz="2000" dirty="0">
              <a:solidFill>
                <a:prstClr val="black"/>
              </a:solidFill>
            </a:endParaRPr>
          </a:p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endParaRPr lang="en-US" sz="2000" dirty="0">
              <a:solidFill>
                <a:prstClr val="black"/>
              </a:solidFill>
            </a:endParaRPr>
          </a:p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endParaRPr lang="en-US" sz="2000" dirty="0">
              <a:solidFill>
                <a:prstClr val="black"/>
              </a:solidFill>
            </a:endParaRPr>
          </a:p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endParaRPr lang="en-US" sz="2000" dirty="0">
              <a:solidFill>
                <a:prstClr val="black"/>
              </a:solidFill>
            </a:endParaRPr>
          </a:p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</a:rPr>
              <a:t> </a:t>
            </a:r>
          </a:p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endParaRPr lang="en-US" sz="2000" dirty="0">
              <a:solidFill>
                <a:prstClr val="black"/>
              </a:solidFill>
            </a:endParaRPr>
          </a:p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endParaRPr lang="en-US" sz="2000" dirty="0">
              <a:solidFill>
                <a:prstClr val="black"/>
              </a:solidFill>
            </a:endParaRPr>
          </a:p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endParaRPr lang="en-US" sz="2000" dirty="0">
              <a:solidFill>
                <a:prstClr val="black"/>
              </a:solidFill>
            </a:endParaRPr>
          </a:p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endParaRPr lang="en-US" sz="2000" dirty="0">
              <a:solidFill>
                <a:prstClr val="black"/>
              </a:solidFill>
            </a:endParaRPr>
          </a:p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endParaRPr lang="en-US" sz="2000" dirty="0">
              <a:solidFill>
                <a:prstClr val="black"/>
              </a:solidFill>
            </a:endParaRPr>
          </a:p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1465FF61-7CF5-4AAD-A69F-0C0A4F0C91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AE4A8-A6E5-453E-B946-FB774B73F48C}" type="slidenum">
              <a:rPr lang="en-US" smtClean="0"/>
              <a:t>10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E5E90B2-B91D-40B4-9582-C4C7B633F5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733" y="111055"/>
            <a:ext cx="11235902" cy="74987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180793C-CFE8-446A-8B33-5F2EAE7B1B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267" t="44464" r="50623" b="47811"/>
          <a:stretch/>
        </p:blipFill>
        <p:spPr>
          <a:xfrm>
            <a:off x="976705" y="3805782"/>
            <a:ext cx="7159110" cy="79545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C8E9A6A-A9D4-4ADA-81AD-0094EE55C40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77" t="48470" r="46116" b="39628"/>
          <a:stretch/>
        </p:blipFill>
        <p:spPr>
          <a:xfrm>
            <a:off x="497133" y="2092862"/>
            <a:ext cx="7561342" cy="1016436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3CD0EBBE-A678-4BA4-B348-C5F76C10A19D}"/>
              </a:ext>
            </a:extLst>
          </p:cNvPr>
          <p:cNvSpPr/>
          <p:nvPr/>
        </p:nvSpPr>
        <p:spPr>
          <a:xfrm>
            <a:off x="238994" y="1641540"/>
            <a:ext cx="8085041" cy="1760210"/>
          </a:xfrm>
          <a:prstGeom prst="ellipse">
            <a:avLst/>
          </a:prstGeom>
          <a:noFill/>
          <a:ln w="22225">
            <a:solidFill>
              <a:schemeClr val="accent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0A8EA2A-674F-4321-804E-F1BD8BBD5469}"/>
              </a:ext>
            </a:extLst>
          </p:cNvPr>
          <p:cNvSpPr txBox="1"/>
          <p:nvPr/>
        </p:nvSpPr>
        <p:spPr>
          <a:xfrm>
            <a:off x="8636852" y="2478463"/>
            <a:ext cx="1525610" cy="369332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none" rtlCol="0" anchor="ctr" anchorCtr="1">
            <a:spAutoFit/>
          </a:bodyPr>
          <a:lstStyle/>
          <a:p>
            <a:r>
              <a:rPr lang="en-US" dirty="0"/>
              <a:t>(1) Solve 6.13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1DC40F2-BEC1-4D02-AED3-01A0365B7B76}"/>
              </a:ext>
            </a:extLst>
          </p:cNvPr>
          <p:cNvSpPr/>
          <p:nvPr/>
        </p:nvSpPr>
        <p:spPr>
          <a:xfrm>
            <a:off x="312421" y="3694202"/>
            <a:ext cx="8011614" cy="1016435"/>
          </a:xfrm>
          <a:prstGeom prst="ellipse">
            <a:avLst/>
          </a:prstGeom>
          <a:noFill/>
          <a:ln w="22225">
            <a:solidFill>
              <a:schemeClr val="accent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A089843-D5F2-4E95-9804-6D7CC9727F60}"/>
              </a:ext>
            </a:extLst>
          </p:cNvPr>
          <p:cNvSpPr txBox="1"/>
          <p:nvPr/>
        </p:nvSpPr>
        <p:spPr>
          <a:xfrm>
            <a:off x="8478894" y="3803401"/>
            <a:ext cx="3175869" cy="646331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none" rtlCol="0" anchor="ctr" anchorCtr="1">
            <a:spAutoFit/>
          </a:bodyPr>
          <a:lstStyle/>
          <a:p>
            <a:r>
              <a:rPr lang="en-US" dirty="0"/>
              <a:t>(2) Show solution for (1)</a:t>
            </a:r>
          </a:p>
          <a:p>
            <a:r>
              <a:rPr lang="en-US" dirty="0"/>
              <a:t>induces </a:t>
            </a:r>
            <a:r>
              <a:rPr lang="en-US" dirty="0" err="1"/>
              <a:t>montonic</a:t>
            </a:r>
            <a:r>
              <a:rPr lang="en-US" dirty="0"/>
              <a:t> loss in 6.12</a:t>
            </a:r>
          </a:p>
        </p:txBody>
      </p:sp>
      <p:sp>
        <p:nvSpPr>
          <p:cNvPr id="15" name="Arrow: Curved Left 14">
            <a:extLst>
              <a:ext uri="{FF2B5EF4-FFF2-40B4-BE49-F238E27FC236}">
                <a16:creationId xmlns:a16="http://schemas.microsoft.com/office/drawing/2014/main" id="{4F937821-514A-43F4-A08F-29FB21547034}"/>
              </a:ext>
            </a:extLst>
          </p:cNvPr>
          <p:cNvSpPr/>
          <p:nvPr/>
        </p:nvSpPr>
        <p:spPr>
          <a:xfrm rot="21367277">
            <a:off x="10303314" y="2451652"/>
            <a:ext cx="1175026" cy="1479826"/>
          </a:xfrm>
          <a:prstGeom prst="curvedLeftArrow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2173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09221" y="855133"/>
            <a:ext cx="11770359" cy="5306907"/>
          </a:xfrm>
        </p:spPr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45720" indent="0">
              <a:buNone/>
            </a:pPr>
            <a:endParaRPr lang="en-US" dirty="0"/>
          </a:p>
          <a:p>
            <a:endParaRPr lang="en-US" i="1" dirty="0"/>
          </a:p>
          <a:p>
            <a:endParaRPr lang="en-US" i="1" dirty="0"/>
          </a:p>
          <a:p>
            <a:endParaRPr lang="en-US" i="1" dirty="0"/>
          </a:p>
          <a:p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3516762-7F95-4149-913C-48E590D1BBAE}"/>
              </a:ext>
            </a:extLst>
          </p:cNvPr>
          <p:cNvSpPr/>
          <p:nvPr/>
        </p:nvSpPr>
        <p:spPr>
          <a:xfrm>
            <a:off x="201368" y="695960"/>
            <a:ext cx="11493499" cy="18420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endParaRPr lang="en-US" sz="2200" dirty="0">
              <a:solidFill>
                <a:prstClr val="black"/>
              </a:solidFill>
              <a:latin typeface="Garamond" panose="02020404030301010803" pitchFamily="18" charset="0"/>
            </a:endParaRPr>
          </a:p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endParaRPr lang="en-US" sz="2200" dirty="0">
              <a:solidFill>
                <a:prstClr val="black"/>
              </a:solidFill>
              <a:latin typeface="Garamond" panose="02020404030301010803" pitchFamily="18" charset="0"/>
            </a:endParaRPr>
          </a:p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endParaRPr lang="en-US" sz="2200" dirty="0">
              <a:solidFill>
                <a:prstClr val="black"/>
              </a:solidFill>
              <a:latin typeface="Garamond" panose="02020404030301010803" pitchFamily="18" charset="0"/>
            </a:endParaRPr>
          </a:p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endParaRPr lang="en-US" sz="2200" dirty="0">
              <a:solidFill>
                <a:prstClr val="black"/>
              </a:solidFill>
              <a:latin typeface="Garamond" panose="02020404030301010803" pitchFamily="18" charset="0"/>
            </a:endParaRPr>
          </a:p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endParaRPr lang="en-US" sz="2200" dirty="0">
              <a:solidFill>
                <a:prstClr val="black"/>
              </a:solidFill>
              <a:latin typeface="Garamond" panose="02020404030301010803" pitchFamily="18" charset="0"/>
            </a:endParaRPr>
          </a:p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endParaRPr lang="en-US" sz="2200" dirty="0">
              <a:solidFill>
                <a:prstClr val="black"/>
              </a:solidFill>
              <a:latin typeface="Garamond" panose="02020404030301010803" pitchFamily="18" charset="0"/>
            </a:endParaRPr>
          </a:p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endParaRPr lang="en-US" sz="2200" dirty="0">
              <a:solidFill>
                <a:prstClr val="black"/>
              </a:solidFill>
              <a:latin typeface="Garamond" panose="02020404030301010803" pitchFamily="18" charset="0"/>
            </a:endParaRPr>
          </a:p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endParaRPr lang="en-US" sz="2200" dirty="0">
              <a:solidFill>
                <a:prstClr val="black"/>
              </a:solidFill>
              <a:latin typeface="Garamond" panose="02020404030301010803" pitchFamily="18" charset="0"/>
            </a:endParaRPr>
          </a:p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endParaRPr lang="en-US" sz="2200" dirty="0">
              <a:solidFill>
                <a:prstClr val="black"/>
              </a:solidFill>
              <a:latin typeface="Garamond" panose="02020404030301010803" pitchFamily="18" charset="0"/>
            </a:endParaRPr>
          </a:p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endParaRPr lang="en-US" sz="2200" dirty="0">
              <a:solidFill>
                <a:prstClr val="black"/>
              </a:solidFill>
              <a:latin typeface="Garamond" panose="02020404030301010803" pitchFamily="18" charset="0"/>
            </a:endParaRPr>
          </a:p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Garamond" panose="02020404030301010803" pitchFamily="18" charset="0"/>
              </a:rPr>
              <a:t>This yields:  </a:t>
            </a:r>
          </a:p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endParaRPr lang="en-US" sz="2000" dirty="0">
              <a:solidFill>
                <a:prstClr val="black"/>
              </a:solidFill>
              <a:latin typeface="Garamond" panose="02020404030301010803" pitchFamily="18" charset="0"/>
            </a:endParaRPr>
          </a:p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endParaRPr lang="en-US" sz="2000" dirty="0">
              <a:solidFill>
                <a:prstClr val="black"/>
              </a:solidFill>
              <a:latin typeface="Garamond" panose="02020404030301010803" pitchFamily="18" charset="0"/>
            </a:endParaRPr>
          </a:p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endParaRPr lang="en-US" sz="2000" dirty="0">
              <a:solidFill>
                <a:prstClr val="black"/>
              </a:solidFill>
              <a:latin typeface="Garamond" panose="02020404030301010803" pitchFamily="18" charset="0"/>
            </a:endParaRPr>
          </a:p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endParaRPr lang="en-US" sz="2000" dirty="0">
              <a:solidFill>
                <a:prstClr val="black"/>
              </a:solidFill>
              <a:latin typeface="Garamond" panose="02020404030301010803" pitchFamily="18" charset="0"/>
            </a:endParaRPr>
          </a:p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endParaRPr lang="en-US" sz="2000" dirty="0">
              <a:solidFill>
                <a:prstClr val="black"/>
              </a:solidFill>
              <a:latin typeface="Garamond" panose="02020404030301010803" pitchFamily="18" charset="0"/>
            </a:endParaRPr>
          </a:p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endParaRPr lang="en-US" sz="2000" dirty="0">
              <a:solidFill>
                <a:prstClr val="black"/>
              </a:solidFill>
              <a:latin typeface="Garamond" panose="02020404030301010803" pitchFamily="18" charset="0"/>
            </a:endParaRPr>
          </a:p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endParaRPr lang="en-US" sz="2000" dirty="0">
              <a:solidFill>
                <a:prstClr val="black"/>
              </a:solidFill>
              <a:latin typeface="Garamond" panose="02020404030301010803" pitchFamily="18" charset="0"/>
            </a:endParaRPr>
          </a:p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endParaRPr lang="en-US" sz="2000" dirty="0">
              <a:solidFill>
                <a:prstClr val="black"/>
              </a:solidFill>
              <a:latin typeface="Garamond" panose="02020404030301010803" pitchFamily="18" charset="0"/>
            </a:endParaRPr>
          </a:p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endParaRPr lang="en-US" sz="2000" dirty="0">
              <a:solidFill>
                <a:prstClr val="black"/>
              </a:solidFill>
            </a:endParaRPr>
          </a:p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endParaRPr lang="en-US" sz="2000" dirty="0">
              <a:solidFill>
                <a:prstClr val="black"/>
              </a:solidFill>
            </a:endParaRPr>
          </a:p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endParaRPr lang="en-US" sz="2000" dirty="0">
              <a:solidFill>
                <a:prstClr val="black"/>
              </a:solidFill>
            </a:endParaRPr>
          </a:p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endParaRPr lang="en-US" sz="2000" dirty="0">
              <a:solidFill>
                <a:prstClr val="black"/>
              </a:solidFill>
            </a:endParaRPr>
          </a:p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endParaRPr lang="en-US" sz="2000" dirty="0">
              <a:solidFill>
                <a:prstClr val="black"/>
              </a:solidFill>
            </a:endParaRPr>
          </a:p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endParaRPr lang="en-US" sz="2000" dirty="0">
              <a:solidFill>
                <a:prstClr val="black"/>
              </a:solidFill>
            </a:endParaRPr>
          </a:p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endParaRPr lang="en-US" sz="2000" dirty="0">
              <a:solidFill>
                <a:prstClr val="black"/>
              </a:solidFill>
            </a:endParaRPr>
          </a:p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endParaRPr lang="en-US" sz="2000" dirty="0">
              <a:solidFill>
                <a:prstClr val="black"/>
              </a:solidFill>
            </a:endParaRPr>
          </a:p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endParaRPr lang="en-US" sz="2000" dirty="0">
              <a:solidFill>
                <a:prstClr val="black"/>
              </a:solidFill>
            </a:endParaRPr>
          </a:p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endParaRPr lang="en-US" sz="2000" dirty="0">
              <a:solidFill>
                <a:prstClr val="black"/>
              </a:solidFill>
            </a:endParaRPr>
          </a:p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</a:rPr>
              <a:t> </a:t>
            </a:r>
          </a:p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endParaRPr lang="en-US" sz="2000" dirty="0">
              <a:solidFill>
                <a:prstClr val="black"/>
              </a:solidFill>
            </a:endParaRPr>
          </a:p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endParaRPr lang="en-US" sz="2000" dirty="0">
              <a:solidFill>
                <a:prstClr val="black"/>
              </a:solidFill>
            </a:endParaRPr>
          </a:p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endParaRPr lang="en-US" sz="2000" dirty="0">
              <a:solidFill>
                <a:prstClr val="black"/>
              </a:solidFill>
            </a:endParaRPr>
          </a:p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endParaRPr lang="en-US" sz="2000" dirty="0">
              <a:solidFill>
                <a:prstClr val="black"/>
              </a:solidFill>
            </a:endParaRPr>
          </a:p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endParaRPr lang="en-US" sz="2000" dirty="0">
              <a:solidFill>
                <a:prstClr val="black"/>
              </a:solidFill>
            </a:endParaRPr>
          </a:p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1465FF61-7CF5-4AAD-A69F-0C0A4F0C91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60875" y="6505699"/>
            <a:ext cx="1219519" cy="273049"/>
          </a:xfrm>
        </p:spPr>
        <p:txBody>
          <a:bodyPr/>
          <a:lstStyle/>
          <a:p>
            <a:fld id="{AAEAE4A8-A6E5-453E-B946-FB774B73F48C}" type="slidenum">
              <a:rPr lang="en-US" smtClean="0"/>
              <a:t>11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E5E90B2-B91D-40B4-9582-C4C7B633F5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733" y="111055"/>
            <a:ext cx="11235902" cy="74987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C8E9A6A-A9D4-4ADA-81AD-0094EE55C4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77" t="48470" r="46116" b="39628"/>
          <a:stretch/>
        </p:blipFill>
        <p:spPr>
          <a:xfrm>
            <a:off x="870975" y="1293481"/>
            <a:ext cx="6808310" cy="915209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3CD0EBBE-A678-4BA4-B348-C5F76C10A19D}"/>
              </a:ext>
            </a:extLst>
          </p:cNvPr>
          <p:cNvSpPr/>
          <p:nvPr/>
        </p:nvSpPr>
        <p:spPr>
          <a:xfrm>
            <a:off x="266435" y="767946"/>
            <a:ext cx="8085041" cy="1760210"/>
          </a:xfrm>
          <a:prstGeom prst="ellipse">
            <a:avLst/>
          </a:prstGeom>
          <a:noFill/>
          <a:ln w="22225">
            <a:solidFill>
              <a:schemeClr val="accent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Arrow: Curved Left 14">
            <a:extLst>
              <a:ext uri="{FF2B5EF4-FFF2-40B4-BE49-F238E27FC236}">
                <a16:creationId xmlns:a16="http://schemas.microsoft.com/office/drawing/2014/main" id="{4F937821-514A-43F4-A08F-29FB21547034}"/>
              </a:ext>
            </a:extLst>
          </p:cNvPr>
          <p:cNvSpPr/>
          <p:nvPr/>
        </p:nvSpPr>
        <p:spPr>
          <a:xfrm rot="21367277">
            <a:off x="7791859" y="1316007"/>
            <a:ext cx="1390501" cy="2068331"/>
          </a:xfrm>
          <a:prstGeom prst="curvedLeftArrow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64F5380-E98D-47CF-8841-14CC48EC57E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841" t="58131" r="26910" b="27601"/>
          <a:stretch/>
        </p:blipFill>
        <p:spPr>
          <a:xfrm>
            <a:off x="561298" y="2564776"/>
            <a:ext cx="7162197" cy="129903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319B422-DCD5-4738-B03E-C7B00BAAC22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2210" t="56862" r="37754" b="19162"/>
          <a:stretch/>
        </p:blipFill>
        <p:spPr>
          <a:xfrm>
            <a:off x="4359965" y="3902346"/>
            <a:ext cx="2661411" cy="1791369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5CF2756-509D-4981-A192-4DC2027D213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6920" t="43349" r="39711" b="50398"/>
          <a:stretch/>
        </p:blipFill>
        <p:spPr>
          <a:xfrm>
            <a:off x="1819966" y="5815073"/>
            <a:ext cx="4460958" cy="67143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FACFD2D-4D5E-42D3-8CBE-E99AFCCD742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8949" t="56843" r="42827" b="36204"/>
          <a:stretch/>
        </p:blipFill>
        <p:spPr>
          <a:xfrm>
            <a:off x="7522963" y="5734939"/>
            <a:ext cx="3972473" cy="852619"/>
          </a:xfrm>
          <a:prstGeom prst="rect">
            <a:avLst/>
          </a:prstGeom>
        </p:spPr>
      </p:pic>
      <p:sp>
        <p:nvSpPr>
          <p:cNvPr id="3" name="Arrow: Down 2">
            <a:extLst>
              <a:ext uri="{FF2B5EF4-FFF2-40B4-BE49-F238E27FC236}">
                <a16:creationId xmlns:a16="http://schemas.microsoft.com/office/drawing/2014/main" id="{B5478920-D011-4443-A23C-AC625275BD6C}"/>
              </a:ext>
            </a:extLst>
          </p:cNvPr>
          <p:cNvSpPr/>
          <p:nvPr/>
        </p:nvSpPr>
        <p:spPr>
          <a:xfrm>
            <a:off x="3215860" y="3912538"/>
            <a:ext cx="874643" cy="1669695"/>
          </a:xfrm>
          <a:prstGeom prst="downArrow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8FE9F79-B275-4580-8469-B6449C430121}"/>
              </a:ext>
            </a:extLst>
          </p:cNvPr>
          <p:cNvSpPr txBox="1"/>
          <p:nvPr/>
        </p:nvSpPr>
        <p:spPr>
          <a:xfrm>
            <a:off x="5994400" y="6407111"/>
            <a:ext cx="1577676" cy="369332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none" rtlCol="0" anchor="ctr" anchorCtr="1">
            <a:spAutoFit/>
          </a:bodyPr>
          <a:lstStyle/>
          <a:p>
            <a:r>
              <a:rPr lang="en-US" dirty="0"/>
              <a:t>solving for </a:t>
            </a:r>
            <a:r>
              <a:rPr lang="en-US" b="1" dirty="0"/>
              <a:t>W</a:t>
            </a: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C3B73897-79AB-45C3-A914-D831DAF4BE72}"/>
              </a:ext>
            </a:extLst>
          </p:cNvPr>
          <p:cNvSpPr/>
          <p:nvPr/>
        </p:nvSpPr>
        <p:spPr>
          <a:xfrm>
            <a:off x="6133139" y="5920342"/>
            <a:ext cx="1345960" cy="413528"/>
          </a:xfrm>
          <a:prstGeom prst="rightArrow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7FDF26AC-D756-4D38-A862-725CD8C0D1F0}"/>
              </a:ext>
            </a:extLst>
          </p:cNvPr>
          <p:cNvSpPr/>
          <p:nvPr/>
        </p:nvSpPr>
        <p:spPr>
          <a:xfrm>
            <a:off x="7615940" y="5582234"/>
            <a:ext cx="3772095" cy="1114532"/>
          </a:xfrm>
          <a:prstGeom prst="ellipse">
            <a:avLst/>
          </a:prstGeom>
          <a:noFill/>
          <a:ln w="22225">
            <a:solidFill>
              <a:schemeClr val="accent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5346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09221" y="855133"/>
            <a:ext cx="11770359" cy="5306907"/>
          </a:xfrm>
        </p:spPr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45720" indent="0">
              <a:buNone/>
            </a:pPr>
            <a:endParaRPr lang="en-US" dirty="0"/>
          </a:p>
          <a:p>
            <a:endParaRPr lang="en-US" i="1" dirty="0"/>
          </a:p>
          <a:p>
            <a:endParaRPr lang="en-US" i="1" dirty="0"/>
          </a:p>
          <a:p>
            <a:endParaRPr lang="en-US" i="1" dirty="0"/>
          </a:p>
          <a:p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3516762-7F95-4149-913C-48E590D1BBAE}"/>
              </a:ext>
            </a:extLst>
          </p:cNvPr>
          <p:cNvSpPr/>
          <p:nvPr/>
        </p:nvSpPr>
        <p:spPr>
          <a:xfrm>
            <a:off x="201368" y="695960"/>
            <a:ext cx="11493499" cy="397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endParaRPr lang="en-US" sz="2200" dirty="0">
              <a:solidFill>
                <a:prstClr val="black"/>
              </a:solidFill>
              <a:latin typeface="Garamond" panose="02020404030301010803" pitchFamily="18" charset="0"/>
            </a:endParaRPr>
          </a:p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endParaRPr lang="en-US" sz="2200" dirty="0">
              <a:solidFill>
                <a:prstClr val="black"/>
              </a:solidFill>
              <a:latin typeface="Garamond" panose="02020404030301010803" pitchFamily="18" charset="0"/>
            </a:endParaRPr>
          </a:p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Garamond" panose="02020404030301010803" pitchFamily="18" charset="0"/>
              </a:rPr>
              <a:t>Next, we prove the optimality of 6.21 by demonstrating that 6.13 is convex.</a:t>
            </a:r>
          </a:p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endParaRPr lang="en-US" sz="2000" dirty="0">
              <a:solidFill>
                <a:prstClr val="black"/>
              </a:solidFill>
              <a:latin typeface="Garamond" panose="02020404030301010803" pitchFamily="18" charset="0"/>
            </a:endParaRPr>
          </a:p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endParaRPr lang="en-US" sz="2000" dirty="0">
              <a:solidFill>
                <a:prstClr val="black"/>
              </a:solidFill>
              <a:latin typeface="Garamond" panose="02020404030301010803" pitchFamily="18" charset="0"/>
            </a:endParaRPr>
          </a:p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endParaRPr lang="en-US" sz="2000" dirty="0">
              <a:solidFill>
                <a:prstClr val="black"/>
              </a:solidFill>
              <a:latin typeface="Garamond" panose="02020404030301010803" pitchFamily="18" charset="0"/>
            </a:endParaRPr>
          </a:p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endParaRPr lang="en-US" sz="2000" dirty="0">
              <a:solidFill>
                <a:prstClr val="black"/>
              </a:solidFill>
            </a:endParaRPr>
          </a:p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1465FF61-7CF5-4AAD-A69F-0C0A4F0C91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60875" y="6505699"/>
            <a:ext cx="1219519" cy="273049"/>
          </a:xfrm>
        </p:spPr>
        <p:txBody>
          <a:bodyPr/>
          <a:lstStyle/>
          <a:p>
            <a:fld id="{AAEAE4A8-A6E5-453E-B946-FB774B73F48C}" type="slidenum">
              <a:rPr lang="en-US" smtClean="0"/>
              <a:t>12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E5E90B2-B91D-40B4-9582-C4C7B633F5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733" y="111055"/>
            <a:ext cx="11235902" cy="74987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C8E9A6A-A9D4-4ADA-81AD-0094EE55C4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77" t="48470" r="46116" b="39628"/>
          <a:stretch/>
        </p:blipFill>
        <p:spPr>
          <a:xfrm>
            <a:off x="463087" y="894370"/>
            <a:ext cx="5052828" cy="679228"/>
          </a:xfrm>
          <a:prstGeom prst="rect">
            <a:avLst/>
          </a:prstGeom>
        </p:spPr>
      </p:pic>
      <p:sp>
        <p:nvSpPr>
          <p:cNvPr id="13" name="Arrow: Right 12">
            <a:extLst>
              <a:ext uri="{FF2B5EF4-FFF2-40B4-BE49-F238E27FC236}">
                <a16:creationId xmlns:a16="http://schemas.microsoft.com/office/drawing/2014/main" id="{C3B73897-79AB-45C3-A914-D831DAF4BE72}"/>
              </a:ext>
            </a:extLst>
          </p:cNvPr>
          <p:cNvSpPr/>
          <p:nvPr/>
        </p:nvSpPr>
        <p:spPr>
          <a:xfrm>
            <a:off x="5732844" y="1020101"/>
            <a:ext cx="1345960" cy="413528"/>
          </a:xfrm>
          <a:prstGeom prst="rightArrow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C76CA50-382A-422F-8046-93E50C7C156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420" t="60544" r="39292" b="33219"/>
          <a:stretch/>
        </p:blipFill>
        <p:spPr>
          <a:xfrm>
            <a:off x="7415372" y="1027187"/>
            <a:ext cx="3814578" cy="427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991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09221" y="855133"/>
            <a:ext cx="11770359" cy="5306907"/>
          </a:xfrm>
        </p:spPr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45720" indent="0">
              <a:buNone/>
            </a:pPr>
            <a:endParaRPr lang="en-US" dirty="0"/>
          </a:p>
          <a:p>
            <a:endParaRPr lang="en-US" i="1" dirty="0"/>
          </a:p>
          <a:p>
            <a:endParaRPr lang="en-US" i="1" dirty="0"/>
          </a:p>
          <a:p>
            <a:endParaRPr lang="en-US" i="1" dirty="0"/>
          </a:p>
          <a:p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3516762-7F95-4149-913C-48E590D1BBAE}"/>
              </a:ext>
            </a:extLst>
          </p:cNvPr>
          <p:cNvSpPr/>
          <p:nvPr/>
        </p:nvSpPr>
        <p:spPr>
          <a:xfrm>
            <a:off x="201368" y="695960"/>
            <a:ext cx="11493499" cy="65187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endParaRPr lang="en-US" sz="2200" dirty="0">
              <a:solidFill>
                <a:prstClr val="black"/>
              </a:solidFill>
              <a:latin typeface="Garamond" panose="02020404030301010803" pitchFamily="18" charset="0"/>
            </a:endParaRPr>
          </a:p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endParaRPr lang="en-US" sz="2200" dirty="0">
              <a:solidFill>
                <a:prstClr val="black"/>
              </a:solidFill>
              <a:latin typeface="Garamond" panose="02020404030301010803" pitchFamily="18" charset="0"/>
            </a:endParaRPr>
          </a:p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Garamond" panose="02020404030301010803" pitchFamily="18" charset="0"/>
              </a:rPr>
              <a:t>Next, we prove the optimality of 6.21 by demonstrating that 6.13 is convex.</a:t>
            </a:r>
          </a:p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endParaRPr lang="en-US" sz="2000" dirty="0">
              <a:solidFill>
                <a:prstClr val="black"/>
              </a:solidFill>
              <a:latin typeface="Garamond" panose="02020404030301010803" pitchFamily="18" charset="0"/>
            </a:endParaRPr>
          </a:p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endParaRPr lang="en-US" sz="2000" dirty="0">
              <a:solidFill>
                <a:prstClr val="black"/>
              </a:solidFill>
              <a:latin typeface="Garamond" panose="02020404030301010803" pitchFamily="18" charset="0"/>
            </a:endParaRPr>
          </a:p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Garamond" panose="02020404030301010803" pitchFamily="18" charset="0"/>
              </a:rPr>
              <a:t>Expanding the first term of the RHS gives: </a:t>
            </a:r>
          </a:p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endParaRPr lang="en-US" sz="2000" dirty="0">
              <a:solidFill>
                <a:prstClr val="black"/>
              </a:solidFill>
              <a:latin typeface="Garamond" panose="02020404030301010803" pitchFamily="18" charset="0"/>
            </a:endParaRPr>
          </a:p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Garamond" panose="02020404030301010803" pitchFamily="18" charset="0"/>
              </a:rPr>
              <a:t>The Hessian is consequently: </a:t>
            </a:r>
          </a:p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endParaRPr lang="en-US" sz="2000" dirty="0">
              <a:solidFill>
                <a:prstClr val="black"/>
              </a:solidFill>
              <a:latin typeface="Garamond" panose="02020404030301010803" pitchFamily="18" charset="0"/>
            </a:endParaRPr>
          </a:p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endParaRPr lang="en-US" sz="2000" dirty="0">
              <a:solidFill>
                <a:prstClr val="black"/>
              </a:solidFill>
              <a:latin typeface="Garamond" panose="02020404030301010803" pitchFamily="18" charset="0"/>
            </a:endParaRPr>
          </a:p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endParaRPr lang="en-US" sz="2000" dirty="0">
              <a:solidFill>
                <a:prstClr val="black"/>
              </a:solidFill>
              <a:latin typeface="Garamond" panose="02020404030301010803" pitchFamily="18" charset="0"/>
            </a:endParaRPr>
          </a:p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endParaRPr lang="en-US" sz="2000" dirty="0">
              <a:solidFill>
                <a:prstClr val="black"/>
              </a:solidFill>
              <a:latin typeface="Garamond" panose="02020404030301010803" pitchFamily="18" charset="0"/>
            </a:endParaRPr>
          </a:p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1465FF61-7CF5-4AAD-A69F-0C0A4F0C91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60875" y="6505699"/>
            <a:ext cx="1219519" cy="273049"/>
          </a:xfrm>
        </p:spPr>
        <p:txBody>
          <a:bodyPr/>
          <a:lstStyle/>
          <a:p>
            <a:fld id="{AAEAE4A8-A6E5-453E-B946-FB774B73F48C}" type="slidenum">
              <a:rPr lang="en-US" smtClean="0"/>
              <a:t>13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E5E90B2-B91D-40B4-9582-C4C7B633F5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733" y="111055"/>
            <a:ext cx="11235902" cy="74987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C8E9A6A-A9D4-4ADA-81AD-0094EE55C4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77" t="48470" r="46116" b="39628"/>
          <a:stretch/>
        </p:blipFill>
        <p:spPr>
          <a:xfrm>
            <a:off x="463087" y="894370"/>
            <a:ext cx="5052828" cy="679228"/>
          </a:xfrm>
          <a:prstGeom prst="rect">
            <a:avLst/>
          </a:prstGeom>
        </p:spPr>
      </p:pic>
      <p:sp>
        <p:nvSpPr>
          <p:cNvPr id="13" name="Arrow: Right 12">
            <a:extLst>
              <a:ext uri="{FF2B5EF4-FFF2-40B4-BE49-F238E27FC236}">
                <a16:creationId xmlns:a16="http://schemas.microsoft.com/office/drawing/2014/main" id="{C3B73897-79AB-45C3-A914-D831DAF4BE72}"/>
              </a:ext>
            </a:extLst>
          </p:cNvPr>
          <p:cNvSpPr/>
          <p:nvPr/>
        </p:nvSpPr>
        <p:spPr>
          <a:xfrm>
            <a:off x="5732844" y="1020101"/>
            <a:ext cx="1345960" cy="413528"/>
          </a:xfrm>
          <a:prstGeom prst="rightArrow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C76CA50-382A-422F-8046-93E50C7C156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420" t="60544" r="39292" b="33219"/>
          <a:stretch/>
        </p:blipFill>
        <p:spPr>
          <a:xfrm>
            <a:off x="7393285" y="959336"/>
            <a:ext cx="4229470" cy="4742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D036C9D-9518-41B5-9BC2-DEB31205A72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4925" t="48698" r="38423" b="43519"/>
          <a:stretch/>
        </p:blipFill>
        <p:spPr>
          <a:xfrm>
            <a:off x="690527" y="2162336"/>
            <a:ext cx="5739060" cy="942647"/>
          </a:xfrm>
          <a:prstGeom prst="rect">
            <a:avLst/>
          </a:prstGeom>
        </p:spPr>
      </p:pic>
      <p:sp>
        <p:nvSpPr>
          <p:cNvPr id="5" name="Arrow: Curved Right 4">
            <a:extLst>
              <a:ext uri="{FF2B5EF4-FFF2-40B4-BE49-F238E27FC236}">
                <a16:creationId xmlns:a16="http://schemas.microsoft.com/office/drawing/2014/main" id="{75C1FD18-9211-496E-A4E2-A0CDDB3876FB}"/>
              </a:ext>
            </a:extLst>
          </p:cNvPr>
          <p:cNvSpPr/>
          <p:nvPr/>
        </p:nvSpPr>
        <p:spPr>
          <a:xfrm rot="21258792">
            <a:off x="99641" y="1098179"/>
            <a:ext cx="507900" cy="1700171"/>
          </a:xfrm>
          <a:prstGeom prst="curvedRightArrow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5DC3E15-985A-41AB-9C18-39B3062F185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3624" t="49468" r="37029" b="40914"/>
          <a:stretch/>
        </p:blipFill>
        <p:spPr>
          <a:xfrm>
            <a:off x="5145291" y="2875006"/>
            <a:ext cx="5459437" cy="10063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4A39D2-77BE-41C8-ADEE-EEFDE2C1F49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9819" t="65418" r="29348" b="26042"/>
          <a:stretch/>
        </p:blipFill>
        <p:spPr>
          <a:xfrm>
            <a:off x="3659883" y="3993643"/>
            <a:ext cx="8034984" cy="945321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737B0BE-3E4F-4A34-880D-0C0E4CC728F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5688" t="74654" r="28478" b="7117"/>
          <a:stretch/>
        </p:blipFill>
        <p:spPr>
          <a:xfrm>
            <a:off x="266827" y="5035538"/>
            <a:ext cx="7173048" cy="1604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546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09221" y="855133"/>
            <a:ext cx="11770359" cy="5306907"/>
          </a:xfrm>
        </p:spPr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45720" indent="0">
              <a:buNone/>
            </a:pPr>
            <a:endParaRPr lang="en-US" dirty="0"/>
          </a:p>
          <a:p>
            <a:endParaRPr lang="en-US" i="1" dirty="0"/>
          </a:p>
          <a:p>
            <a:endParaRPr lang="en-US" i="1" dirty="0"/>
          </a:p>
          <a:p>
            <a:endParaRPr lang="en-US" i="1" dirty="0"/>
          </a:p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63516762-7F95-4149-913C-48E590D1BBAE}"/>
                  </a:ext>
                </a:extLst>
              </p:cNvPr>
              <p:cNvSpPr/>
              <p:nvPr/>
            </p:nvSpPr>
            <p:spPr>
              <a:xfrm>
                <a:off x="201368" y="695960"/>
                <a:ext cx="11493499" cy="403777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74320" lvl="0" indent="-228600">
                  <a:lnSpc>
                    <a:spcPct val="90000"/>
                  </a:lnSpc>
                  <a:spcBef>
                    <a:spcPts val="1800"/>
                  </a:spcBef>
                  <a:buClr>
                    <a:prstClr val="black">
                      <a:lumMod val="65000"/>
                      <a:lumOff val="35000"/>
                    </a:prstClr>
                  </a:buClr>
                  <a:buSzPct val="80000"/>
                  <a:buFont typeface="Arial" pitchFamily="34" charset="0"/>
                  <a:buChar char="•"/>
                </a:pPr>
                <a:endParaRPr lang="en-US" sz="2200" dirty="0">
                  <a:solidFill>
                    <a:prstClr val="black"/>
                  </a:solidFill>
                  <a:latin typeface="Garamond" panose="02020404030301010803" pitchFamily="18" charset="0"/>
                </a:endParaRPr>
              </a:p>
              <a:p>
                <a:pPr marL="274320" lvl="0" indent="-228600">
                  <a:lnSpc>
                    <a:spcPct val="90000"/>
                  </a:lnSpc>
                  <a:spcBef>
                    <a:spcPts val="1800"/>
                  </a:spcBef>
                  <a:buClr>
                    <a:prstClr val="black">
                      <a:lumMod val="65000"/>
                      <a:lumOff val="35000"/>
                    </a:prstClr>
                  </a:buClr>
                  <a:buSzPct val="80000"/>
                  <a:buFont typeface="Arial" pitchFamily="34" charset="0"/>
                  <a:buChar char="•"/>
                </a:pPr>
                <a:endParaRPr lang="en-US" sz="2200" dirty="0">
                  <a:solidFill>
                    <a:prstClr val="black"/>
                  </a:solidFill>
                  <a:latin typeface="Garamond" panose="02020404030301010803" pitchFamily="18" charset="0"/>
                </a:endParaRPr>
              </a:p>
              <a:p>
                <a:pPr marL="274320" lvl="0" indent="-228600">
                  <a:lnSpc>
                    <a:spcPct val="90000"/>
                  </a:lnSpc>
                  <a:spcBef>
                    <a:spcPts val="1800"/>
                  </a:spcBef>
                  <a:buClr>
                    <a:prstClr val="black">
                      <a:lumMod val="65000"/>
                      <a:lumOff val="35000"/>
                    </a:prstClr>
                  </a:buClr>
                  <a:buSzPct val="80000"/>
                  <a:buFont typeface="Arial" pitchFamily="34" charset="0"/>
                  <a:buChar char="•"/>
                </a:pPr>
                <a:r>
                  <a:rPr lang="en-US" sz="2000" dirty="0">
                    <a:solidFill>
                      <a:prstClr val="black"/>
                    </a:solidFill>
                    <a:latin typeface="Garamond" panose="02020404030301010803" pitchFamily="18" charset="0"/>
                  </a:rPr>
                  <a:t>Although we have proven 6.21 is optimal for the surrogate loss defined by 6.13, we still need to prove that formula 6.21 can be used to render a monotonic loss in the original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𝑙</m:t>
                        </m:r>
                      </m:e>
                      <m:sub>
                        <m:r>
                          <a:rPr lang="en-US" sz="2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2,1</m:t>
                        </m:r>
                      </m:sub>
                    </m:sSub>
                  </m:oMath>
                </a14:m>
                <a:r>
                  <a:rPr lang="en-US" sz="2000" dirty="0">
                    <a:solidFill>
                      <a:prstClr val="black"/>
                    </a:solidFill>
                    <a:latin typeface="Garamond" panose="02020404030301010803" pitchFamily="18" charset="0"/>
                  </a:rPr>
                  <a:t>-based objective function, defined by 6.12: </a:t>
                </a:r>
              </a:p>
              <a:p>
                <a:pPr marL="274320" lvl="0" indent="-228600">
                  <a:lnSpc>
                    <a:spcPct val="90000"/>
                  </a:lnSpc>
                  <a:spcBef>
                    <a:spcPts val="1800"/>
                  </a:spcBef>
                  <a:buClr>
                    <a:prstClr val="black">
                      <a:lumMod val="65000"/>
                      <a:lumOff val="35000"/>
                    </a:prstClr>
                  </a:buClr>
                  <a:buSzPct val="80000"/>
                  <a:buFont typeface="Arial" pitchFamily="34" charset="0"/>
                  <a:buChar char="•"/>
                </a:pPr>
                <a:endParaRPr lang="en-US" sz="2000" dirty="0">
                  <a:solidFill>
                    <a:prstClr val="black"/>
                  </a:solidFill>
                  <a:latin typeface="Garamond" panose="02020404030301010803" pitchFamily="18" charset="0"/>
                </a:endParaRPr>
              </a:p>
              <a:p>
                <a:pPr marL="274320" lvl="0" indent="-228600">
                  <a:lnSpc>
                    <a:spcPct val="90000"/>
                  </a:lnSpc>
                  <a:spcBef>
                    <a:spcPts val="1800"/>
                  </a:spcBef>
                  <a:buClr>
                    <a:prstClr val="black">
                      <a:lumMod val="65000"/>
                      <a:lumOff val="35000"/>
                    </a:prstClr>
                  </a:buClr>
                  <a:buSzPct val="80000"/>
                  <a:buFont typeface="Arial" pitchFamily="34" charset="0"/>
                  <a:buChar char="•"/>
                </a:pPr>
                <a:endParaRPr lang="en-US" sz="2000" dirty="0">
                  <a:solidFill>
                    <a:prstClr val="black"/>
                  </a:solidFill>
                  <a:latin typeface="Garamond" panose="02020404030301010803" pitchFamily="18" charset="0"/>
                </a:endParaRPr>
              </a:p>
              <a:p>
                <a:pPr marL="274320" lvl="0" indent="-228600">
                  <a:lnSpc>
                    <a:spcPct val="90000"/>
                  </a:lnSpc>
                  <a:spcBef>
                    <a:spcPts val="1800"/>
                  </a:spcBef>
                  <a:buClr>
                    <a:prstClr val="black">
                      <a:lumMod val="65000"/>
                      <a:lumOff val="35000"/>
                    </a:prstClr>
                  </a:buClr>
                  <a:buSzPct val="80000"/>
                  <a:buFont typeface="Arial" pitchFamily="34" charset="0"/>
                  <a:buChar char="•"/>
                </a:pPr>
                <a:endParaRPr lang="en-US" sz="2000" dirty="0">
                  <a:solidFill>
                    <a:prstClr val="black"/>
                  </a:solidFill>
                  <a:latin typeface="Garamond" panose="02020404030301010803" pitchFamily="18" charset="0"/>
                </a:endParaRPr>
              </a:p>
              <a:p>
                <a:pPr marL="274320" lvl="0" indent="-228600">
                  <a:lnSpc>
                    <a:spcPct val="90000"/>
                  </a:lnSpc>
                  <a:spcBef>
                    <a:spcPts val="1800"/>
                  </a:spcBef>
                  <a:buClr>
                    <a:prstClr val="black">
                      <a:lumMod val="65000"/>
                      <a:lumOff val="35000"/>
                    </a:prstClr>
                  </a:buClr>
                  <a:buSzPct val="80000"/>
                  <a:buFont typeface="Arial" pitchFamily="34" charset="0"/>
                  <a:buChar char="•"/>
                </a:pPr>
                <a:endParaRPr lang="en-US" sz="20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63516762-7F95-4149-913C-48E590D1BBA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368" y="695960"/>
                <a:ext cx="11493499" cy="403777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1465FF61-7CF5-4AAD-A69F-0C0A4F0C91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60875" y="6505699"/>
            <a:ext cx="1219519" cy="273049"/>
          </a:xfrm>
        </p:spPr>
        <p:txBody>
          <a:bodyPr/>
          <a:lstStyle/>
          <a:p>
            <a:fld id="{AAEAE4A8-A6E5-453E-B946-FB774B73F48C}" type="slidenum">
              <a:rPr lang="en-US" smtClean="0"/>
              <a:t>14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E5E90B2-B91D-40B4-9582-C4C7B633F5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733" y="111055"/>
            <a:ext cx="11235902" cy="74987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C8E9A6A-A9D4-4ADA-81AD-0094EE55C40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77" t="48470" r="46116" b="39628"/>
          <a:stretch/>
        </p:blipFill>
        <p:spPr>
          <a:xfrm>
            <a:off x="463087" y="894370"/>
            <a:ext cx="5052828" cy="679228"/>
          </a:xfrm>
          <a:prstGeom prst="rect">
            <a:avLst/>
          </a:prstGeom>
        </p:spPr>
      </p:pic>
      <p:sp>
        <p:nvSpPr>
          <p:cNvPr id="13" name="Arrow: Right 12">
            <a:extLst>
              <a:ext uri="{FF2B5EF4-FFF2-40B4-BE49-F238E27FC236}">
                <a16:creationId xmlns:a16="http://schemas.microsoft.com/office/drawing/2014/main" id="{C3B73897-79AB-45C3-A914-D831DAF4BE72}"/>
              </a:ext>
            </a:extLst>
          </p:cNvPr>
          <p:cNvSpPr/>
          <p:nvPr/>
        </p:nvSpPr>
        <p:spPr>
          <a:xfrm>
            <a:off x="5732844" y="1020101"/>
            <a:ext cx="1345960" cy="413528"/>
          </a:xfrm>
          <a:prstGeom prst="rightArrow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C76CA50-382A-422F-8046-93E50C7C156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9420" t="60544" r="39292" b="33219"/>
          <a:stretch/>
        </p:blipFill>
        <p:spPr>
          <a:xfrm>
            <a:off x="7415372" y="1027187"/>
            <a:ext cx="3814578" cy="42776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9E4EC43-F560-44CE-914F-F2518816ED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9183" y="2540042"/>
            <a:ext cx="8277630" cy="922382"/>
          </a:xfrm>
          <a:prstGeom prst="rect">
            <a:avLst/>
          </a:prstGeom>
          <a:ln w="22225">
            <a:solidFill>
              <a:schemeClr val="accent1"/>
            </a:solidFill>
          </a:ln>
        </p:spPr>
      </p:pic>
      <p:sp>
        <p:nvSpPr>
          <p:cNvPr id="5" name="Arrow: Left 4">
            <a:extLst>
              <a:ext uri="{FF2B5EF4-FFF2-40B4-BE49-F238E27FC236}">
                <a16:creationId xmlns:a16="http://schemas.microsoft.com/office/drawing/2014/main" id="{7882FF44-E42C-410C-B48D-ED373B5E4819}"/>
              </a:ext>
            </a:extLst>
          </p:cNvPr>
          <p:cNvSpPr/>
          <p:nvPr/>
        </p:nvSpPr>
        <p:spPr>
          <a:xfrm rot="18394301">
            <a:off x="9298984" y="1888631"/>
            <a:ext cx="1527663" cy="379348"/>
          </a:xfrm>
          <a:prstGeom prst="leftArrow">
            <a:avLst/>
          </a:prstGeom>
          <a:gradFill>
            <a:gsLst>
              <a:gs pos="100000">
                <a:schemeClr val="accent2">
                  <a:lumMod val="105000"/>
                  <a:satMod val="103000"/>
                  <a:tint val="73000"/>
                  <a:alpha val="74000"/>
                </a:schemeClr>
              </a:gs>
              <a:gs pos="100000">
                <a:schemeClr val="accent2">
                  <a:lumMod val="105000"/>
                  <a:satMod val="109000"/>
                  <a:tint val="81000"/>
                </a:schemeClr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4683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09221" y="855133"/>
            <a:ext cx="11770359" cy="5306907"/>
          </a:xfrm>
        </p:spPr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45720" indent="0">
              <a:buNone/>
            </a:pPr>
            <a:endParaRPr lang="en-US" dirty="0"/>
          </a:p>
          <a:p>
            <a:endParaRPr lang="en-US" i="1" dirty="0"/>
          </a:p>
          <a:p>
            <a:endParaRPr lang="en-US" i="1" dirty="0"/>
          </a:p>
          <a:p>
            <a:endParaRPr lang="en-US" i="1" dirty="0"/>
          </a:p>
          <a:p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3516762-7F95-4149-913C-48E590D1BBAE}"/>
              </a:ext>
            </a:extLst>
          </p:cNvPr>
          <p:cNvSpPr/>
          <p:nvPr/>
        </p:nvSpPr>
        <p:spPr>
          <a:xfrm>
            <a:off x="201368" y="695960"/>
            <a:ext cx="11493499" cy="4764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endParaRPr lang="en-US" sz="2200" dirty="0">
              <a:solidFill>
                <a:prstClr val="black"/>
              </a:solidFill>
              <a:latin typeface="Garamond" panose="02020404030301010803" pitchFamily="18" charset="0"/>
            </a:endParaRPr>
          </a:p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endParaRPr lang="en-US" sz="2200" dirty="0">
              <a:solidFill>
                <a:prstClr val="black"/>
              </a:solidFill>
              <a:latin typeface="Garamond" panose="02020404030301010803" pitchFamily="18" charset="0"/>
            </a:endParaRPr>
          </a:p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endParaRPr lang="en-US" sz="2000" dirty="0">
              <a:solidFill>
                <a:prstClr val="black"/>
              </a:solidFill>
              <a:latin typeface="Garamond" panose="02020404030301010803" pitchFamily="18" charset="0"/>
            </a:endParaRPr>
          </a:p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Garamond" panose="02020404030301010803" pitchFamily="18" charset="0"/>
              </a:rPr>
              <a:t>To this end, we consider 6.21 as an iterative update rule, at step </a:t>
            </a:r>
            <a:r>
              <a:rPr lang="en-US" sz="2000" i="1" dirty="0">
                <a:solidFill>
                  <a:prstClr val="black"/>
                </a:solidFill>
                <a:latin typeface="Garamond" panose="02020404030301010803" pitchFamily="18" charset="0"/>
              </a:rPr>
              <a:t>t</a:t>
            </a:r>
            <a:r>
              <a:rPr lang="en-US" sz="2000" dirty="0">
                <a:solidFill>
                  <a:prstClr val="black"/>
                </a:solidFill>
                <a:latin typeface="Garamond" panose="02020404030301010803" pitchFamily="18" charset="0"/>
              </a:rPr>
              <a:t>, where I regard </a:t>
            </a:r>
            <a:r>
              <a:rPr lang="en-US" sz="2000" b="1" dirty="0">
                <a:solidFill>
                  <a:prstClr val="black"/>
                </a:solidFill>
                <a:latin typeface="Garamond" panose="02020404030301010803" pitchFamily="18" charset="0"/>
              </a:rPr>
              <a:t>H</a:t>
            </a:r>
            <a:r>
              <a:rPr lang="en-US" sz="2000" dirty="0">
                <a:solidFill>
                  <a:prstClr val="black"/>
                </a:solidFill>
                <a:latin typeface="Garamond" panose="02020404030301010803" pitchFamily="18" charset="0"/>
              </a:rPr>
              <a:t>(t) and </a:t>
            </a:r>
            <a:r>
              <a:rPr lang="en-US" sz="2000" b="1" dirty="0">
                <a:solidFill>
                  <a:prstClr val="black"/>
                </a:solidFill>
                <a:latin typeface="Garamond" panose="02020404030301010803" pitchFamily="18" charset="0"/>
              </a:rPr>
              <a:t>D</a:t>
            </a:r>
            <a:r>
              <a:rPr lang="en-US" sz="2000" dirty="0">
                <a:solidFill>
                  <a:prstClr val="black"/>
                </a:solidFill>
                <a:latin typeface="Garamond" panose="02020404030301010803" pitchFamily="18" charset="0"/>
              </a:rPr>
              <a:t>(t) as fixed at the time of the  </a:t>
            </a:r>
            <a:r>
              <a:rPr lang="en-US" sz="2000" i="1" dirty="0">
                <a:solidFill>
                  <a:prstClr val="black"/>
                </a:solidFill>
                <a:latin typeface="Garamond" panose="02020404030301010803" pitchFamily="18" charset="0"/>
              </a:rPr>
              <a:t>t</a:t>
            </a:r>
            <a:r>
              <a:rPr lang="en-US" sz="2000" dirty="0">
                <a:solidFill>
                  <a:prstClr val="black"/>
                </a:solidFill>
                <a:latin typeface="Garamond" panose="02020404030301010803" pitchFamily="18" charset="0"/>
              </a:rPr>
              <a:t>-</a:t>
            </a:r>
            <a:r>
              <a:rPr lang="en-US" sz="2000" dirty="0" err="1">
                <a:solidFill>
                  <a:prstClr val="black"/>
                </a:solidFill>
                <a:latin typeface="Garamond" panose="02020404030301010803" pitchFamily="18" charset="0"/>
              </a:rPr>
              <a:t>th</a:t>
            </a:r>
            <a:r>
              <a:rPr lang="en-US" sz="2000" dirty="0">
                <a:solidFill>
                  <a:prstClr val="black"/>
                </a:solidFill>
                <a:latin typeface="Garamond" panose="02020404030301010803" pitchFamily="18" charset="0"/>
              </a:rPr>
              <a:t> update for </a:t>
            </a:r>
            <a:r>
              <a:rPr lang="en-US" sz="2000" b="1" dirty="0">
                <a:solidFill>
                  <a:prstClr val="black"/>
                </a:solidFill>
                <a:latin typeface="Garamond" panose="02020404030301010803" pitchFamily="18" charset="0"/>
              </a:rPr>
              <a:t>W</a:t>
            </a:r>
            <a:r>
              <a:rPr lang="en-US" sz="2000" dirty="0">
                <a:solidFill>
                  <a:prstClr val="black"/>
                </a:solidFill>
                <a:latin typeface="Garamond" panose="02020404030301010803" pitchFamily="18" charset="0"/>
              </a:rPr>
              <a:t>, denoted </a:t>
            </a:r>
            <a:r>
              <a:rPr lang="en-US" sz="2000" b="1" dirty="0">
                <a:solidFill>
                  <a:prstClr val="black"/>
                </a:solidFill>
                <a:latin typeface="Garamond" panose="02020404030301010803" pitchFamily="18" charset="0"/>
              </a:rPr>
              <a:t>W</a:t>
            </a:r>
            <a:r>
              <a:rPr lang="en-US" sz="2000" dirty="0">
                <a:solidFill>
                  <a:prstClr val="black"/>
                </a:solidFill>
                <a:latin typeface="Garamond" panose="02020404030301010803" pitchFamily="18" charset="0"/>
              </a:rPr>
              <a:t>(t). The corresponding iterative update for matrix </a:t>
            </a:r>
            <a:r>
              <a:rPr lang="en-US" sz="2000" b="1" dirty="0">
                <a:solidFill>
                  <a:prstClr val="black"/>
                </a:solidFill>
                <a:latin typeface="Garamond" panose="02020404030301010803" pitchFamily="18" charset="0"/>
              </a:rPr>
              <a:t>W</a:t>
            </a:r>
            <a:r>
              <a:rPr lang="en-US" sz="2000" dirty="0">
                <a:solidFill>
                  <a:prstClr val="black"/>
                </a:solidFill>
                <a:latin typeface="Garamond" panose="02020404030301010803" pitchFamily="18" charset="0"/>
              </a:rPr>
              <a:t> is given by: </a:t>
            </a:r>
          </a:p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endParaRPr lang="en-US" sz="2000" dirty="0">
              <a:solidFill>
                <a:prstClr val="black"/>
              </a:solidFill>
              <a:latin typeface="Garamond" panose="02020404030301010803" pitchFamily="18" charset="0"/>
            </a:endParaRPr>
          </a:p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endParaRPr lang="en-US" sz="2000" dirty="0">
              <a:solidFill>
                <a:prstClr val="black"/>
              </a:solidFill>
              <a:latin typeface="Garamond" panose="02020404030301010803" pitchFamily="18" charset="0"/>
            </a:endParaRPr>
          </a:p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endParaRPr lang="en-US" sz="2000" i="1" dirty="0">
              <a:solidFill>
                <a:prstClr val="black"/>
              </a:solidFill>
              <a:latin typeface="Garamond" panose="02020404030301010803" pitchFamily="18" charset="0"/>
            </a:endParaRPr>
          </a:p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endParaRPr lang="en-US" sz="2000" dirty="0">
              <a:solidFill>
                <a:prstClr val="black"/>
              </a:solidFill>
              <a:latin typeface="Garamond" panose="02020404030301010803" pitchFamily="18" charset="0"/>
            </a:endParaRPr>
          </a:p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1465FF61-7CF5-4AAD-A69F-0C0A4F0C91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60875" y="6505699"/>
            <a:ext cx="1219519" cy="273049"/>
          </a:xfrm>
        </p:spPr>
        <p:txBody>
          <a:bodyPr/>
          <a:lstStyle/>
          <a:p>
            <a:fld id="{AAEAE4A8-A6E5-453E-B946-FB774B73F48C}" type="slidenum">
              <a:rPr lang="en-US" smtClean="0"/>
              <a:t>15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E5E90B2-B91D-40B4-9582-C4C7B633F5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733" y="111055"/>
            <a:ext cx="11235902" cy="74987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C8E9A6A-A9D4-4ADA-81AD-0094EE55C4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77" t="48470" r="46116" b="39628"/>
          <a:stretch/>
        </p:blipFill>
        <p:spPr>
          <a:xfrm>
            <a:off x="463087" y="894370"/>
            <a:ext cx="5052828" cy="679228"/>
          </a:xfrm>
          <a:prstGeom prst="rect">
            <a:avLst/>
          </a:prstGeom>
        </p:spPr>
      </p:pic>
      <p:sp>
        <p:nvSpPr>
          <p:cNvPr id="13" name="Arrow: Right 12">
            <a:extLst>
              <a:ext uri="{FF2B5EF4-FFF2-40B4-BE49-F238E27FC236}">
                <a16:creationId xmlns:a16="http://schemas.microsoft.com/office/drawing/2014/main" id="{C3B73897-79AB-45C3-A914-D831DAF4BE72}"/>
              </a:ext>
            </a:extLst>
          </p:cNvPr>
          <p:cNvSpPr/>
          <p:nvPr/>
        </p:nvSpPr>
        <p:spPr>
          <a:xfrm>
            <a:off x="5732844" y="1020101"/>
            <a:ext cx="1345960" cy="413528"/>
          </a:xfrm>
          <a:prstGeom prst="rightArrow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C76CA50-382A-422F-8046-93E50C7C156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420" t="60544" r="39292" b="33219"/>
          <a:stretch/>
        </p:blipFill>
        <p:spPr>
          <a:xfrm>
            <a:off x="7415372" y="1027187"/>
            <a:ext cx="3814578" cy="4277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BB34641-10F5-44CE-8043-3FB95C5182B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143" t="65443" r="23758" b="27241"/>
          <a:stretch/>
        </p:blipFill>
        <p:spPr>
          <a:xfrm>
            <a:off x="2872240" y="3169725"/>
            <a:ext cx="8300039" cy="757416"/>
          </a:xfrm>
          <a:prstGeom prst="rect">
            <a:avLst/>
          </a:prstGeom>
        </p:spPr>
      </p:pic>
      <p:sp>
        <p:nvSpPr>
          <p:cNvPr id="9" name="Arrow: Curved Left 8">
            <a:extLst>
              <a:ext uri="{FF2B5EF4-FFF2-40B4-BE49-F238E27FC236}">
                <a16:creationId xmlns:a16="http://schemas.microsoft.com/office/drawing/2014/main" id="{C0FDD33A-CC9C-4D30-BE0D-96E26587BBBF}"/>
              </a:ext>
            </a:extLst>
          </p:cNvPr>
          <p:cNvSpPr/>
          <p:nvPr/>
        </p:nvSpPr>
        <p:spPr>
          <a:xfrm rot="491626">
            <a:off x="10919472" y="1268896"/>
            <a:ext cx="1096502" cy="2709293"/>
          </a:xfrm>
          <a:prstGeom prst="curvedLeftArrow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9060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91054" y="732342"/>
            <a:ext cx="11770359" cy="5306907"/>
          </a:xfrm>
        </p:spPr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45720" indent="0">
              <a:buNone/>
            </a:pPr>
            <a:endParaRPr lang="en-US" dirty="0"/>
          </a:p>
          <a:p>
            <a:endParaRPr lang="en-US" i="1" dirty="0"/>
          </a:p>
          <a:p>
            <a:endParaRPr lang="en-US" i="1" dirty="0"/>
          </a:p>
          <a:p>
            <a:endParaRPr lang="en-US" i="1" dirty="0"/>
          </a:p>
          <a:p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3516762-7F95-4149-913C-48E590D1BBAE}"/>
              </a:ext>
            </a:extLst>
          </p:cNvPr>
          <p:cNvSpPr/>
          <p:nvPr/>
        </p:nvSpPr>
        <p:spPr>
          <a:xfrm>
            <a:off x="229483" y="685573"/>
            <a:ext cx="11493499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Garamond" panose="02020404030301010803" pitchFamily="18" charset="0"/>
              </a:rPr>
              <a:t>After proving several intermediate Lemmas (details omitted from this presentation for brevity)…</a:t>
            </a:r>
          </a:p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endParaRPr lang="en-US" sz="2000" dirty="0">
              <a:solidFill>
                <a:prstClr val="black"/>
              </a:solidFill>
              <a:latin typeface="Garamond" panose="02020404030301010803" pitchFamily="18" charset="0"/>
            </a:endParaRPr>
          </a:p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endParaRPr lang="en-US" sz="2000" dirty="0">
              <a:solidFill>
                <a:prstClr val="black"/>
              </a:solidFill>
              <a:latin typeface="Garamond" panose="02020404030301010803" pitchFamily="18" charset="0"/>
            </a:endParaRPr>
          </a:p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endParaRPr lang="en-US" sz="2000" dirty="0">
              <a:solidFill>
                <a:prstClr val="black"/>
              </a:solidFill>
              <a:latin typeface="Garamond" panose="02020404030301010803" pitchFamily="18" charset="0"/>
            </a:endParaRPr>
          </a:p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endParaRPr lang="en-US" sz="2000" dirty="0">
              <a:solidFill>
                <a:prstClr val="black"/>
              </a:solidFill>
              <a:latin typeface="Garamond" panose="02020404030301010803" pitchFamily="18" charset="0"/>
            </a:endParaRPr>
          </a:p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endParaRPr lang="en-US" sz="2000" dirty="0">
              <a:solidFill>
                <a:prstClr val="black"/>
              </a:solidFill>
              <a:latin typeface="Garamond" panose="02020404030301010803" pitchFamily="18" charset="0"/>
            </a:endParaRPr>
          </a:p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Garamond" panose="02020404030301010803" pitchFamily="18" charset="0"/>
              </a:rPr>
              <a:t>We arrive at the following Theorem: </a:t>
            </a:r>
          </a:p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endParaRPr lang="en-US" sz="2000" dirty="0">
              <a:solidFill>
                <a:prstClr val="black"/>
              </a:solidFill>
              <a:latin typeface="Garamond" panose="02020404030301010803" pitchFamily="18" charset="0"/>
            </a:endParaRPr>
          </a:p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endParaRPr lang="en-US" sz="2000" dirty="0">
              <a:solidFill>
                <a:prstClr val="black"/>
              </a:solidFill>
              <a:latin typeface="Garamond" panose="02020404030301010803" pitchFamily="18" charset="0"/>
            </a:endParaRPr>
          </a:p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endParaRPr lang="en-US" sz="2000" dirty="0">
              <a:solidFill>
                <a:prstClr val="black"/>
              </a:solidFill>
              <a:latin typeface="Garamond" panose="02020404030301010803" pitchFamily="18" charset="0"/>
            </a:endParaRPr>
          </a:p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endParaRPr lang="en-US" sz="2000" dirty="0">
              <a:solidFill>
                <a:prstClr val="black"/>
              </a:solidFill>
              <a:latin typeface="Garamond" panose="02020404030301010803" pitchFamily="18" charset="0"/>
            </a:endParaRPr>
          </a:p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endParaRPr lang="en-US" sz="2000" dirty="0">
              <a:solidFill>
                <a:prstClr val="black"/>
              </a:solidFill>
              <a:latin typeface="Garamond" panose="02020404030301010803" pitchFamily="18" charset="0"/>
            </a:endParaRPr>
          </a:p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1465FF61-7CF5-4AAD-A69F-0C0A4F0C91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60875" y="6505699"/>
            <a:ext cx="1219519" cy="273049"/>
          </a:xfrm>
        </p:spPr>
        <p:txBody>
          <a:bodyPr/>
          <a:lstStyle/>
          <a:p>
            <a:fld id="{AAEAE4A8-A6E5-453E-B946-FB774B73F48C}" type="slidenum">
              <a:rPr lang="en-US" smtClean="0"/>
              <a:t>16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E5E90B2-B91D-40B4-9582-C4C7B633F5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733" y="111055"/>
            <a:ext cx="11235902" cy="74987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B4AA4CD-F126-4F8B-8126-96F1B47170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895" t="50000" r="24237" b="31737"/>
          <a:stretch/>
        </p:blipFill>
        <p:spPr>
          <a:xfrm>
            <a:off x="697362" y="4071375"/>
            <a:ext cx="9196758" cy="1691124"/>
          </a:xfrm>
          <a:prstGeom prst="rect">
            <a:avLst/>
          </a:prstGeom>
          <a:ln w="22225">
            <a:solidFill>
              <a:schemeClr val="accent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2469A3F-3495-4243-AAAC-2FFC576079D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401" t="26986" r="32365" b="13293"/>
          <a:stretch/>
        </p:blipFill>
        <p:spPr>
          <a:xfrm>
            <a:off x="1731863" y="1181640"/>
            <a:ext cx="2129194" cy="215221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6C94B9B-E3FA-4284-B1CE-B278EC57E71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9955" t="32195" r="36003" b="5137"/>
          <a:stretch/>
        </p:blipFill>
        <p:spPr>
          <a:xfrm>
            <a:off x="4232737" y="1207697"/>
            <a:ext cx="1992785" cy="20635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799D30A-E6A8-48D0-BB79-E59A741ED87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2380" t="23632" r="32185" b="18324"/>
          <a:stretch/>
        </p:blipFill>
        <p:spPr>
          <a:xfrm>
            <a:off x="7057747" y="1181640"/>
            <a:ext cx="2461906" cy="2268448"/>
          </a:xfrm>
          <a:prstGeom prst="rect">
            <a:avLst/>
          </a:prstGeom>
        </p:spPr>
      </p:pic>
      <p:sp>
        <p:nvSpPr>
          <p:cNvPr id="16" name="Arrow: Curved Left 15">
            <a:extLst>
              <a:ext uri="{FF2B5EF4-FFF2-40B4-BE49-F238E27FC236}">
                <a16:creationId xmlns:a16="http://schemas.microsoft.com/office/drawing/2014/main" id="{03480B16-EBF4-4F16-909B-5C4E4645AD58}"/>
              </a:ext>
            </a:extLst>
          </p:cNvPr>
          <p:cNvSpPr/>
          <p:nvPr/>
        </p:nvSpPr>
        <p:spPr>
          <a:xfrm rot="595269">
            <a:off x="9971756" y="946612"/>
            <a:ext cx="1860606" cy="4336220"/>
          </a:xfrm>
          <a:prstGeom prst="curvedLeftArrow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3762A78-B267-4FA7-B1C3-17393374B4A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3380" y="5904317"/>
            <a:ext cx="6531210" cy="727777"/>
          </a:xfrm>
          <a:prstGeom prst="rect">
            <a:avLst/>
          </a:prstGeom>
          <a:ln w="22225">
            <a:noFill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B079A02-4EFA-4B41-9C9B-21C96FF01B8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9420" t="60544" r="39292" b="33219"/>
          <a:stretch/>
        </p:blipFill>
        <p:spPr>
          <a:xfrm>
            <a:off x="7112591" y="6015065"/>
            <a:ext cx="3814578" cy="427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196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3889" y="1329910"/>
            <a:ext cx="11770359" cy="5306907"/>
          </a:xfrm>
        </p:spPr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45720" indent="0">
              <a:buNone/>
            </a:pPr>
            <a:endParaRPr lang="en-US" dirty="0"/>
          </a:p>
          <a:p>
            <a:endParaRPr lang="en-US" i="1" dirty="0"/>
          </a:p>
          <a:p>
            <a:endParaRPr lang="en-US" i="1" dirty="0"/>
          </a:p>
          <a:p>
            <a:endParaRPr lang="en-US" i="1" dirty="0"/>
          </a:p>
          <a:p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63516762-7F95-4149-913C-48E590D1BBAE}"/>
                  </a:ext>
                </a:extLst>
              </p:cNvPr>
              <p:cNvSpPr/>
              <p:nvPr/>
            </p:nvSpPr>
            <p:spPr>
              <a:xfrm>
                <a:off x="111606" y="802690"/>
                <a:ext cx="11493499" cy="476720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74320" lvl="0" indent="-228600">
                  <a:lnSpc>
                    <a:spcPct val="90000"/>
                  </a:lnSpc>
                  <a:spcBef>
                    <a:spcPts val="1800"/>
                  </a:spcBef>
                  <a:buClr>
                    <a:prstClr val="black">
                      <a:lumMod val="65000"/>
                      <a:lumOff val="35000"/>
                    </a:prstClr>
                  </a:buClr>
                  <a:buSzPct val="80000"/>
                  <a:buFont typeface="Arial" pitchFamily="34" charset="0"/>
                  <a:buChar char="•"/>
                </a:pPr>
                <a:r>
                  <a:rPr lang="en-US" sz="2000" dirty="0">
                    <a:solidFill>
                      <a:prstClr val="black"/>
                    </a:solidFill>
                    <a:latin typeface="Garamond" panose="02020404030301010803" pitchFamily="18" charset="0"/>
                  </a:rPr>
                  <a:t>Next, we derive an iterative update formula for </a:t>
                </a:r>
                <a:r>
                  <a:rPr lang="en-US" sz="2000" b="1" dirty="0">
                    <a:solidFill>
                      <a:prstClr val="black"/>
                    </a:solidFill>
                    <a:latin typeface="Garamond" panose="02020404030301010803" pitchFamily="18" charset="0"/>
                  </a:rPr>
                  <a:t>H</a:t>
                </a:r>
                <a:r>
                  <a:rPr lang="en-US" sz="2000" dirty="0">
                    <a:solidFill>
                      <a:prstClr val="black"/>
                    </a:solidFill>
                    <a:latin typeface="Garamond" panose="02020404030301010803" pitchFamily="18" charset="0"/>
                  </a:rPr>
                  <a:t>, with </a:t>
                </a:r>
                <a:r>
                  <a:rPr lang="en-US" sz="2000" b="1" dirty="0">
                    <a:solidFill>
                      <a:prstClr val="black"/>
                    </a:solidFill>
                    <a:latin typeface="Garamond" panose="02020404030301010803" pitchFamily="18" charset="0"/>
                  </a:rPr>
                  <a:t>H</a:t>
                </a:r>
                <a14:m>
                  <m:oMath xmlns:m="http://schemas.openxmlformats.org/officeDocument/2006/math">
                    <m:r>
                      <a:rPr lang="en-US" sz="2000" b="1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2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≥0</m:t>
                    </m:r>
                  </m:oMath>
                </a14:m>
                <a:r>
                  <a:rPr lang="en-US" sz="2000" b="1" dirty="0">
                    <a:solidFill>
                      <a:prstClr val="black"/>
                    </a:solidFill>
                    <a:latin typeface="Garamond" panose="02020404030301010803" pitchFamily="18" charset="0"/>
                  </a:rPr>
                  <a:t> </a:t>
                </a:r>
                <a:r>
                  <a:rPr lang="en-US" sz="2000" dirty="0">
                    <a:solidFill>
                      <a:prstClr val="black"/>
                    </a:solidFill>
                    <a:latin typeface="Garamond" panose="02020404030301010803" pitchFamily="18" charset="0"/>
                  </a:rPr>
                  <a:t>prove its monotonic convergence with respect to the surrogate loss 6.13.  Finally, as before, we show that this formula induces a loss in the original L2-1based objective function, defined by 6.12.</a:t>
                </a:r>
              </a:p>
              <a:p>
                <a:pPr marL="274320" lvl="0" indent="-228600">
                  <a:lnSpc>
                    <a:spcPct val="90000"/>
                  </a:lnSpc>
                  <a:spcBef>
                    <a:spcPts val="1800"/>
                  </a:spcBef>
                  <a:buClr>
                    <a:prstClr val="black">
                      <a:lumMod val="65000"/>
                      <a:lumOff val="35000"/>
                    </a:prstClr>
                  </a:buClr>
                  <a:buSzPct val="80000"/>
                  <a:buFont typeface="Arial" pitchFamily="34" charset="0"/>
                  <a:buChar char="•"/>
                </a:pPr>
                <a:endParaRPr lang="en-US" sz="2000" dirty="0">
                  <a:solidFill>
                    <a:prstClr val="black"/>
                  </a:solidFill>
                  <a:latin typeface="Garamond" panose="02020404030301010803" pitchFamily="18" charset="0"/>
                </a:endParaRPr>
              </a:p>
              <a:p>
                <a:pPr marL="274320" lvl="0" indent="-228600">
                  <a:lnSpc>
                    <a:spcPct val="90000"/>
                  </a:lnSpc>
                  <a:spcBef>
                    <a:spcPts val="1800"/>
                  </a:spcBef>
                  <a:buClr>
                    <a:prstClr val="black">
                      <a:lumMod val="65000"/>
                      <a:lumOff val="35000"/>
                    </a:prstClr>
                  </a:buClr>
                  <a:buSzPct val="80000"/>
                  <a:buFont typeface="Arial" pitchFamily="34" charset="0"/>
                  <a:buChar char="•"/>
                </a:pPr>
                <a:endParaRPr lang="en-US" sz="2000" dirty="0">
                  <a:solidFill>
                    <a:prstClr val="black"/>
                  </a:solidFill>
                  <a:latin typeface="Garamond" panose="02020404030301010803" pitchFamily="18" charset="0"/>
                </a:endParaRPr>
              </a:p>
              <a:p>
                <a:pPr marL="274320" lvl="0" indent="-228600">
                  <a:lnSpc>
                    <a:spcPct val="90000"/>
                  </a:lnSpc>
                  <a:spcBef>
                    <a:spcPts val="1800"/>
                  </a:spcBef>
                  <a:buClr>
                    <a:prstClr val="black">
                      <a:lumMod val="65000"/>
                      <a:lumOff val="35000"/>
                    </a:prstClr>
                  </a:buClr>
                  <a:buSzPct val="80000"/>
                  <a:buFont typeface="Arial" pitchFamily="34" charset="0"/>
                  <a:buChar char="•"/>
                </a:pPr>
                <a:endParaRPr lang="en-US" sz="2000" dirty="0">
                  <a:solidFill>
                    <a:prstClr val="black"/>
                  </a:solidFill>
                  <a:latin typeface="Garamond" panose="02020404030301010803" pitchFamily="18" charset="0"/>
                </a:endParaRPr>
              </a:p>
              <a:p>
                <a:pPr marL="274320" lvl="0" indent="-228600">
                  <a:lnSpc>
                    <a:spcPct val="90000"/>
                  </a:lnSpc>
                  <a:spcBef>
                    <a:spcPts val="1800"/>
                  </a:spcBef>
                  <a:buClr>
                    <a:prstClr val="black">
                      <a:lumMod val="65000"/>
                      <a:lumOff val="35000"/>
                    </a:prstClr>
                  </a:buClr>
                  <a:buSzPct val="80000"/>
                  <a:buFont typeface="Arial" pitchFamily="34" charset="0"/>
                  <a:buChar char="•"/>
                </a:pPr>
                <a:r>
                  <a:rPr lang="en-US" sz="2000" dirty="0">
                    <a:solidFill>
                      <a:prstClr val="black"/>
                    </a:solidFill>
                    <a:latin typeface="Garamond" panose="02020404030301010803" pitchFamily="18" charset="0"/>
                  </a:rPr>
                  <a:t>Since the second term on the RHS of 6.13 is independent of </a:t>
                </a:r>
                <a:r>
                  <a:rPr lang="en-US" sz="2000" b="1" dirty="0">
                    <a:solidFill>
                      <a:prstClr val="black"/>
                    </a:solidFill>
                    <a:latin typeface="Garamond" panose="02020404030301010803" pitchFamily="18" charset="0"/>
                  </a:rPr>
                  <a:t>H</a:t>
                </a:r>
                <a:r>
                  <a:rPr lang="en-US" sz="2000" dirty="0">
                    <a:solidFill>
                      <a:prstClr val="black"/>
                    </a:solidFill>
                    <a:latin typeface="Garamond" panose="02020404030301010803" pitchFamily="18" charset="0"/>
                  </a:rPr>
                  <a:t>, we can ignore it here. Define the truncated surrogate loss as: </a:t>
                </a:r>
                <a:endParaRPr lang="en-US" sz="2000" b="1" dirty="0">
                  <a:solidFill>
                    <a:prstClr val="black"/>
                  </a:solidFill>
                  <a:latin typeface="Garamond" panose="02020404030301010803" pitchFamily="18" charset="0"/>
                </a:endParaRPr>
              </a:p>
              <a:p>
                <a:pPr marL="274320" lvl="0" indent="-228600">
                  <a:lnSpc>
                    <a:spcPct val="90000"/>
                  </a:lnSpc>
                  <a:spcBef>
                    <a:spcPts val="1800"/>
                  </a:spcBef>
                  <a:buClr>
                    <a:prstClr val="black">
                      <a:lumMod val="65000"/>
                      <a:lumOff val="35000"/>
                    </a:prstClr>
                  </a:buClr>
                  <a:buSzPct val="80000"/>
                  <a:buFont typeface="Arial" pitchFamily="34" charset="0"/>
                  <a:buChar char="•"/>
                </a:pPr>
                <a:endParaRPr lang="en-US" sz="2000" b="1" dirty="0">
                  <a:solidFill>
                    <a:prstClr val="black"/>
                  </a:solidFill>
                  <a:latin typeface="Garamond" panose="02020404030301010803" pitchFamily="18" charset="0"/>
                </a:endParaRPr>
              </a:p>
              <a:p>
                <a:pPr marL="274320" lvl="0" indent="-228600">
                  <a:lnSpc>
                    <a:spcPct val="90000"/>
                  </a:lnSpc>
                  <a:spcBef>
                    <a:spcPts val="1800"/>
                  </a:spcBef>
                  <a:buClr>
                    <a:prstClr val="black">
                      <a:lumMod val="65000"/>
                      <a:lumOff val="35000"/>
                    </a:prstClr>
                  </a:buClr>
                  <a:buSzPct val="80000"/>
                  <a:buFont typeface="Arial" pitchFamily="34" charset="0"/>
                  <a:buChar char="•"/>
                </a:pPr>
                <a:endParaRPr lang="en-US" sz="2000" b="1" dirty="0">
                  <a:solidFill>
                    <a:prstClr val="black"/>
                  </a:solidFill>
                  <a:latin typeface="Garamond" panose="02020404030301010803" pitchFamily="18" charset="0"/>
                </a:endParaRPr>
              </a:p>
              <a:p>
                <a:pPr marL="274320" lvl="0" indent="-228600">
                  <a:lnSpc>
                    <a:spcPct val="90000"/>
                  </a:lnSpc>
                  <a:spcBef>
                    <a:spcPts val="1800"/>
                  </a:spcBef>
                  <a:buClr>
                    <a:prstClr val="black">
                      <a:lumMod val="65000"/>
                      <a:lumOff val="35000"/>
                    </a:prstClr>
                  </a:buClr>
                  <a:buSzPct val="80000"/>
                  <a:buFont typeface="Arial" pitchFamily="34" charset="0"/>
                  <a:buChar char="•"/>
                </a:pPr>
                <a:endParaRPr lang="en-US" sz="2000" dirty="0">
                  <a:solidFill>
                    <a:prstClr val="black"/>
                  </a:solidFill>
                </a:endParaRPr>
              </a:p>
            </p:txBody>
          </p:sp>
        </mc:Choice>
        <mc:Fallback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63516762-7F95-4149-913C-48E590D1BBA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606" y="802690"/>
                <a:ext cx="11493499" cy="4767202"/>
              </a:xfrm>
              <a:prstGeom prst="rect">
                <a:avLst/>
              </a:prstGeom>
              <a:blipFill>
                <a:blip r:embed="rId2"/>
                <a:stretch>
                  <a:fillRect t="-1279" r="-1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1465FF61-7CF5-4AAD-A69F-0C0A4F0C91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60875" y="6505699"/>
            <a:ext cx="1219519" cy="273049"/>
          </a:xfrm>
        </p:spPr>
        <p:txBody>
          <a:bodyPr/>
          <a:lstStyle/>
          <a:p>
            <a:fld id="{AAEAE4A8-A6E5-453E-B946-FB774B73F48C}" type="slidenum">
              <a:rPr lang="en-US" smtClean="0"/>
              <a:t>17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E5E90B2-B91D-40B4-9582-C4C7B633F5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447" y="52817"/>
            <a:ext cx="11235902" cy="74987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BDBA1E9-44E2-445D-A602-4F8C6D214D1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77" t="48470" r="46116" b="39628"/>
          <a:stretch/>
        </p:blipFill>
        <p:spPr>
          <a:xfrm>
            <a:off x="2527332" y="1973034"/>
            <a:ext cx="7399350" cy="99466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DFBDC38-1752-4375-9115-C0794A7F6B5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2368" t="56928" r="33129" b="38843"/>
          <a:stretch/>
        </p:blipFill>
        <p:spPr>
          <a:xfrm>
            <a:off x="3135107" y="4090446"/>
            <a:ext cx="7331354" cy="711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106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3889" y="1329910"/>
            <a:ext cx="11770359" cy="5306907"/>
          </a:xfrm>
        </p:spPr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45720" indent="0">
              <a:buNone/>
            </a:pPr>
            <a:endParaRPr lang="en-US" dirty="0"/>
          </a:p>
          <a:p>
            <a:endParaRPr lang="en-US" i="1" dirty="0"/>
          </a:p>
          <a:p>
            <a:endParaRPr lang="en-US" i="1" dirty="0"/>
          </a:p>
          <a:p>
            <a:endParaRPr lang="en-US" i="1" dirty="0"/>
          </a:p>
          <a:p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3516762-7F95-4149-913C-48E590D1BBAE}"/>
              </a:ext>
            </a:extLst>
          </p:cNvPr>
          <p:cNvSpPr/>
          <p:nvPr/>
        </p:nvSpPr>
        <p:spPr>
          <a:xfrm>
            <a:off x="111606" y="802690"/>
            <a:ext cx="11493499" cy="62324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endParaRPr lang="en-US" sz="2000" dirty="0">
              <a:solidFill>
                <a:prstClr val="black"/>
              </a:solidFill>
              <a:latin typeface="Garamond" panose="02020404030301010803" pitchFamily="18" charset="0"/>
            </a:endParaRPr>
          </a:p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Garamond" panose="02020404030301010803" pitchFamily="18" charset="0"/>
              </a:rPr>
              <a:t>In order to prove convergence of our (soon-to-be defined) iterative update for </a:t>
            </a:r>
            <a:r>
              <a:rPr lang="en-US" sz="2000" b="1" dirty="0">
                <a:solidFill>
                  <a:prstClr val="black"/>
                </a:solidFill>
                <a:latin typeface="Garamond" panose="02020404030301010803" pitchFamily="18" charset="0"/>
              </a:rPr>
              <a:t>H</a:t>
            </a:r>
            <a:r>
              <a:rPr lang="en-US" sz="2000" dirty="0">
                <a:solidFill>
                  <a:prstClr val="black"/>
                </a:solidFill>
                <a:latin typeface="Garamond" panose="02020404030301010803" pitchFamily="18" charset="0"/>
              </a:rPr>
              <a:t>, we utilize an </a:t>
            </a:r>
            <a:r>
              <a:rPr lang="en-US" sz="2000" b="1" dirty="0">
                <a:solidFill>
                  <a:prstClr val="black"/>
                </a:solidFill>
                <a:latin typeface="Garamond" panose="02020404030301010803" pitchFamily="18" charset="0"/>
              </a:rPr>
              <a:t>auxiliary function</a:t>
            </a:r>
            <a:r>
              <a:rPr lang="en-US" sz="2000" dirty="0">
                <a:solidFill>
                  <a:prstClr val="black"/>
                </a:solidFill>
                <a:latin typeface="Garamond" panose="02020404030301010803" pitchFamily="18" charset="0"/>
              </a:rPr>
              <a:t>.</a:t>
            </a:r>
          </a:p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endParaRPr lang="en-US" sz="2000" dirty="0">
              <a:solidFill>
                <a:prstClr val="black"/>
              </a:solidFill>
              <a:latin typeface="Garamond" panose="02020404030301010803" pitchFamily="18" charset="0"/>
            </a:endParaRPr>
          </a:p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endParaRPr lang="en-US" sz="2000" dirty="0">
              <a:solidFill>
                <a:prstClr val="black"/>
              </a:solidFill>
              <a:latin typeface="Garamond" panose="02020404030301010803" pitchFamily="18" charset="0"/>
            </a:endParaRPr>
          </a:p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endParaRPr lang="en-US" sz="2000" b="1" dirty="0">
              <a:solidFill>
                <a:prstClr val="black"/>
              </a:solidFill>
              <a:latin typeface="Garamond" panose="02020404030301010803" pitchFamily="18" charset="0"/>
            </a:endParaRPr>
          </a:p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endParaRPr lang="en-US" sz="2000" b="1" dirty="0">
              <a:solidFill>
                <a:prstClr val="black"/>
              </a:solidFill>
              <a:latin typeface="Garamond" panose="02020404030301010803" pitchFamily="18" charset="0"/>
            </a:endParaRPr>
          </a:p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endParaRPr lang="en-US" sz="2000" b="1" dirty="0">
              <a:solidFill>
                <a:prstClr val="black"/>
              </a:solidFill>
              <a:latin typeface="Garamond" panose="02020404030301010803" pitchFamily="18" charset="0"/>
            </a:endParaRPr>
          </a:p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endParaRPr lang="en-US" sz="2000" b="1" dirty="0">
              <a:solidFill>
                <a:prstClr val="black"/>
              </a:solidFill>
              <a:latin typeface="Garamond" panose="02020404030301010803" pitchFamily="18" charset="0"/>
            </a:endParaRPr>
          </a:p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endParaRPr lang="en-US" sz="2000" dirty="0">
              <a:solidFill>
                <a:prstClr val="black"/>
              </a:solidFill>
              <a:latin typeface="Garamond" panose="02020404030301010803" pitchFamily="18" charset="0"/>
            </a:endParaRPr>
          </a:p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endParaRPr lang="en-US" sz="2000" dirty="0">
              <a:solidFill>
                <a:prstClr val="black"/>
              </a:solidFill>
              <a:latin typeface="Garamond" panose="02020404030301010803" pitchFamily="18" charset="0"/>
            </a:endParaRPr>
          </a:p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endParaRPr lang="en-US" sz="2000" dirty="0">
              <a:solidFill>
                <a:prstClr val="black"/>
              </a:solidFill>
              <a:latin typeface="Garamond" panose="02020404030301010803" pitchFamily="18" charset="0"/>
            </a:endParaRPr>
          </a:p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1465FF61-7CF5-4AAD-A69F-0C0A4F0C91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60875" y="6505699"/>
            <a:ext cx="1219519" cy="273049"/>
          </a:xfrm>
        </p:spPr>
        <p:txBody>
          <a:bodyPr/>
          <a:lstStyle/>
          <a:p>
            <a:fld id="{AAEAE4A8-A6E5-453E-B946-FB774B73F48C}" type="slidenum">
              <a:rPr lang="en-US" smtClean="0"/>
              <a:t>18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E5E90B2-B91D-40B4-9582-C4C7B633F5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447" y="52817"/>
            <a:ext cx="11235902" cy="74987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971AEB2-137C-4FC2-A415-0B1297B69E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683" t="42475" r="34880" b="47864"/>
          <a:stretch/>
        </p:blipFill>
        <p:spPr>
          <a:xfrm>
            <a:off x="1563035" y="1886678"/>
            <a:ext cx="8916598" cy="1541299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37C45E9-351C-4221-AE68-0A54DBFA7D4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2368" t="56928" r="33129" b="38843"/>
          <a:stretch/>
        </p:blipFill>
        <p:spPr>
          <a:xfrm>
            <a:off x="3071726" y="702322"/>
            <a:ext cx="6463908" cy="627588"/>
          </a:xfrm>
          <a:prstGeom prst="rect">
            <a:avLst/>
          </a:prstGeom>
        </p:spPr>
      </p:pic>
      <p:pic>
        <p:nvPicPr>
          <p:cNvPr id="1026" name="Picture 2" descr="Alberto Lumbreras">
            <a:extLst>
              <a:ext uri="{FF2B5EF4-FFF2-40B4-BE49-F238E27FC236}">
                <a16:creationId xmlns:a16="http://schemas.microsoft.com/office/drawing/2014/main" id="{F26A136F-DA2B-4778-81B3-AC67447C4C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35" t="5705" r="28682" b="22635"/>
          <a:stretch/>
        </p:blipFill>
        <p:spPr bwMode="auto">
          <a:xfrm>
            <a:off x="3474013" y="3454119"/>
            <a:ext cx="4024455" cy="3124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568AE30-9E40-4051-86B0-B9328FB9DAF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9140" t="54167" r="56347" b="43521"/>
          <a:stretch/>
        </p:blipFill>
        <p:spPr>
          <a:xfrm>
            <a:off x="6108112" y="4063327"/>
            <a:ext cx="1050412" cy="302781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13E8BB-8BA4-4AF5-A219-71CFFE93A6E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8683" t="47026" r="48577" b="49634"/>
          <a:stretch/>
        </p:blipFill>
        <p:spPr>
          <a:xfrm>
            <a:off x="6415646" y="5372649"/>
            <a:ext cx="659794" cy="452526"/>
          </a:xfrm>
          <a:prstGeom prst="rect">
            <a:avLst/>
          </a:prstGeom>
          <a:effectLst>
            <a:softEdge rad="25400"/>
          </a:effectLst>
        </p:spPr>
      </p:pic>
      <p:sp>
        <p:nvSpPr>
          <p:cNvPr id="4" name="Arrow: Curved Right 3">
            <a:extLst>
              <a:ext uri="{FF2B5EF4-FFF2-40B4-BE49-F238E27FC236}">
                <a16:creationId xmlns:a16="http://schemas.microsoft.com/office/drawing/2014/main" id="{88DA7BAC-0A4B-4C03-84CE-B28B38D1AC45}"/>
              </a:ext>
            </a:extLst>
          </p:cNvPr>
          <p:cNvSpPr/>
          <p:nvPr/>
        </p:nvSpPr>
        <p:spPr>
          <a:xfrm rot="19858709">
            <a:off x="1977073" y="3195037"/>
            <a:ext cx="1183087" cy="2448602"/>
          </a:xfrm>
          <a:prstGeom prst="curvedRightArrow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9807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3889" y="1329910"/>
            <a:ext cx="11770359" cy="5306907"/>
          </a:xfrm>
        </p:spPr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45720" indent="0">
              <a:buNone/>
            </a:pPr>
            <a:endParaRPr lang="en-US" dirty="0"/>
          </a:p>
          <a:p>
            <a:endParaRPr lang="en-US" i="1" dirty="0"/>
          </a:p>
          <a:p>
            <a:endParaRPr lang="en-US" i="1" dirty="0"/>
          </a:p>
          <a:p>
            <a:endParaRPr lang="en-US" i="1" dirty="0"/>
          </a:p>
          <a:p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3516762-7F95-4149-913C-48E590D1BBAE}"/>
              </a:ext>
            </a:extLst>
          </p:cNvPr>
          <p:cNvSpPr/>
          <p:nvPr/>
        </p:nvSpPr>
        <p:spPr>
          <a:xfrm>
            <a:off x="111606" y="802690"/>
            <a:ext cx="11493499" cy="59554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endParaRPr lang="en-US" sz="2000" dirty="0">
              <a:solidFill>
                <a:prstClr val="black"/>
              </a:solidFill>
              <a:latin typeface="Garamond" panose="02020404030301010803" pitchFamily="18" charset="0"/>
            </a:endParaRPr>
          </a:p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Garamond" panose="02020404030301010803" pitchFamily="18" charset="0"/>
              </a:rPr>
              <a:t>We now demonstrate that </a:t>
            </a:r>
            <a:r>
              <a:rPr lang="en-US" sz="2000" u="sng" dirty="0">
                <a:solidFill>
                  <a:prstClr val="black"/>
                </a:solidFill>
                <a:latin typeface="Garamond" panose="02020404030301010803" pitchFamily="18" charset="0"/>
              </a:rPr>
              <a:t>minimizing the auxiliary function induces a decrease in the surrogate loss</a:t>
            </a:r>
            <a:r>
              <a:rPr lang="en-US" sz="2000" dirty="0">
                <a:solidFill>
                  <a:prstClr val="black"/>
                </a:solidFill>
                <a:latin typeface="Garamond" panose="02020404030301010803" pitchFamily="18" charset="0"/>
              </a:rPr>
              <a:t> F(</a:t>
            </a:r>
            <a:r>
              <a:rPr lang="en-US" sz="2000" b="1" dirty="0">
                <a:solidFill>
                  <a:prstClr val="black"/>
                </a:solidFill>
                <a:latin typeface="Garamond" panose="02020404030301010803" pitchFamily="18" charset="0"/>
              </a:rPr>
              <a:t>H</a:t>
            </a:r>
            <a:r>
              <a:rPr lang="en-US" sz="2000" dirty="0">
                <a:solidFill>
                  <a:prstClr val="black"/>
                </a:solidFill>
                <a:latin typeface="Garamond" panose="02020404030301010803" pitchFamily="18" charset="0"/>
              </a:rPr>
              <a:t>). </a:t>
            </a:r>
          </a:p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endParaRPr lang="en-US" sz="2000" dirty="0">
              <a:solidFill>
                <a:prstClr val="black"/>
              </a:solidFill>
              <a:latin typeface="Garamond" panose="02020404030301010803" pitchFamily="18" charset="0"/>
            </a:endParaRPr>
          </a:p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endParaRPr lang="en-US" sz="2000" b="1" dirty="0">
              <a:solidFill>
                <a:prstClr val="black"/>
              </a:solidFill>
              <a:latin typeface="Garamond" panose="02020404030301010803" pitchFamily="18" charset="0"/>
            </a:endParaRPr>
          </a:p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endParaRPr lang="en-US" sz="2000" b="1" dirty="0">
              <a:solidFill>
                <a:prstClr val="black"/>
              </a:solidFill>
              <a:latin typeface="Garamond" panose="02020404030301010803" pitchFamily="18" charset="0"/>
            </a:endParaRPr>
          </a:p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endParaRPr lang="en-US" sz="2000" b="1" dirty="0">
              <a:solidFill>
                <a:prstClr val="black"/>
              </a:solidFill>
              <a:latin typeface="Garamond" panose="02020404030301010803" pitchFamily="18" charset="0"/>
            </a:endParaRPr>
          </a:p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endParaRPr lang="en-US" sz="2000" b="1" dirty="0">
              <a:solidFill>
                <a:prstClr val="black"/>
              </a:solidFill>
              <a:latin typeface="Garamond" panose="02020404030301010803" pitchFamily="18" charset="0"/>
            </a:endParaRPr>
          </a:p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endParaRPr lang="en-US" sz="2000" dirty="0">
              <a:solidFill>
                <a:prstClr val="black"/>
              </a:solidFill>
              <a:latin typeface="Garamond" panose="02020404030301010803" pitchFamily="18" charset="0"/>
            </a:endParaRPr>
          </a:p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endParaRPr lang="en-US" sz="2000" dirty="0">
              <a:solidFill>
                <a:prstClr val="black"/>
              </a:solidFill>
              <a:latin typeface="Garamond" panose="02020404030301010803" pitchFamily="18" charset="0"/>
            </a:endParaRPr>
          </a:p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endParaRPr lang="en-US" sz="2000" dirty="0">
              <a:solidFill>
                <a:prstClr val="black"/>
              </a:solidFill>
              <a:latin typeface="Garamond" panose="02020404030301010803" pitchFamily="18" charset="0"/>
            </a:endParaRPr>
          </a:p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endParaRPr lang="en-US" sz="2000" dirty="0">
              <a:solidFill>
                <a:prstClr val="black"/>
              </a:solidFill>
              <a:latin typeface="Garamond" panose="02020404030301010803" pitchFamily="18" charset="0"/>
            </a:endParaRPr>
          </a:p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1465FF61-7CF5-4AAD-A69F-0C0A4F0C91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60875" y="6505699"/>
            <a:ext cx="1219519" cy="273049"/>
          </a:xfrm>
        </p:spPr>
        <p:txBody>
          <a:bodyPr/>
          <a:lstStyle/>
          <a:p>
            <a:fld id="{AAEAE4A8-A6E5-453E-B946-FB774B73F48C}" type="slidenum">
              <a:rPr lang="en-US" smtClean="0"/>
              <a:t>19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E5E90B2-B91D-40B4-9582-C4C7B633F5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447" y="52817"/>
            <a:ext cx="11235902" cy="74987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971AEB2-137C-4FC2-A415-0B1297B69E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683" t="42475" r="42903" b="47377"/>
          <a:stretch/>
        </p:blipFill>
        <p:spPr>
          <a:xfrm>
            <a:off x="77743" y="2134091"/>
            <a:ext cx="4279847" cy="1043327"/>
          </a:xfrm>
          <a:prstGeom prst="rect">
            <a:avLst/>
          </a:prstGeom>
          <a:ln w="19050">
            <a:noFill/>
          </a:ln>
        </p:spPr>
      </p:pic>
      <p:pic>
        <p:nvPicPr>
          <p:cNvPr id="1026" name="Picture 2" descr="Alberto Lumbreras">
            <a:extLst>
              <a:ext uri="{FF2B5EF4-FFF2-40B4-BE49-F238E27FC236}">
                <a16:creationId xmlns:a16="http://schemas.microsoft.com/office/drawing/2014/main" id="{F26A136F-DA2B-4778-81B3-AC67447C4C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35" t="5705" r="28682" b="22635"/>
          <a:stretch/>
        </p:blipFill>
        <p:spPr bwMode="auto">
          <a:xfrm>
            <a:off x="223635" y="3177418"/>
            <a:ext cx="3403765" cy="2642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568AE30-9E40-4051-86B0-B9328FB9DAF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9140" t="54167" r="56347" b="43521"/>
          <a:stretch/>
        </p:blipFill>
        <p:spPr>
          <a:xfrm>
            <a:off x="2481412" y="3678818"/>
            <a:ext cx="1050412" cy="302781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13E8BB-8BA4-4AF5-A219-71CFFE93A6E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8683" t="47026" r="48577" b="49634"/>
          <a:stretch/>
        </p:blipFill>
        <p:spPr>
          <a:xfrm>
            <a:off x="2716842" y="4755115"/>
            <a:ext cx="636778" cy="436740"/>
          </a:xfrm>
          <a:prstGeom prst="rect">
            <a:avLst/>
          </a:prstGeom>
          <a:effectLst>
            <a:softEdge rad="254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20752D4-8B87-4D0E-9B81-CAA8DACE8D1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2368" t="56928" r="33129" b="38843"/>
          <a:stretch/>
        </p:blipFill>
        <p:spPr>
          <a:xfrm>
            <a:off x="3263367" y="691364"/>
            <a:ext cx="6463908" cy="62758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7F2D4FB-6D2E-4222-8B95-310F65E2873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0808" t="39521" r="36497" b="42237"/>
          <a:stretch/>
        </p:blipFill>
        <p:spPr>
          <a:xfrm>
            <a:off x="4579693" y="2822984"/>
            <a:ext cx="7383033" cy="2317230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sp>
        <p:nvSpPr>
          <p:cNvPr id="11" name="Arrow: Down 10">
            <a:extLst>
              <a:ext uri="{FF2B5EF4-FFF2-40B4-BE49-F238E27FC236}">
                <a16:creationId xmlns:a16="http://schemas.microsoft.com/office/drawing/2014/main" id="{EF3EEF7A-38A0-4273-B50D-EE9DA3D31E91}"/>
              </a:ext>
            </a:extLst>
          </p:cNvPr>
          <p:cNvSpPr/>
          <p:nvPr/>
        </p:nvSpPr>
        <p:spPr>
          <a:xfrm>
            <a:off x="7393923" y="1825392"/>
            <a:ext cx="1701632" cy="1180848"/>
          </a:xfrm>
          <a:prstGeom prst="downArrow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6461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09221" y="1022773"/>
            <a:ext cx="11770359" cy="5306907"/>
          </a:xfrm>
        </p:spPr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45720" indent="0">
              <a:buNone/>
            </a:pPr>
            <a:endParaRPr lang="en-US" dirty="0"/>
          </a:p>
          <a:p>
            <a:endParaRPr lang="en-US" i="1" dirty="0"/>
          </a:p>
          <a:p>
            <a:endParaRPr lang="en-US" i="1" dirty="0"/>
          </a:p>
          <a:p>
            <a:endParaRPr lang="en-US" i="1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01321" y="88052"/>
            <a:ext cx="11119024" cy="875627"/>
          </a:xfrm>
        </p:spPr>
        <p:txBody>
          <a:bodyPr>
            <a:normAutofit/>
          </a:bodyPr>
          <a:lstStyle/>
          <a:p>
            <a:r>
              <a:rPr lang="en-US" sz="2800" dirty="0"/>
              <a:t>Regularized L21-Based Semi-</a:t>
            </a:r>
            <a:r>
              <a:rPr lang="en-US" sz="2800" dirty="0" err="1"/>
              <a:t>NonNegative</a:t>
            </a:r>
            <a:r>
              <a:rPr lang="en-US" sz="2800" dirty="0"/>
              <a:t> Matrix Factorization (L21 SNF)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3516762-7F95-4149-913C-48E590D1BBAE}"/>
              </a:ext>
            </a:extLst>
          </p:cNvPr>
          <p:cNvSpPr/>
          <p:nvPr/>
        </p:nvSpPr>
        <p:spPr>
          <a:xfrm>
            <a:off x="332741" y="1156203"/>
            <a:ext cx="11323318" cy="16560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Garamond" panose="02020404030301010803" pitchFamily="18" charset="0"/>
              </a:rPr>
              <a:t>Data reduction algorithms, including matrix factorization techniques, represent an essential component of many ML systems.</a:t>
            </a:r>
          </a:p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Garamond" panose="02020404030301010803" pitchFamily="18" charset="0"/>
              </a:rPr>
              <a:t>One popular paradigm of matrix factorizations includes </a:t>
            </a:r>
            <a:r>
              <a:rPr lang="en-US" sz="2400" i="1" dirty="0">
                <a:solidFill>
                  <a:prstClr val="black"/>
                </a:solidFill>
                <a:latin typeface="Garamond" panose="02020404030301010803" pitchFamily="18" charset="0"/>
              </a:rPr>
              <a:t>Non-Negative Matrix Factorization </a:t>
            </a:r>
            <a:r>
              <a:rPr lang="en-US" sz="2400" dirty="0">
                <a:solidFill>
                  <a:prstClr val="black"/>
                </a:solidFill>
                <a:latin typeface="Garamond" panose="02020404030301010803" pitchFamily="18" charset="0"/>
              </a:rPr>
              <a:t>(NMF).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0722D1-6730-4B19-941C-16E794E160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AE4A8-A6E5-453E-B946-FB774B73F48C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4453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3889" y="1329910"/>
            <a:ext cx="11770359" cy="5306907"/>
          </a:xfrm>
        </p:spPr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45720" indent="0">
              <a:buNone/>
            </a:pPr>
            <a:endParaRPr lang="en-US" dirty="0"/>
          </a:p>
          <a:p>
            <a:endParaRPr lang="en-US" i="1" dirty="0"/>
          </a:p>
          <a:p>
            <a:endParaRPr lang="en-US" i="1" dirty="0"/>
          </a:p>
          <a:p>
            <a:endParaRPr lang="en-US" i="1" dirty="0"/>
          </a:p>
          <a:p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63516762-7F95-4149-913C-48E590D1BBAE}"/>
                  </a:ext>
                </a:extLst>
              </p:cNvPr>
              <p:cNvSpPr/>
              <p:nvPr/>
            </p:nvSpPr>
            <p:spPr>
              <a:xfrm>
                <a:off x="111606" y="802690"/>
                <a:ext cx="11493499" cy="49859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74320" lvl="0" indent="-228600">
                  <a:lnSpc>
                    <a:spcPct val="90000"/>
                  </a:lnSpc>
                  <a:spcBef>
                    <a:spcPts val="1800"/>
                  </a:spcBef>
                  <a:buClr>
                    <a:prstClr val="black">
                      <a:lumMod val="65000"/>
                      <a:lumOff val="35000"/>
                    </a:prstClr>
                  </a:buClr>
                  <a:buSzPct val="80000"/>
                  <a:buFont typeface="Arial" pitchFamily="34" charset="0"/>
                  <a:buChar char="•"/>
                </a:pPr>
                <a:endParaRPr lang="en-US" sz="2000" dirty="0">
                  <a:solidFill>
                    <a:prstClr val="black"/>
                  </a:solidFill>
                  <a:latin typeface="Garamond" panose="02020404030301010803" pitchFamily="18" charset="0"/>
                </a:endParaRPr>
              </a:p>
              <a:p>
                <a:pPr marL="274320" lvl="0" indent="-228600">
                  <a:lnSpc>
                    <a:spcPct val="90000"/>
                  </a:lnSpc>
                  <a:spcBef>
                    <a:spcPts val="1800"/>
                  </a:spcBef>
                  <a:buClr>
                    <a:prstClr val="black">
                      <a:lumMod val="65000"/>
                      <a:lumOff val="35000"/>
                    </a:prstClr>
                  </a:buClr>
                  <a:buSzPct val="80000"/>
                  <a:buFont typeface="Arial" pitchFamily="34" charset="0"/>
                  <a:buChar char="•"/>
                </a:pPr>
                <a:r>
                  <a:rPr lang="en-US" sz="2000" dirty="0">
                    <a:solidFill>
                      <a:prstClr val="black"/>
                    </a:solidFill>
                    <a:latin typeface="Garamond" panose="02020404030301010803" pitchFamily="18" charset="0"/>
                  </a:rPr>
                  <a:t>Next, we consider an explicit solution for the minimization of an auxiliary function for F(</a:t>
                </a:r>
                <a:r>
                  <a:rPr lang="en-US" sz="2000" b="1" dirty="0">
                    <a:solidFill>
                      <a:prstClr val="black"/>
                    </a:solidFill>
                    <a:latin typeface="Garamond" panose="02020404030301010803" pitchFamily="18" charset="0"/>
                  </a:rPr>
                  <a:t>H</a:t>
                </a:r>
                <a:r>
                  <a:rPr lang="en-US" sz="2000" dirty="0">
                    <a:solidFill>
                      <a:prstClr val="black"/>
                    </a:solidFill>
                    <a:latin typeface="Garamond" panose="02020404030301010803" pitchFamily="18" charset="0"/>
                  </a:rPr>
                  <a:t>) with respect to </a:t>
                </a:r>
                <a:r>
                  <a:rPr lang="en-US" sz="2000" b="1" dirty="0">
                    <a:solidFill>
                      <a:prstClr val="black"/>
                    </a:solidFill>
                    <a:latin typeface="Garamond" panose="02020404030301010803" pitchFamily="18" charset="0"/>
                  </a:rPr>
                  <a:t>H </a:t>
                </a:r>
                <a:r>
                  <a:rPr lang="en-US" sz="2000" dirty="0">
                    <a:solidFill>
                      <a:prstClr val="black"/>
                    </a:solidFill>
                    <a:latin typeface="Garamond" panose="02020404030301010803" pitchFamily="18" charset="0"/>
                  </a:rPr>
                  <a:t>in the form of an iterative update for which I subsequently prove convergence. </a:t>
                </a:r>
              </a:p>
              <a:p>
                <a:pPr marL="274320" lvl="0" indent="-228600">
                  <a:lnSpc>
                    <a:spcPct val="90000"/>
                  </a:lnSpc>
                  <a:spcBef>
                    <a:spcPts val="1800"/>
                  </a:spcBef>
                  <a:buClr>
                    <a:prstClr val="black">
                      <a:lumMod val="65000"/>
                      <a:lumOff val="35000"/>
                    </a:prstClr>
                  </a:buClr>
                  <a:buSzPct val="80000"/>
                  <a:buFont typeface="Arial" pitchFamily="34" charset="0"/>
                  <a:buChar char="•"/>
                </a:pPr>
                <a:endParaRPr lang="en-US" sz="2000" dirty="0">
                  <a:solidFill>
                    <a:prstClr val="black"/>
                  </a:solidFill>
                  <a:latin typeface="Garamond" panose="02020404030301010803" pitchFamily="18" charset="0"/>
                </a:endParaRPr>
              </a:p>
              <a:p>
                <a:pPr marL="274320" indent="-228600">
                  <a:lnSpc>
                    <a:spcPct val="90000"/>
                  </a:lnSpc>
                  <a:spcBef>
                    <a:spcPts val="1800"/>
                  </a:spcBef>
                  <a:buClr>
                    <a:prstClr val="black">
                      <a:lumMod val="65000"/>
                      <a:lumOff val="35000"/>
                    </a:prstClr>
                  </a:buClr>
                  <a:buSzPct val="80000"/>
                  <a:buFont typeface="Arial" pitchFamily="34" charset="0"/>
                  <a:buChar char="•"/>
                </a:pPr>
                <a:r>
                  <a:rPr lang="en-US" sz="2000" dirty="0">
                    <a:solidFill>
                      <a:prstClr val="black"/>
                    </a:solidFill>
                    <a:latin typeface="Garamond" panose="02020404030301010803" pitchFamily="18" charset="0"/>
                  </a:rPr>
                  <a:t>Since </a:t>
                </a:r>
                <a:r>
                  <a:rPr lang="en-US" sz="2000" b="1" dirty="0">
                    <a:solidFill>
                      <a:prstClr val="black"/>
                    </a:solidFill>
                    <a:latin typeface="Garamond" panose="02020404030301010803" pitchFamily="18" charset="0"/>
                  </a:rPr>
                  <a:t>H </a:t>
                </a:r>
                <a:r>
                  <a:rPr lang="en-US" sz="2000" dirty="0">
                    <a:solidFill>
                      <a:prstClr val="black"/>
                    </a:solidFill>
                    <a:latin typeface="Garamond" panose="02020404030301010803" pitchFamily="18" charset="0"/>
                  </a:rPr>
                  <a:t>is non-negative, it is helpful to decompose both the matrix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p>
                        <m:r>
                          <a:rPr lang="en-US" sz="2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sz="2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𝑊</m:t>
                    </m:r>
                    <m:r>
                      <a:rPr lang="en-US" sz="2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l-GR" sz="2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Ω</m:t>
                    </m:r>
                    <m:r>
                      <a:rPr lang="en-US" sz="2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b="0" dirty="0">
                    <a:solidFill>
                      <a:prstClr val="black"/>
                    </a:solidFill>
                    <a:latin typeface="Garamond" panose="02020404030301010803" pitchFamily="18" charset="0"/>
                    <a:ea typeface="Cambria Math" panose="02040503050406030204" pitchFamily="18" charset="0"/>
                  </a:rPr>
                  <a:t>and the matrix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p>
                        <m:r>
                          <a:rPr lang="en-US" sz="2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sz="2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sz="2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l-GR" sz="2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Φ</m:t>
                    </m:r>
                  </m:oMath>
                </a14:m>
                <a:r>
                  <a:rPr lang="en-US" sz="2000" b="0" i="1" dirty="0">
                    <a:solidFill>
                      <a:prstClr val="black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US" sz="2000" b="0" dirty="0">
                    <a:solidFill>
                      <a:prstClr val="black"/>
                    </a:solidFill>
                    <a:latin typeface="Garamond" panose="02020404030301010803" pitchFamily="18" charset="0"/>
                    <a:ea typeface="Cambria Math" panose="02040503050406030204" pitchFamily="18" charset="0"/>
                  </a:rPr>
                  <a:t>into their positive and negative entries: </a:t>
                </a:r>
              </a:p>
              <a:p>
                <a:pPr marL="274320" lvl="0" indent="-228600">
                  <a:lnSpc>
                    <a:spcPct val="90000"/>
                  </a:lnSpc>
                  <a:spcBef>
                    <a:spcPts val="1800"/>
                  </a:spcBef>
                  <a:buClr>
                    <a:prstClr val="black">
                      <a:lumMod val="65000"/>
                      <a:lumOff val="35000"/>
                    </a:prstClr>
                  </a:buClr>
                  <a:buSzPct val="80000"/>
                  <a:buFont typeface="Arial" pitchFamily="34" charset="0"/>
                  <a:buChar char="•"/>
                </a:pPr>
                <a:endParaRPr lang="en-US" sz="2000" b="0" i="1" dirty="0">
                  <a:solidFill>
                    <a:prstClr val="black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274320" lvl="0" indent="-228600">
                  <a:lnSpc>
                    <a:spcPct val="90000"/>
                  </a:lnSpc>
                  <a:spcBef>
                    <a:spcPts val="1800"/>
                  </a:spcBef>
                  <a:buClr>
                    <a:prstClr val="black">
                      <a:lumMod val="65000"/>
                      <a:lumOff val="35000"/>
                    </a:prstClr>
                  </a:buClr>
                  <a:buSzPct val="80000"/>
                  <a:buFont typeface="Arial" pitchFamily="34" charset="0"/>
                  <a:buChar char="•"/>
                </a:pPr>
                <a:endParaRPr lang="en-US" sz="2000" b="1" dirty="0">
                  <a:solidFill>
                    <a:prstClr val="black"/>
                  </a:solidFill>
                  <a:latin typeface="Garamond" panose="02020404030301010803" pitchFamily="18" charset="0"/>
                </a:endParaRPr>
              </a:p>
              <a:p>
                <a:pPr marL="45720" lvl="0">
                  <a:lnSpc>
                    <a:spcPct val="90000"/>
                  </a:lnSpc>
                  <a:spcBef>
                    <a:spcPts val="1800"/>
                  </a:spcBef>
                  <a:buClr>
                    <a:prstClr val="black">
                      <a:lumMod val="65000"/>
                      <a:lumOff val="35000"/>
                    </a:prstClr>
                  </a:buClr>
                  <a:buSzPct val="80000"/>
                </a:pPr>
                <a:endParaRPr lang="en-US" sz="2000" dirty="0">
                  <a:solidFill>
                    <a:prstClr val="black"/>
                  </a:solidFill>
                  <a:latin typeface="Garamond" panose="02020404030301010803" pitchFamily="18" charset="0"/>
                </a:endParaRPr>
              </a:p>
              <a:p>
                <a:pPr marL="274320" lvl="0" indent="-228600">
                  <a:lnSpc>
                    <a:spcPct val="90000"/>
                  </a:lnSpc>
                  <a:spcBef>
                    <a:spcPts val="1800"/>
                  </a:spcBef>
                  <a:buClr>
                    <a:prstClr val="black">
                      <a:lumMod val="65000"/>
                      <a:lumOff val="35000"/>
                    </a:prstClr>
                  </a:buClr>
                  <a:buSzPct val="80000"/>
                  <a:buFont typeface="Arial" pitchFamily="34" charset="0"/>
                  <a:buChar char="•"/>
                </a:pPr>
                <a:endParaRPr lang="en-US" sz="2000" b="1" dirty="0">
                  <a:solidFill>
                    <a:prstClr val="black"/>
                  </a:solidFill>
                  <a:latin typeface="Garamond" panose="02020404030301010803" pitchFamily="18" charset="0"/>
                </a:endParaRPr>
              </a:p>
              <a:p>
                <a:pPr marL="274320" lvl="0" indent="-228600">
                  <a:lnSpc>
                    <a:spcPct val="90000"/>
                  </a:lnSpc>
                  <a:spcBef>
                    <a:spcPts val="1800"/>
                  </a:spcBef>
                  <a:buClr>
                    <a:prstClr val="black">
                      <a:lumMod val="65000"/>
                      <a:lumOff val="35000"/>
                    </a:prstClr>
                  </a:buClr>
                  <a:buSzPct val="80000"/>
                  <a:buFont typeface="Arial" pitchFamily="34" charset="0"/>
                  <a:buChar char="•"/>
                </a:pPr>
                <a:endParaRPr lang="en-US" sz="2000" dirty="0">
                  <a:solidFill>
                    <a:prstClr val="black"/>
                  </a:solidFill>
                </a:endParaRPr>
              </a:p>
            </p:txBody>
          </p:sp>
        </mc:Choice>
        <mc:Fallback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63516762-7F95-4149-913C-48E590D1BBA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606" y="802690"/>
                <a:ext cx="11493499" cy="4985980"/>
              </a:xfrm>
              <a:prstGeom prst="rect">
                <a:avLst/>
              </a:prstGeom>
              <a:blipFill>
                <a:blip r:embed="rId2"/>
                <a:stretch>
                  <a:fillRect r="-3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1465FF61-7CF5-4AAD-A69F-0C0A4F0C91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60875" y="6505699"/>
            <a:ext cx="1219519" cy="273049"/>
          </a:xfrm>
        </p:spPr>
        <p:txBody>
          <a:bodyPr/>
          <a:lstStyle/>
          <a:p>
            <a:fld id="{AAEAE4A8-A6E5-453E-B946-FB774B73F48C}" type="slidenum">
              <a:rPr lang="en-US" smtClean="0"/>
              <a:t>20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E5E90B2-B91D-40B4-9582-C4C7B633F5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447" y="52817"/>
            <a:ext cx="11235902" cy="74987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20752D4-8B87-4D0E-9B81-CAA8DACE8D1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2368" t="56928" r="33129" b="38843"/>
          <a:stretch/>
        </p:blipFill>
        <p:spPr>
          <a:xfrm>
            <a:off x="3263367" y="691364"/>
            <a:ext cx="6463908" cy="6275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33EC5B1-6AE0-498B-87D0-B8A7B61E4CD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0045" t="52296" r="23293" b="35089"/>
          <a:stretch/>
        </p:blipFill>
        <p:spPr>
          <a:xfrm>
            <a:off x="2425622" y="3559041"/>
            <a:ext cx="7093233" cy="1078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950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3889" y="1329910"/>
            <a:ext cx="11770359" cy="5306907"/>
          </a:xfrm>
        </p:spPr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45720" indent="0">
              <a:buNone/>
            </a:pPr>
            <a:endParaRPr lang="en-US" dirty="0"/>
          </a:p>
          <a:p>
            <a:endParaRPr lang="en-US" i="1" dirty="0"/>
          </a:p>
          <a:p>
            <a:endParaRPr lang="en-US" i="1" dirty="0"/>
          </a:p>
          <a:p>
            <a:endParaRPr lang="en-US" i="1" dirty="0"/>
          </a:p>
          <a:p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3516762-7F95-4149-913C-48E590D1BBAE}"/>
              </a:ext>
            </a:extLst>
          </p:cNvPr>
          <p:cNvSpPr/>
          <p:nvPr/>
        </p:nvSpPr>
        <p:spPr>
          <a:xfrm>
            <a:off x="111606" y="802690"/>
            <a:ext cx="11493499" cy="62324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r>
              <a:rPr lang="en-US" sz="2000" b="0" dirty="0">
                <a:solidFill>
                  <a:prstClr val="black"/>
                </a:solidFill>
                <a:latin typeface="Garamond" panose="02020404030301010803" pitchFamily="18" charset="0"/>
                <a:ea typeface="Cambria Math" panose="02040503050406030204" pitchFamily="18" charset="0"/>
              </a:rPr>
              <a:t>Our next goal is to prove the </a:t>
            </a:r>
            <a:r>
              <a:rPr lang="en-US" sz="2000" dirty="0">
                <a:solidFill>
                  <a:prstClr val="black"/>
                </a:solidFill>
                <a:latin typeface="Garamond" panose="02020404030301010803" pitchFamily="18" charset="0"/>
                <a:ea typeface="Cambria Math" panose="02040503050406030204" pitchFamily="18" charset="0"/>
              </a:rPr>
              <a:t>following Lemma, which guarantees that the stated iterative update formula for </a:t>
            </a:r>
            <a:r>
              <a:rPr lang="en-US" sz="2000" b="1" dirty="0">
                <a:solidFill>
                  <a:prstClr val="black"/>
                </a:solidFill>
                <a:latin typeface="Garamond" panose="02020404030301010803" pitchFamily="18" charset="0"/>
                <a:ea typeface="Cambria Math" panose="02040503050406030204" pitchFamily="18" charset="0"/>
              </a:rPr>
              <a:t>H</a:t>
            </a:r>
            <a:r>
              <a:rPr lang="en-US" sz="2000" dirty="0">
                <a:solidFill>
                  <a:prstClr val="black"/>
                </a:solidFill>
                <a:latin typeface="Garamond" panose="02020404030301010803" pitchFamily="18" charset="0"/>
                <a:ea typeface="Cambria Math" panose="02040503050406030204" pitchFamily="18" charset="0"/>
              </a:rPr>
              <a:t>(t) yields a minimum for an auxiliary function for truncated surrogate loss F(</a:t>
            </a:r>
            <a:r>
              <a:rPr lang="en-US" sz="2000" b="1" dirty="0">
                <a:solidFill>
                  <a:prstClr val="black"/>
                </a:solidFill>
                <a:latin typeface="Garamond" panose="02020404030301010803" pitchFamily="18" charset="0"/>
                <a:ea typeface="Cambria Math" panose="02040503050406030204" pitchFamily="18" charset="0"/>
              </a:rPr>
              <a:t>H</a:t>
            </a:r>
            <a:r>
              <a:rPr lang="en-US" sz="2000" dirty="0">
                <a:solidFill>
                  <a:prstClr val="black"/>
                </a:solidFill>
                <a:latin typeface="Garamond" panose="02020404030301010803" pitchFamily="18" charset="0"/>
                <a:ea typeface="Cambria Math" panose="02040503050406030204" pitchFamily="18" charset="0"/>
              </a:rPr>
              <a:t>): </a:t>
            </a:r>
            <a:endParaRPr lang="en-US" sz="2000" b="0" dirty="0">
              <a:solidFill>
                <a:prstClr val="black"/>
              </a:solidFill>
              <a:latin typeface="Garamond" panose="02020404030301010803" pitchFamily="18" charset="0"/>
              <a:ea typeface="Cambria Math" panose="02040503050406030204" pitchFamily="18" charset="0"/>
            </a:endParaRPr>
          </a:p>
          <a:p>
            <a:pPr marL="27432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endParaRPr lang="en-US" sz="2000" dirty="0">
              <a:solidFill>
                <a:prstClr val="black"/>
              </a:solidFill>
              <a:latin typeface="Garamond" panose="02020404030301010803" pitchFamily="18" charset="0"/>
              <a:ea typeface="Cambria Math" panose="02040503050406030204" pitchFamily="18" charset="0"/>
            </a:endParaRPr>
          </a:p>
          <a:p>
            <a:pPr marL="27432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endParaRPr lang="en-US" sz="2000" b="0" dirty="0">
              <a:solidFill>
                <a:prstClr val="black"/>
              </a:solidFill>
              <a:latin typeface="Garamond" panose="02020404030301010803" pitchFamily="18" charset="0"/>
              <a:ea typeface="Cambria Math" panose="02040503050406030204" pitchFamily="18" charset="0"/>
            </a:endParaRPr>
          </a:p>
          <a:p>
            <a:pPr marL="27432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endParaRPr lang="en-US" sz="2000" dirty="0">
              <a:solidFill>
                <a:prstClr val="black"/>
              </a:solidFill>
              <a:latin typeface="Garamond" panose="02020404030301010803" pitchFamily="18" charset="0"/>
              <a:ea typeface="Cambria Math" panose="02040503050406030204" pitchFamily="18" charset="0"/>
            </a:endParaRPr>
          </a:p>
          <a:p>
            <a:pPr marL="27432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endParaRPr lang="en-US" sz="2000" b="0" dirty="0">
              <a:solidFill>
                <a:prstClr val="black"/>
              </a:solidFill>
              <a:latin typeface="Garamond" panose="02020404030301010803" pitchFamily="18" charset="0"/>
              <a:ea typeface="Cambria Math" panose="02040503050406030204" pitchFamily="18" charset="0"/>
            </a:endParaRPr>
          </a:p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endParaRPr lang="en-US" sz="2000" b="0" i="1" dirty="0">
              <a:solidFill>
                <a:prstClr val="black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endParaRPr lang="en-US" sz="2000" b="1" dirty="0">
              <a:solidFill>
                <a:prstClr val="black"/>
              </a:solidFill>
              <a:latin typeface="Garamond" panose="02020404030301010803" pitchFamily="18" charset="0"/>
            </a:endParaRPr>
          </a:p>
          <a:p>
            <a:pPr marL="45720" lvl="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</a:pPr>
            <a:endParaRPr lang="en-US" sz="2000" dirty="0">
              <a:solidFill>
                <a:prstClr val="black"/>
              </a:solidFill>
              <a:latin typeface="Garamond" panose="02020404030301010803" pitchFamily="18" charset="0"/>
            </a:endParaRPr>
          </a:p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endParaRPr lang="en-US" sz="2000" b="1" dirty="0">
              <a:solidFill>
                <a:prstClr val="black"/>
              </a:solidFill>
              <a:latin typeface="Garamond" panose="02020404030301010803" pitchFamily="18" charset="0"/>
            </a:endParaRPr>
          </a:p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endParaRPr lang="en-US" sz="2000" b="1" dirty="0">
              <a:solidFill>
                <a:prstClr val="black"/>
              </a:solidFill>
              <a:latin typeface="Garamond" panose="02020404030301010803" pitchFamily="18" charset="0"/>
            </a:endParaRPr>
          </a:p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endParaRPr lang="en-US" sz="2000" b="1" dirty="0">
              <a:solidFill>
                <a:prstClr val="black"/>
              </a:solidFill>
              <a:latin typeface="Garamond" panose="02020404030301010803" pitchFamily="18" charset="0"/>
            </a:endParaRPr>
          </a:p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1465FF61-7CF5-4AAD-A69F-0C0A4F0C91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60875" y="6505699"/>
            <a:ext cx="1219519" cy="273049"/>
          </a:xfrm>
        </p:spPr>
        <p:txBody>
          <a:bodyPr/>
          <a:lstStyle/>
          <a:p>
            <a:fld id="{AAEAE4A8-A6E5-453E-B946-FB774B73F48C}" type="slidenum">
              <a:rPr lang="en-US" smtClean="0"/>
              <a:t>21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E5E90B2-B91D-40B4-9582-C4C7B633F5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447" y="52817"/>
            <a:ext cx="11235902" cy="74987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3510AC2-8459-4F89-86B6-80C2C4C2E7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276" t="24348" r="28225" b="40161"/>
          <a:stretch/>
        </p:blipFill>
        <p:spPr>
          <a:xfrm>
            <a:off x="967655" y="2193717"/>
            <a:ext cx="9187927" cy="3861593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06910D1-8EA0-497B-9873-140990936E0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2368" t="56928" r="33129" b="38843"/>
          <a:stretch/>
        </p:blipFill>
        <p:spPr>
          <a:xfrm>
            <a:off x="2918322" y="1505996"/>
            <a:ext cx="5753566" cy="558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674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3889" y="1329910"/>
            <a:ext cx="11770359" cy="5306907"/>
          </a:xfrm>
        </p:spPr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45720" indent="0">
              <a:buNone/>
            </a:pPr>
            <a:endParaRPr lang="en-US" dirty="0"/>
          </a:p>
          <a:p>
            <a:endParaRPr lang="en-US" i="1" dirty="0"/>
          </a:p>
          <a:p>
            <a:endParaRPr lang="en-US" i="1" dirty="0"/>
          </a:p>
          <a:p>
            <a:endParaRPr lang="en-US" i="1" dirty="0"/>
          </a:p>
          <a:p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3516762-7F95-4149-913C-48E590D1BBAE}"/>
              </a:ext>
            </a:extLst>
          </p:cNvPr>
          <p:cNvSpPr/>
          <p:nvPr/>
        </p:nvSpPr>
        <p:spPr>
          <a:xfrm>
            <a:off x="111606" y="802690"/>
            <a:ext cx="11493499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r>
              <a:rPr lang="en-US" sz="2000" b="0" dirty="0">
                <a:solidFill>
                  <a:prstClr val="black"/>
                </a:solidFill>
                <a:latin typeface="Garamond" panose="02020404030301010803" pitchFamily="18" charset="0"/>
                <a:ea typeface="Cambria Math" panose="02040503050406030204" pitchFamily="18" charset="0"/>
              </a:rPr>
              <a:t>The proof of Lemma 4 is somewhat lengthy (details omitted for brevity), but the first key step relates to proving that the following function suffices as an auxiliary function for the truncated loss F(</a:t>
            </a:r>
            <a:r>
              <a:rPr lang="en-US" sz="2000" b="1" dirty="0">
                <a:solidFill>
                  <a:prstClr val="black"/>
                </a:solidFill>
                <a:latin typeface="Garamond" panose="02020404030301010803" pitchFamily="18" charset="0"/>
                <a:ea typeface="Cambria Math" panose="02040503050406030204" pitchFamily="18" charset="0"/>
              </a:rPr>
              <a:t>H</a:t>
            </a:r>
            <a:r>
              <a:rPr lang="en-US" sz="2000" b="0" dirty="0">
                <a:solidFill>
                  <a:prstClr val="black"/>
                </a:solidFill>
                <a:latin typeface="Garamond" panose="02020404030301010803" pitchFamily="18" charset="0"/>
                <a:ea typeface="Cambria Math" panose="02040503050406030204" pitchFamily="18" charset="0"/>
              </a:rPr>
              <a:t>):</a:t>
            </a:r>
          </a:p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endParaRPr lang="en-US" sz="2000" dirty="0">
              <a:solidFill>
                <a:prstClr val="black"/>
              </a:solidFill>
              <a:latin typeface="Garamond" panose="02020404030301010803" pitchFamily="18" charset="0"/>
              <a:ea typeface="Cambria Math" panose="02040503050406030204" pitchFamily="18" charset="0"/>
            </a:endParaRPr>
          </a:p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endParaRPr lang="en-US" sz="2000" b="0" dirty="0">
              <a:solidFill>
                <a:prstClr val="black"/>
              </a:solidFill>
              <a:latin typeface="Garamond" panose="02020404030301010803" pitchFamily="18" charset="0"/>
              <a:ea typeface="Cambria Math" panose="02040503050406030204" pitchFamily="18" charset="0"/>
            </a:endParaRPr>
          </a:p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endParaRPr lang="en-US" sz="2000" dirty="0">
              <a:solidFill>
                <a:prstClr val="black"/>
              </a:solidFill>
              <a:latin typeface="Garamond" panose="02020404030301010803" pitchFamily="18" charset="0"/>
              <a:ea typeface="Cambria Math" panose="02040503050406030204" pitchFamily="18" charset="0"/>
            </a:endParaRPr>
          </a:p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endParaRPr lang="en-US" sz="2000" b="0" dirty="0">
              <a:solidFill>
                <a:prstClr val="black"/>
              </a:solidFill>
              <a:latin typeface="Garamond" panose="02020404030301010803" pitchFamily="18" charset="0"/>
              <a:ea typeface="Cambria Math" panose="02040503050406030204" pitchFamily="18" charset="0"/>
            </a:endParaRPr>
          </a:p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endParaRPr lang="en-US" sz="2000" dirty="0">
              <a:solidFill>
                <a:prstClr val="black"/>
              </a:solidFill>
              <a:latin typeface="Garamond" panose="02020404030301010803" pitchFamily="18" charset="0"/>
              <a:ea typeface="Cambria Math" panose="02040503050406030204" pitchFamily="18" charset="0"/>
            </a:endParaRPr>
          </a:p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endParaRPr lang="en-US" sz="2000" b="0" dirty="0">
              <a:solidFill>
                <a:prstClr val="black"/>
              </a:solidFill>
              <a:latin typeface="Garamond" panose="02020404030301010803" pitchFamily="18" charset="0"/>
              <a:ea typeface="Cambria Math" panose="02040503050406030204" pitchFamily="18" charset="0"/>
            </a:endParaRPr>
          </a:p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Garamond" panose="02020404030301010803" pitchFamily="18" charset="0"/>
                <a:ea typeface="Cambria Math" panose="02040503050406030204" pitchFamily="18" charset="0"/>
              </a:rPr>
              <a:t>We</a:t>
            </a:r>
            <a:r>
              <a:rPr lang="en-US" sz="2000" b="0" dirty="0">
                <a:solidFill>
                  <a:prstClr val="black"/>
                </a:solidFill>
                <a:latin typeface="Garamond" panose="02020404030301010803" pitchFamily="18" charset="0"/>
                <a:ea typeface="Cambria Math" panose="02040503050406030204" pitchFamily="18" charset="0"/>
              </a:rPr>
              <a:t> show in particular that                                                                 .  .</a:t>
            </a:r>
          </a:p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endParaRPr lang="en-US" sz="2000" dirty="0">
              <a:solidFill>
                <a:prstClr val="black"/>
              </a:solidFill>
              <a:latin typeface="Garamond" panose="02020404030301010803" pitchFamily="18" charset="0"/>
              <a:ea typeface="Cambria Math" panose="02040503050406030204" pitchFamily="18" charset="0"/>
            </a:endParaRPr>
          </a:p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r>
              <a:rPr lang="en-US" sz="2000" b="0" dirty="0">
                <a:solidFill>
                  <a:prstClr val="black"/>
                </a:solidFill>
                <a:latin typeface="Garamond" panose="02020404030301010803" pitchFamily="18" charset="0"/>
                <a:ea typeface="Cambria Math" panose="02040503050406030204" pitchFamily="18" charset="0"/>
              </a:rPr>
              <a:t>Using the previous Lemma (3), </a:t>
            </a:r>
            <a:r>
              <a:rPr lang="en-US" sz="2000" b="0" u="sng" dirty="0">
                <a:solidFill>
                  <a:prstClr val="black"/>
                </a:solidFill>
                <a:latin typeface="Garamond" panose="02020404030301010803" pitchFamily="18" charset="0"/>
                <a:ea typeface="Cambria Math" panose="02040503050406030204" pitchFamily="18" charset="0"/>
              </a:rPr>
              <a:t>it follows that F(</a:t>
            </a:r>
            <a:r>
              <a:rPr lang="en-US" sz="2000" b="1" u="sng" dirty="0">
                <a:solidFill>
                  <a:prstClr val="black"/>
                </a:solidFill>
                <a:latin typeface="Garamond" panose="02020404030301010803" pitchFamily="18" charset="0"/>
                <a:ea typeface="Cambria Math" panose="02040503050406030204" pitchFamily="18" charset="0"/>
              </a:rPr>
              <a:t>H</a:t>
            </a:r>
            <a:r>
              <a:rPr lang="en-US" sz="2000" b="0" u="sng" dirty="0">
                <a:solidFill>
                  <a:prstClr val="black"/>
                </a:solidFill>
                <a:latin typeface="Garamond" panose="02020404030301010803" pitchFamily="18" charset="0"/>
                <a:ea typeface="Cambria Math" panose="02040503050406030204" pitchFamily="18" charset="0"/>
              </a:rPr>
              <a:t>) is non-increasing under </a:t>
            </a:r>
          </a:p>
          <a:p>
            <a:pPr marL="45720" lvl="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</a:pPr>
            <a:r>
              <a:rPr lang="en-US" sz="2000" u="sng" dirty="0">
                <a:solidFill>
                  <a:prstClr val="black"/>
                </a:solidFill>
                <a:latin typeface="Garamond" panose="02020404030301010803" pitchFamily="18" charset="0"/>
                <a:ea typeface="Cambria Math" panose="02040503050406030204" pitchFamily="18" charset="0"/>
              </a:rPr>
              <a:t>the update</a:t>
            </a:r>
            <a:r>
              <a:rPr lang="en-US" sz="2000" dirty="0">
                <a:solidFill>
                  <a:prstClr val="black"/>
                </a:solidFill>
                <a:latin typeface="Garamond" panose="02020404030301010803" pitchFamily="18" charset="0"/>
                <a:ea typeface="Cambria Math" panose="02040503050406030204" pitchFamily="18" charset="0"/>
              </a:rPr>
              <a:t>:  </a:t>
            </a:r>
            <a:endParaRPr lang="en-US" sz="2000" b="0" dirty="0">
              <a:solidFill>
                <a:prstClr val="black"/>
              </a:solidFill>
              <a:latin typeface="Garamond" panose="02020404030301010803" pitchFamily="18" charset="0"/>
              <a:ea typeface="Cambria Math" panose="02040503050406030204" pitchFamily="18" charset="0"/>
            </a:endParaRPr>
          </a:p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endParaRPr lang="en-US" sz="2000" dirty="0">
              <a:solidFill>
                <a:prstClr val="black"/>
              </a:solidFill>
              <a:latin typeface="Garamond" panose="02020404030301010803" pitchFamily="18" charset="0"/>
              <a:ea typeface="Cambria Math" panose="02040503050406030204" pitchFamily="18" charset="0"/>
            </a:endParaRPr>
          </a:p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1465FF61-7CF5-4AAD-A69F-0C0A4F0C91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60875" y="6505699"/>
            <a:ext cx="1219519" cy="273049"/>
          </a:xfrm>
        </p:spPr>
        <p:txBody>
          <a:bodyPr/>
          <a:lstStyle/>
          <a:p>
            <a:fld id="{AAEAE4A8-A6E5-453E-B946-FB774B73F48C}" type="slidenum">
              <a:rPr lang="en-US" smtClean="0"/>
              <a:t>22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E5E90B2-B91D-40B4-9582-C4C7B633F5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447" y="52817"/>
            <a:ext cx="11235902" cy="7498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06910D1-8EA0-497B-9873-140990936E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368" t="56928" r="33129" b="38843"/>
          <a:stretch/>
        </p:blipFill>
        <p:spPr>
          <a:xfrm>
            <a:off x="2882736" y="1501664"/>
            <a:ext cx="5753566" cy="5586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E17420B-507D-4B78-8A3E-298EB9F4FB8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934" t="38313" r="29443" b="40630"/>
          <a:stretch/>
        </p:blipFill>
        <p:spPr>
          <a:xfrm>
            <a:off x="1004602" y="2169247"/>
            <a:ext cx="8654299" cy="22970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8651593-F578-4C0C-93BE-7788E060583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781" t="44349" r="51073" b="51016"/>
          <a:stretch/>
        </p:blipFill>
        <p:spPr>
          <a:xfrm>
            <a:off x="2882736" y="4509459"/>
            <a:ext cx="4264571" cy="50208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C5C62F2-DEA7-464E-BD87-7A7F0C46F5A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9152" t="42804" r="62404" b="52675"/>
          <a:stretch/>
        </p:blipFill>
        <p:spPr>
          <a:xfrm>
            <a:off x="1353940" y="6002766"/>
            <a:ext cx="3647853" cy="50293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3B7D08F-E5A3-44F0-A487-27539501A56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1366" t="40398" r="37438" b="50061"/>
          <a:stretch/>
        </p:blipFill>
        <p:spPr>
          <a:xfrm>
            <a:off x="7285657" y="4609098"/>
            <a:ext cx="4678591" cy="804884"/>
          </a:xfrm>
          <a:prstGeom prst="rect">
            <a:avLst/>
          </a:prstGeom>
          <a:ln w="19050">
            <a:noFill/>
          </a:ln>
        </p:spPr>
      </p:pic>
      <p:sp>
        <p:nvSpPr>
          <p:cNvPr id="5" name="Arrow: Right 4">
            <a:extLst>
              <a:ext uri="{FF2B5EF4-FFF2-40B4-BE49-F238E27FC236}">
                <a16:creationId xmlns:a16="http://schemas.microsoft.com/office/drawing/2014/main" id="{E51BA66A-FDFC-4CDF-BA49-0D69D4D34A1F}"/>
              </a:ext>
            </a:extLst>
          </p:cNvPr>
          <p:cNvSpPr/>
          <p:nvPr/>
        </p:nvSpPr>
        <p:spPr>
          <a:xfrm rot="21279764">
            <a:off x="3484429" y="5242072"/>
            <a:ext cx="4041913" cy="286791"/>
          </a:xfrm>
          <a:prstGeom prst="rightArrow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4246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3889" y="1329910"/>
            <a:ext cx="11770359" cy="5306907"/>
          </a:xfrm>
        </p:spPr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45720" indent="0">
              <a:buNone/>
            </a:pPr>
            <a:endParaRPr lang="en-US" dirty="0"/>
          </a:p>
          <a:p>
            <a:endParaRPr lang="en-US" i="1" dirty="0"/>
          </a:p>
          <a:p>
            <a:endParaRPr lang="en-US" i="1" dirty="0"/>
          </a:p>
          <a:p>
            <a:endParaRPr lang="en-US" i="1" dirty="0"/>
          </a:p>
          <a:p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3516762-7F95-4149-913C-48E590D1BBAE}"/>
              </a:ext>
            </a:extLst>
          </p:cNvPr>
          <p:cNvSpPr/>
          <p:nvPr/>
        </p:nvSpPr>
        <p:spPr>
          <a:xfrm>
            <a:off x="111606" y="802690"/>
            <a:ext cx="11493499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r>
              <a:rPr lang="en-US" sz="2000" b="0" dirty="0">
                <a:solidFill>
                  <a:prstClr val="black"/>
                </a:solidFill>
                <a:latin typeface="Garamond" panose="02020404030301010803" pitchFamily="18" charset="0"/>
                <a:ea typeface="Cambria Math" panose="02040503050406030204" pitchFamily="18" charset="0"/>
              </a:rPr>
              <a:t>It remains to prove that the update formula for </a:t>
            </a:r>
            <a:r>
              <a:rPr lang="en-US" sz="2000" b="1" dirty="0">
                <a:solidFill>
                  <a:prstClr val="black"/>
                </a:solidFill>
                <a:latin typeface="Garamond" panose="02020404030301010803" pitchFamily="18" charset="0"/>
                <a:ea typeface="Cambria Math" panose="02040503050406030204" pitchFamily="18" charset="0"/>
              </a:rPr>
              <a:t>H</a:t>
            </a:r>
            <a:r>
              <a:rPr lang="en-US" sz="2000" b="0" dirty="0">
                <a:solidFill>
                  <a:prstClr val="black"/>
                </a:solidFill>
                <a:latin typeface="Garamond" panose="02020404030301010803" pitchFamily="18" charset="0"/>
                <a:ea typeface="Cambria Math" panose="02040503050406030204" pitchFamily="18" charset="0"/>
              </a:rPr>
              <a:t> given in Lemma 4 coincides with the minimum of the given auxiliary function. </a:t>
            </a:r>
            <a:endParaRPr lang="en-US" sz="2000" dirty="0">
              <a:solidFill>
                <a:prstClr val="black"/>
              </a:solidFill>
              <a:latin typeface="Garamond" panose="02020404030301010803" pitchFamily="18" charset="0"/>
              <a:ea typeface="Cambria Math" panose="02040503050406030204" pitchFamily="18" charset="0"/>
            </a:endParaRPr>
          </a:p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r>
              <a:rPr lang="en-US" sz="2000" b="0" dirty="0">
                <a:solidFill>
                  <a:prstClr val="black"/>
                </a:solidFill>
                <a:latin typeface="Garamond" panose="02020404030301010803" pitchFamily="18" charset="0"/>
                <a:ea typeface="Cambria Math" panose="02040503050406030204" pitchFamily="18" charset="0"/>
              </a:rPr>
              <a:t>To do this we demonstrate the following:</a:t>
            </a:r>
          </a:p>
          <a:p>
            <a:pPr marL="45720" lvl="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</a:pPr>
            <a:r>
              <a:rPr lang="en-US" sz="2000" dirty="0">
                <a:solidFill>
                  <a:prstClr val="black"/>
                </a:solidFill>
                <a:latin typeface="Garamond" panose="02020404030301010803" pitchFamily="18" charset="0"/>
                <a:ea typeface="Cambria Math" panose="02040503050406030204" pitchFamily="18" charset="0"/>
              </a:rPr>
              <a:t>(1) The update</a:t>
            </a:r>
            <a:r>
              <a:rPr lang="en-US" sz="2000" b="0" dirty="0">
                <a:solidFill>
                  <a:prstClr val="black"/>
                </a:solidFill>
                <a:latin typeface="Garamond" panose="02020404030301010803" pitchFamily="18" charset="0"/>
                <a:ea typeface="Cambria Math" panose="02040503050406030204" pitchFamily="18" charset="0"/>
              </a:rPr>
              <a:t> formula for </a:t>
            </a:r>
            <a:r>
              <a:rPr lang="en-US" sz="2000" b="1" dirty="0">
                <a:solidFill>
                  <a:prstClr val="black"/>
                </a:solidFill>
                <a:latin typeface="Garamond" panose="02020404030301010803" pitchFamily="18" charset="0"/>
                <a:ea typeface="Cambria Math" panose="02040503050406030204" pitchFamily="18" charset="0"/>
              </a:rPr>
              <a:t>H </a:t>
            </a:r>
            <a:r>
              <a:rPr lang="en-US" sz="2000" dirty="0">
                <a:solidFill>
                  <a:prstClr val="black"/>
                </a:solidFill>
                <a:latin typeface="Garamond" panose="02020404030301010803" pitchFamily="18" charset="0"/>
                <a:ea typeface="Cambria Math" panose="02040503050406030204" pitchFamily="18" charset="0"/>
              </a:rPr>
              <a:t>represents a global minimum with respect to the auxiliary function.</a:t>
            </a:r>
          </a:p>
          <a:p>
            <a:pPr marL="45720" lvl="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</a:pPr>
            <a:r>
              <a:rPr lang="en-US" sz="2000" dirty="0">
                <a:solidFill>
                  <a:prstClr val="black"/>
                </a:solidFill>
                <a:latin typeface="Garamond" panose="02020404030301010803" pitchFamily="18" charset="0"/>
                <a:ea typeface="Cambria Math" panose="02040503050406030204" pitchFamily="18" charset="0"/>
              </a:rPr>
              <a:t>(2) The update formula for </a:t>
            </a:r>
            <a:r>
              <a:rPr lang="en-US" sz="2000" b="1" dirty="0">
                <a:solidFill>
                  <a:prstClr val="black"/>
                </a:solidFill>
                <a:latin typeface="Garamond" panose="02020404030301010803" pitchFamily="18" charset="0"/>
                <a:ea typeface="Cambria Math" panose="02040503050406030204" pitchFamily="18" charset="0"/>
              </a:rPr>
              <a:t>H </a:t>
            </a:r>
            <a:r>
              <a:rPr lang="en-US" sz="2000" dirty="0">
                <a:solidFill>
                  <a:prstClr val="black"/>
                </a:solidFill>
                <a:latin typeface="Garamond" panose="02020404030301010803" pitchFamily="18" charset="0"/>
                <a:ea typeface="Cambria Math" panose="02040503050406030204" pitchFamily="18" charset="0"/>
              </a:rPr>
              <a:t>enforces non-negativity. </a:t>
            </a:r>
            <a:endParaRPr lang="en-US" sz="2000" b="1" dirty="0">
              <a:solidFill>
                <a:prstClr val="black"/>
              </a:solidFill>
              <a:latin typeface="Garamond" panose="02020404030301010803" pitchFamily="18" charset="0"/>
              <a:ea typeface="Cambria Math" panose="02040503050406030204" pitchFamily="18" charset="0"/>
            </a:endParaRPr>
          </a:p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endParaRPr lang="en-US" sz="2000" dirty="0">
              <a:solidFill>
                <a:prstClr val="black"/>
              </a:solidFill>
              <a:latin typeface="Garamond" panose="02020404030301010803" pitchFamily="18" charset="0"/>
              <a:ea typeface="Cambria Math" panose="02040503050406030204" pitchFamily="18" charset="0"/>
            </a:endParaRPr>
          </a:p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endParaRPr lang="en-US" sz="2000" b="0" dirty="0">
              <a:solidFill>
                <a:prstClr val="black"/>
              </a:solidFill>
              <a:latin typeface="Garamond" panose="02020404030301010803" pitchFamily="18" charset="0"/>
              <a:ea typeface="Cambria Math" panose="02040503050406030204" pitchFamily="18" charset="0"/>
            </a:endParaRPr>
          </a:p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endParaRPr lang="en-US" sz="2000" dirty="0">
              <a:solidFill>
                <a:prstClr val="black"/>
              </a:solidFill>
              <a:latin typeface="Garamond" panose="02020404030301010803" pitchFamily="18" charset="0"/>
              <a:ea typeface="Cambria Math" panose="02040503050406030204" pitchFamily="18" charset="0"/>
            </a:endParaRPr>
          </a:p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endParaRPr lang="en-US" sz="2000" dirty="0">
              <a:solidFill>
                <a:prstClr val="black"/>
              </a:solidFill>
              <a:latin typeface="Garamond" panose="02020404030301010803" pitchFamily="18" charset="0"/>
              <a:ea typeface="Cambria Math" panose="02040503050406030204" pitchFamily="18" charset="0"/>
            </a:endParaRPr>
          </a:p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1465FF61-7CF5-4AAD-A69F-0C0A4F0C91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60875" y="6505699"/>
            <a:ext cx="1219519" cy="273049"/>
          </a:xfrm>
        </p:spPr>
        <p:txBody>
          <a:bodyPr/>
          <a:lstStyle/>
          <a:p>
            <a:fld id="{AAEAE4A8-A6E5-453E-B946-FB774B73F48C}" type="slidenum">
              <a:rPr lang="en-US" smtClean="0"/>
              <a:t>23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E5E90B2-B91D-40B4-9582-C4C7B633F5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447" y="52817"/>
            <a:ext cx="11235902" cy="74987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FB7177A-27C8-4311-B684-73B6347D02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308" t="14575" r="3275" b="53691"/>
          <a:stretch/>
        </p:blipFill>
        <p:spPr>
          <a:xfrm>
            <a:off x="2452790" y="3126402"/>
            <a:ext cx="6381177" cy="110672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9A7B556-B197-4118-A46A-C82864EA8B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7961" y="4608400"/>
            <a:ext cx="6381177" cy="1695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148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3889" y="1329910"/>
            <a:ext cx="11770359" cy="5306907"/>
          </a:xfrm>
        </p:spPr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45720" indent="0">
              <a:buNone/>
            </a:pPr>
            <a:endParaRPr lang="en-US" dirty="0"/>
          </a:p>
          <a:p>
            <a:endParaRPr lang="en-US" i="1" dirty="0"/>
          </a:p>
          <a:p>
            <a:endParaRPr lang="en-US" i="1" dirty="0"/>
          </a:p>
          <a:p>
            <a:endParaRPr lang="en-US" i="1" dirty="0"/>
          </a:p>
          <a:p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3516762-7F95-4149-913C-48E590D1BBAE}"/>
              </a:ext>
            </a:extLst>
          </p:cNvPr>
          <p:cNvSpPr/>
          <p:nvPr/>
        </p:nvSpPr>
        <p:spPr>
          <a:xfrm>
            <a:off x="111606" y="802690"/>
            <a:ext cx="11493499" cy="877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02920" lvl="0" indent="-4572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AutoNum type="arabicParenBoth"/>
            </a:pPr>
            <a:r>
              <a:rPr lang="en-US" sz="2000" dirty="0">
                <a:solidFill>
                  <a:prstClr val="black"/>
                </a:solidFill>
                <a:latin typeface="Garamond" panose="02020404030301010803" pitchFamily="18" charset="0"/>
                <a:ea typeface="Cambria Math" panose="02040503050406030204" pitchFamily="18" charset="0"/>
              </a:rPr>
              <a:t>The update</a:t>
            </a:r>
            <a:r>
              <a:rPr lang="en-US" sz="2000" b="0" dirty="0">
                <a:solidFill>
                  <a:prstClr val="black"/>
                </a:solidFill>
                <a:latin typeface="Garamond" panose="02020404030301010803" pitchFamily="18" charset="0"/>
                <a:ea typeface="Cambria Math" panose="02040503050406030204" pitchFamily="18" charset="0"/>
              </a:rPr>
              <a:t> formula for </a:t>
            </a:r>
            <a:r>
              <a:rPr lang="en-US" sz="2000" b="1" dirty="0">
                <a:solidFill>
                  <a:prstClr val="black"/>
                </a:solidFill>
                <a:latin typeface="Garamond" panose="02020404030301010803" pitchFamily="18" charset="0"/>
                <a:ea typeface="Cambria Math" panose="02040503050406030204" pitchFamily="18" charset="0"/>
              </a:rPr>
              <a:t>H </a:t>
            </a:r>
            <a:r>
              <a:rPr lang="en-US" sz="2000" dirty="0">
                <a:solidFill>
                  <a:prstClr val="black"/>
                </a:solidFill>
                <a:latin typeface="Garamond" panose="02020404030301010803" pitchFamily="18" charset="0"/>
                <a:ea typeface="Cambria Math" panose="02040503050406030204" pitchFamily="18" charset="0"/>
              </a:rPr>
              <a:t>represents a global minimum with respect to the auxiliary function.</a:t>
            </a:r>
          </a:p>
          <a:p>
            <a:pPr marL="502920" lvl="0" indent="-4572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AutoNum type="arabicParenBoth"/>
            </a:pPr>
            <a:endParaRPr lang="en-US" sz="2000" dirty="0">
              <a:solidFill>
                <a:prstClr val="black"/>
              </a:solidFill>
              <a:latin typeface="Garamond" panose="02020404030301010803" pitchFamily="18" charset="0"/>
              <a:ea typeface="Cambria Math" panose="02040503050406030204" pitchFamily="18" charset="0"/>
            </a:endParaRPr>
          </a:p>
          <a:p>
            <a:pPr marL="502920" lvl="0" indent="-4572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AutoNum type="arabicParenBoth"/>
            </a:pPr>
            <a:endParaRPr lang="en-US" sz="2000" dirty="0">
              <a:solidFill>
                <a:prstClr val="black"/>
              </a:solidFill>
              <a:latin typeface="Garamond" panose="02020404030301010803" pitchFamily="18" charset="0"/>
              <a:ea typeface="Cambria Math" panose="02040503050406030204" pitchFamily="18" charset="0"/>
            </a:endParaRPr>
          </a:p>
          <a:p>
            <a:pPr marL="502920" lvl="0" indent="-4572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AutoNum type="arabicParenBoth"/>
            </a:pPr>
            <a:endParaRPr lang="en-US" sz="2000" dirty="0">
              <a:solidFill>
                <a:prstClr val="black"/>
              </a:solidFill>
              <a:latin typeface="Garamond" panose="02020404030301010803" pitchFamily="18" charset="0"/>
              <a:ea typeface="Cambria Math" panose="02040503050406030204" pitchFamily="18" charset="0"/>
            </a:endParaRPr>
          </a:p>
          <a:p>
            <a:pPr marL="502920" lvl="0" indent="-4572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AutoNum type="arabicParenBoth"/>
            </a:pPr>
            <a:endParaRPr lang="en-US" sz="2000" dirty="0">
              <a:solidFill>
                <a:prstClr val="black"/>
              </a:solidFill>
              <a:latin typeface="Garamond" panose="02020404030301010803" pitchFamily="18" charset="0"/>
              <a:ea typeface="Cambria Math" panose="02040503050406030204" pitchFamily="18" charset="0"/>
            </a:endParaRPr>
          </a:p>
          <a:p>
            <a:pPr marL="502920" lvl="0" indent="-4572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AutoNum type="arabicParenBoth"/>
            </a:pPr>
            <a:endParaRPr lang="en-US" sz="2000" dirty="0">
              <a:solidFill>
                <a:prstClr val="black"/>
              </a:solidFill>
              <a:latin typeface="Garamond" panose="02020404030301010803" pitchFamily="18" charset="0"/>
              <a:ea typeface="Cambria Math" panose="02040503050406030204" pitchFamily="18" charset="0"/>
            </a:endParaRPr>
          </a:p>
          <a:p>
            <a:pPr marL="502920" lvl="0" indent="-4572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AutoNum type="arabicParenBoth"/>
            </a:pPr>
            <a:endParaRPr lang="en-US" sz="2000" dirty="0">
              <a:solidFill>
                <a:prstClr val="black"/>
              </a:solidFill>
              <a:latin typeface="Garamond" panose="02020404030301010803" pitchFamily="18" charset="0"/>
              <a:ea typeface="Cambria Math" panose="02040503050406030204" pitchFamily="18" charset="0"/>
            </a:endParaRPr>
          </a:p>
          <a:p>
            <a:pPr marL="502920" lvl="0" indent="-4572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AutoNum type="arabicParenBoth"/>
            </a:pPr>
            <a:endParaRPr lang="en-US" sz="2000" dirty="0">
              <a:solidFill>
                <a:prstClr val="black"/>
              </a:solidFill>
              <a:latin typeface="Garamond" panose="02020404030301010803" pitchFamily="18" charset="0"/>
              <a:ea typeface="Cambria Math" panose="02040503050406030204" pitchFamily="18" charset="0"/>
            </a:endParaRPr>
          </a:p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endParaRPr lang="en-US" sz="2000" dirty="0">
              <a:solidFill>
                <a:prstClr val="black"/>
              </a:solidFill>
              <a:latin typeface="Garamond" panose="02020404030301010803" pitchFamily="18" charset="0"/>
              <a:ea typeface="Cambria Math" panose="02040503050406030204" pitchFamily="18" charset="0"/>
            </a:endParaRPr>
          </a:p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Garamond" panose="02020404030301010803" pitchFamily="18" charset="0"/>
                <a:ea typeface="Cambria Math" panose="02040503050406030204" pitchFamily="18" charset="0"/>
              </a:rPr>
              <a:t>Because the Hessian of the auxiliary function is a diagonal matrix with non-negative entries, this indicates that the </a:t>
            </a:r>
            <a:r>
              <a:rPr lang="en-US" sz="2000" b="1" dirty="0">
                <a:solidFill>
                  <a:prstClr val="black"/>
                </a:solidFill>
                <a:latin typeface="Garamond" panose="02020404030301010803" pitchFamily="18" charset="0"/>
                <a:ea typeface="Cambria Math" panose="02040503050406030204" pitchFamily="18" charset="0"/>
              </a:rPr>
              <a:t>auxiliary function is convex</a:t>
            </a:r>
            <a:r>
              <a:rPr lang="en-US" sz="2000" dirty="0">
                <a:solidFill>
                  <a:prstClr val="black"/>
                </a:solidFill>
                <a:latin typeface="Garamond" panose="02020404030301010803" pitchFamily="18" charset="0"/>
                <a:ea typeface="Cambria Math" panose="02040503050406030204" pitchFamily="18" charset="0"/>
              </a:rPr>
              <a:t>, as was to be shown. </a:t>
            </a:r>
          </a:p>
          <a:p>
            <a:pPr marL="502920" lvl="0" indent="-4572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AutoNum type="arabicParenBoth"/>
            </a:pPr>
            <a:endParaRPr lang="en-US" sz="2000" dirty="0">
              <a:solidFill>
                <a:prstClr val="black"/>
              </a:solidFill>
              <a:latin typeface="Garamond" panose="02020404030301010803" pitchFamily="18" charset="0"/>
              <a:ea typeface="Cambria Math" panose="02040503050406030204" pitchFamily="18" charset="0"/>
            </a:endParaRPr>
          </a:p>
          <a:p>
            <a:pPr marL="45720" lvl="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</a:pPr>
            <a:endParaRPr lang="en-US" sz="2000" dirty="0">
              <a:solidFill>
                <a:prstClr val="black"/>
              </a:solidFill>
              <a:latin typeface="Garamond" panose="02020404030301010803" pitchFamily="18" charset="0"/>
              <a:ea typeface="Cambria Math" panose="02040503050406030204" pitchFamily="18" charset="0"/>
            </a:endParaRPr>
          </a:p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endParaRPr lang="en-US" sz="2000" dirty="0">
              <a:solidFill>
                <a:prstClr val="black"/>
              </a:solidFill>
              <a:latin typeface="Garamond" panose="02020404030301010803" pitchFamily="18" charset="0"/>
              <a:ea typeface="Cambria Math" panose="02040503050406030204" pitchFamily="18" charset="0"/>
            </a:endParaRPr>
          </a:p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endParaRPr lang="en-US" sz="2000" b="0" dirty="0">
              <a:solidFill>
                <a:prstClr val="black"/>
              </a:solidFill>
              <a:latin typeface="Garamond" panose="02020404030301010803" pitchFamily="18" charset="0"/>
              <a:ea typeface="Cambria Math" panose="02040503050406030204" pitchFamily="18" charset="0"/>
            </a:endParaRPr>
          </a:p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endParaRPr lang="en-US" sz="2000" dirty="0">
              <a:solidFill>
                <a:prstClr val="black"/>
              </a:solidFill>
              <a:latin typeface="Garamond" panose="02020404030301010803" pitchFamily="18" charset="0"/>
              <a:ea typeface="Cambria Math" panose="02040503050406030204" pitchFamily="18" charset="0"/>
            </a:endParaRPr>
          </a:p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endParaRPr lang="en-US" sz="2000" dirty="0">
              <a:solidFill>
                <a:prstClr val="black"/>
              </a:solidFill>
              <a:latin typeface="Garamond" panose="02020404030301010803" pitchFamily="18" charset="0"/>
              <a:ea typeface="Cambria Math" panose="02040503050406030204" pitchFamily="18" charset="0"/>
            </a:endParaRPr>
          </a:p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1465FF61-7CF5-4AAD-A69F-0C0A4F0C91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60875" y="6505699"/>
            <a:ext cx="1219519" cy="273049"/>
          </a:xfrm>
        </p:spPr>
        <p:txBody>
          <a:bodyPr/>
          <a:lstStyle/>
          <a:p>
            <a:fld id="{AAEAE4A8-A6E5-453E-B946-FB774B73F48C}" type="slidenum">
              <a:rPr lang="en-US" smtClean="0"/>
              <a:t>24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E5E90B2-B91D-40B4-9582-C4C7B633F5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447" y="52817"/>
            <a:ext cx="11235902" cy="74987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9A7B556-B197-4118-A46A-C82864EA8B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6574" y="1136408"/>
            <a:ext cx="5380437" cy="14294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0FF1F5A-4887-415B-B450-E911D278125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058" t="58026" r="36620" b="27268"/>
          <a:stretch/>
        </p:blipFill>
        <p:spPr>
          <a:xfrm>
            <a:off x="2606115" y="2495868"/>
            <a:ext cx="4111241" cy="1121644"/>
          </a:xfrm>
          <a:prstGeom prst="rect">
            <a:avLst/>
          </a:prstGeom>
        </p:spPr>
      </p:pic>
      <p:sp>
        <p:nvSpPr>
          <p:cNvPr id="4" name="Arrow: Curved Right 3">
            <a:extLst>
              <a:ext uri="{FF2B5EF4-FFF2-40B4-BE49-F238E27FC236}">
                <a16:creationId xmlns:a16="http://schemas.microsoft.com/office/drawing/2014/main" id="{E579DA37-1277-487A-9472-ABCA6959905B}"/>
              </a:ext>
            </a:extLst>
          </p:cNvPr>
          <p:cNvSpPr/>
          <p:nvPr/>
        </p:nvSpPr>
        <p:spPr>
          <a:xfrm rot="21067661">
            <a:off x="1478482" y="1793748"/>
            <a:ext cx="942699" cy="1404241"/>
          </a:xfrm>
          <a:prstGeom prst="curvedRightArrow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Arrow: Curved Right 9">
            <a:extLst>
              <a:ext uri="{FF2B5EF4-FFF2-40B4-BE49-F238E27FC236}">
                <a16:creationId xmlns:a16="http://schemas.microsoft.com/office/drawing/2014/main" id="{DB2BD837-4C09-435E-A5B5-BB72B8683CF2}"/>
              </a:ext>
            </a:extLst>
          </p:cNvPr>
          <p:cNvSpPr/>
          <p:nvPr/>
        </p:nvSpPr>
        <p:spPr>
          <a:xfrm rot="21067661">
            <a:off x="2055676" y="3217660"/>
            <a:ext cx="817184" cy="1435933"/>
          </a:xfrm>
          <a:prstGeom prst="curvedRightArrow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3E9CCC0-05B4-4AAE-A9F7-929F3B8C838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071" t="44578" r="29474" b="35565"/>
          <a:stretch/>
        </p:blipFill>
        <p:spPr>
          <a:xfrm>
            <a:off x="3067355" y="3623997"/>
            <a:ext cx="6057290" cy="155694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E8478E6-9AE3-482D-8A5F-5838E967E65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3541" t="16375" r="7993" b="18499"/>
          <a:stretch/>
        </p:blipFill>
        <p:spPr>
          <a:xfrm>
            <a:off x="10011364" y="701706"/>
            <a:ext cx="486330" cy="434702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6A10F8E9-E5AF-4023-869C-03D5BF9177F0}"/>
              </a:ext>
            </a:extLst>
          </p:cNvPr>
          <p:cNvSpPr/>
          <p:nvPr/>
        </p:nvSpPr>
        <p:spPr>
          <a:xfrm>
            <a:off x="61496" y="610956"/>
            <a:ext cx="10739025" cy="749873"/>
          </a:xfrm>
          <a:prstGeom prst="ellipse">
            <a:avLst/>
          </a:prstGeom>
          <a:noFill/>
          <a:ln w="22225">
            <a:solidFill>
              <a:schemeClr val="accent1"/>
            </a:solidFill>
            <a:prstDash val="dash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0217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3889" y="1329910"/>
            <a:ext cx="11770359" cy="5306907"/>
          </a:xfrm>
        </p:spPr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45720" indent="0">
              <a:buNone/>
            </a:pPr>
            <a:endParaRPr lang="en-US" dirty="0"/>
          </a:p>
          <a:p>
            <a:endParaRPr lang="en-US" i="1" dirty="0"/>
          </a:p>
          <a:p>
            <a:endParaRPr lang="en-US" i="1" dirty="0"/>
          </a:p>
          <a:p>
            <a:endParaRPr lang="en-US" i="1" dirty="0"/>
          </a:p>
          <a:p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3516762-7F95-4149-913C-48E590D1BBAE}"/>
              </a:ext>
            </a:extLst>
          </p:cNvPr>
          <p:cNvSpPr/>
          <p:nvPr/>
        </p:nvSpPr>
        <p:spPr>
          <a:xfrm>
            <a:off x="111606" y="802690"/>
            <a:ext cx="11493499" cy="77559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" lvl="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</a:pPr>
            <a:r>
              <a:rPr lang="en-US" sz="2000" dirty="0">
                <a:solidFill>
                  <a:prstClr val="black"/>
                </a:solidFill>
                <a:latin typeface="Garamond" panose="02020404030301010803" pitchFamily="18" charset="0"/>
                <a:ea typeface="Cambria Math" panose="02040503050406030204" pitchFamily="18" charset="0"/>
              </a:rPr>
              <a:t>(2) The update formula for </a:t>
            </a:r>
            <a:r>
              <a:rPr lang="en-US" sz="2000" b="1" dirty="0">
                <a:solidFill>
                  <a:prstClr val="black"/>
                </a:solidFill>
                <a:latin typeface="Garamond" panose="02020404030301010803" pitchFamily="18" charset="0"/>
                <a:ea typeface="Cambria Math" panose="02040503050406030204" pitchFamily="18" charset="0"/>
              </a:rPr>
              <a:t>H </a:t>
            </a:r>
            <a:r>
              <a:rPr lang="en-US" sz="2000" dirty="0">
                <a:solidFill>
                  <a:prstClr val="black"/>
                </a:solidFill>
                <a:latin typeface="Garamond" panose="02020404030301010803" pitchFamily="18" charset="0"/>
                <a:ea typeface="Cambria Math" panose="02040503050406030204" pitchFamily="18" charset="0"/>
              </a:rPr>
              <a:t>enforces non-negativity.</a:t>
            </a:r>
          </a:p>
          <a:p>
            <a:pPr marL="45720" lvl="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</a:pPr>
            <a:endParaRPr lang="en-US" sz="2000" dirty="0">
              <a:solidFill>
                <a:prstClr val="black"/>
              </a:solidFill>
              <a:latin typeface="Garamond" panose="02020404030301010803" pitchFamily="18" charset="0"/>
              <a:ea typeface="Cambria Math" panose="02040503050406030204" pitchFamily="18" charset="0"/>
            </a:endParaRPr>
          </a:p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r>
              <a:rPr lang="en-US" sz="2000" b="1" dirty="0">
                <a:solidFill>
                  <a:prstClr val="black"/>
                </a:solidFill>
                <a:latin typeface="Garamond" panose="02020404030301010803" pitchFamily="18" charset="0"/>
                <a:ea typeface="Cambria Math" panose="02040503050406030204" pitchFamily="18" charset="0"/>
              </a:rPr>
              <a:t>Digression</a:t>
            </a:r>
            <a:r>
              <a:rPr lang="en-US" sz="2000" dirty="0">
                <a:solidFill>
                  <a:prstClr val="black"/>
                </a:solidFill>
                <a:latin typeface="Garamond" panose="02020404030301010803" pitchFamily="18" charset="0"/>
                <a:ea typeface="Cambria Math" panose="02040503050406030204" pitchFamily="18" charset="0"/>
              </a:rPr>
              <a:t>: A standard method in optimization used to enforce inequality constraints is to apply the so-called </a:t>
            </a:r>
            <a:r>
              <a:rPr lang="en-US" sz="2000" b="1" dirty="0">
                <a:solidFill>
                  <a:prstClr val="black"/>
                </a:solidFill>
                <a:latin typeface="Garamond" panose="02020404030301010803" pitchFamily="18" charset="0"/>
                <a:ea typeface="Cambria Math" panose="02040503050406030204" pitchFamily="18" charset="0"/>
              </a:rPr>
              <a:t>KKT conditions</a:t>
            </a:r>
            <a:r>
              <a:rPr lang="en-US" sz="2000" dirty="0">
                <a:solidFill>
                  <a:prstClr val="black"/>
                </a:solidFill>
                <a:latin typeface="Garamond" panose="02020404030301010803" pitchFamily="18" charset="0"/>
                <a:ea typeface="Cambria Math" panose="02040503050406030204" pitchFamily="18" charset="0"/>
              </a:rPr>
              <a:t>. (</a:t>
            </a:r>
            <a:r>
              <a:rPr lang="en-US" sz="2000" dirty="0" err="1">
                <a:solidFill>
                  <a:prstClr val="black"/>
                </a:solidFill>
                <a:latin typeface="Garamond" panose="02020404030301010803" pitchFamily="18" charset="0"/>
                <a:ea typeface="Cambria Math" panose="02040503050406030204" pitchFamily="18" charset="0"/>
              </a:rPr>
              <a:t>Karush</a:t>
            </a:r>
            <a:r>
              <a:rPr lang="en-US" sz="2000" dirty="0">
                <a:solidFill>
                  <a:prstClr val="black"/>
                </a:solidFill>
                <a:latin typeface="Garamond" panose="02020404030301010803" pitchFamily="18" charset="0"/>
                <a:ea typeface="Cambria Math" panose="02040503050406030204" pitchFamily="18" charset="0"/>
              </a:rPr>
              <a:t>-Kuhn-Tucker)</a:t>
            </a:r>
            <a:endParaRPr lang="en-US" sz="2000" b="1" dirty="0">
              <a:solidFill>
                <a:prstClr val="black"/>
              </a:solidFill>
              <a:latin typeface="Garamond" panose="02020404030301010803" pitchFamily="18" charset="0"/>
              <a:ea typeface="Cambria Math" panose="02040503050406030204" pitchFamily="18" charset="0"/>
            </a:endParaRPr>
          </a:p>
          <a:p>
            <a:pPr marL="45720" lvl="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</a:pPr>
            <a:endParaRPr lang="en-US" sz="2000" b="1" dirty="0">
              <a:solidFill>
                <a:prstClr val="black"/>
              </a:solidFill>
              <a:latin typeface="Garamond" panose="02020404030301010803" pitchFamily="18" charset="0"/>
              <a:ea typeface="Cambria Math" panose="02040503050406030204" pitchFamily="18" charset="0"/>
            </a:endParaRPr>
          </a:p>
          <a:p>
            <a:pPr marL="45720" lvl="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</a:pPr>
            <a:endParaRPr lang="en-US" sz="2000" b="1" dirty="0">
              <a:solidFill>
                <a:prstClr val="black"/>
              </a:solidFill>
              <a:latin typeface="Garamond" panose="02020404030301010803" pitchFamily="18" charset="0"/>
              <a:ea typeface="Cambria Math" panose="02040503050406030204" pitchFamily="18" charset="0"/>
            </a:endParaRPr>
          </a:p>
          <a:p>
            <a:pPr marL="45720" lvl="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</a:pPr>
            <a:endParaRPr lang="en-US" sz="2000" b="1" dirty="0">
              <a:solidFill>
                <a:prstClr val="black"/>
              </a:solidFill>
              <a:latin typeface="Garamond" panose="02020404030301010803" pitchFamily="18" charset="0"/>
              <a:ea typeface="Cambria Math" panose="02040503050406030204" pitchFamily="18" charset="0"/>
            </a:endParaRPr>
          </a:p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Garamond" panose="02020404030301010803" pitchFamily="18" charset="0"/>
                <a:ea typeface="Cambria Math" panose="02040503050406030204" pitchFamily="18" charset="0"/>
              </a:rPr>
              <a:t>In summary – the KKT conditions state that </a:t>
            </a:r>
            <a:r>
              <a:rPr lang="en-US" sz="2000" b="1" dirty="0">
                <a:solidFill>
                  <a:prstClr val="black"/>
                </a:solidFill>
                <a:latin typeface="Garamond" panose="02020404030301010803" pitchFamily="18" charset="0"/>
                <a:ea typeface="Cambria Math" panose="02040503050406030204" pitchFamily="18" charset="0"/>
              </a:rPr>
              <a:t>x* satisfies the associated </a:t>
            </a:r>
            <a:r>
              <a:rPr lang="en-US" sz="2000" b="1" dirty="0" err="1">
                <a:solidFill>
                  <a:prstClr val="black"/>
                </a:solidFill>
                <a:latin typeface="Garamond" panose="02020404030301010803" pitchFamily="18" charset="0"/>
                <a:ea typeface="Cambria Math" panose="02040503050406030204" pitchFamily="18" charset="0"/>
              </a:rPr>
              <a:t>Lagrangian</a:t>
            </a:r>
            <a:r>
              <a:rPr lang="en-US" sz="2000" dirty="0">
                <a:solidFill>
                  <a:prstClr val="black"/>
                </a:solidFill>
                <a:latin typeface="Garamond" panose="02020404030301010803" pitchFamily="18" charset="0"/>
                <a:ea typeface="Cambria Math" panose="02040503050406030204" pitchFamily="18" charset="0"/>
              </a:rPr>
              <a:t>: </a:t>
            </a:r>
          </a:p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endParaRPr lang="en-US" sz="2000" dirty="0">
              <a:solidFill>
                <a:prstClr val="black"/>
              </a:solidFill>
              <a:latin typeface="Garamond" panose="02020404030301010803" pitchFamily="18" charset="0"/>
              <a:ea typeface="Cambria Math" panose="02040503050406030204" pitchFamily="18" charset="0"/>
            </a:endParaRPr>
          </a:p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endParaRPr lang="en-US" sz="2000" dirty="0">
              <a:solidFill>
                <a:prstClr val="black"/>
              </a:solidFill>
              <a:latin typeface="Garamond" panose="02020404030301010803" pitchFamily="18" charset="0"/>
              <a:ea typeface="Cambria Math" panose="02040503050406030204" pitchFamily="18" charset="0"/>
            </a:endParaRPr>
          </a:p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endParaRPr lang="en-US" sz="2000" dirty="0">
              <a:solidFill>
                <a:prstClr val="black"/>
              </a:solidFill>
              <a:latin typeface="Garamond" panose="02020404030301010803" pitchFamily="18" charset="0"/>
              <a:ea typeface="Cambria Math" panose="02040503050406030204" pitchFamily="18" charset="0"/>
            </a:endParaRPr>
          </a:p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endParaRPr lang="en-US" sz="2000" dirty="0">
              <a:solidFill>
                <a:prstClr val="black"/>
              </a:solidFill>
              <a:latin typeface="Garamond" panose="02020404030301010803" pitchFamily="18" charset="0"/>
              <a:ea typeface="Cambria Math" panose="02040503050406030204" pitchFamily="18" charset="0"/>
            </a:endParaRPr>
          </a:p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endParaRPr lang="en-US" sz="2000" b="0" dirty="0">
              <a:solidFill>
                <a:prstClr val="black"/>
              </a:solidFill>
              <a:latin typeface="Garamond" panose="02020404030301010803" pitchFamily="18" charset="0"/>
              <a:ea typeface="Cambria Math" panose="02040503050406030204" pitchFamily="18" charset="0"/>
            </a:endParaRPr>
          </a:p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endParaRPr lang="en-US" sz="2000" dirty="0">
              <a:solidFill>
                <a:prstClr val="black"/>
              </a:solidFill>
              <a:latin typeface="Garamond" panose="02020404030301010803" pitchFamily="18" charset="0"/>
              <a:ea typeface="Cambria Math" panose="02040503050406030204" pitchFamily="18" charset="0"/>
            </a:endParaRPr>
          </a:p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endParaRPr lang="en-US" sz="2000" dirty="0">
              <a:solidFill>
                <a:prstClr val="black"/>
              </a:solidFill>
              <a:latin typeface="Garamond" panose="02020404030301010803" pitchFamily="18" charset="0"/>
              <a:ea typeface="Cambria Math" panose="02040503050406030204" pitchFamily="18" charset="0"/>
            </a:endParaRPr>
          </a:p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1465FF61-7CF5-4AAD-A69F-0C0A4F0C91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60875" y="6505699"/>
            <a:ext cx="1219519" cy="273049"/>
          </a:xfrm>
        </p:spPr>
        <p:txBody>
          <a:bodyPr/>
          <a:lstStyle/>
          <a:p>
            <a:fld id="{AAEAE4A8-A6E5-453E-B946-FB774B73F48C}" type="slidenum">
              <a:rPr lang="en-US" smtClean="0"/>
              <a:t>25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E5E90B2-B91D-40B4-9582-C4C7B633F5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447" y="52817"/>
            <a:ext cx="11235902" cy="7498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52F27AC-4467-4D22-B55F-E8E8AD9C62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613" t="20258" r="71996" b="70472"/>
          <a:stretch/>
        </p:blipFill>
        <p:spPr>
          <a:xfrm>
            <a:off x="4411097" y="2462994"/>
            <a:ext cx="3477075" cy="13540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298F6FF-7A37-4D0F-8A9A-B1DE1EA236C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917" t="34735" r="67489" b="60000"/>
          <a:stretch/>
        </p:blipFill>
        <p:spPr>
          <a:xfrm>
            <a:off x="737798" y="4757683"/>
            <a:ext cx="5899749" cy="740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710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3889" y="1329910"/>
            <a:ext cx="11770359" cy="5306907"/>
          </a:xfrm>
        </p:spPr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45720" indent="0">
              <a:buNone/>
            </a:pPr>
            <a:endParaRPr lang="en-US" dirty="0"/>
          </a:p>
          <a:p>
            <a:endParaRPr lang="en-US" i="1" dirty="0"/>
          </a:p>
          <a:p>
            <a:endParaRPr lang="en-US" i="1" dirty="0"/>
          </a:p>
          <a:p>
            <a:endParaRPr lang="en-US" i="1" dirty="0"/>
          </a:p>
          <a:p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3516762-7F95-4149-913C-48E590D1BBAE}"/>
              </a:ext>
            </a:extLst>
          </p:cNvPr>
          <p:cNvSpPr/>
          <p:nvPr/>
        </p:nvSpPr>
        <p:spPr>
          <a:xfrm>
            <a:off x="111606" y="802690"/>
            <a:ext cx="11493499" cy="59554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" lvl="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</a:pPr>
            <a:endParaRPr lang="en-US" sz="2000" b="1" dirty="0">
              <a:solidFill>
                <a:prstClr val="black"/>
              </a:solidFill>
              <a:latin typeface="Garamond" panose="02020404030301010803" pitchFamily="18" charset="0"/>
              <a:ea typeface="Cambria Math" panose="02040503050406030204" pitchFamily="18" charset="0"/>
            </a:endParaRPr>
          </a:p>
          <a:p>
            <a:pPr marL="45720" lvl="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</a:pPr>
            <a:endParaRPr lang="en-US" sz="2000" b="1" dirty="0">
              <a:solidFill>
                <a:prstClr val="black"/>
              </a:solidFill>
              <a:latin typeface="Garamond" panose="02020404030301010803" pitchFamily="18" charset="0"/>
              <a:ea typeface="Cambria Math" panose="02040503050406030204" pitchFamily="18" charset="0"/>
            </a:endParaRPr>
          </a:p>
          <a:p>
            <a:pPr marL="45720" lvl="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</a:pPr>
            <a:endParaRPr lang="en-US" sz="2000" b="1" dirty="0">
              <a:solidFill>
                <a:prstClr val="black"/>
              </a:solidFill>
              <a:latin typeface="Garamond" panose="02020404030301010803" pitchFamily="18" charset="0"/>
              <a:ea typeface="Cambria Math" panose="02040503050406030204" pitchFamily="18" charset="0"/>
            </a:endParaRPr>
          </a:p>
          <a:p>
            <a:pPr marL="45720" lvl="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</a:pPr>
            <a:endParaRPr lang="en-US" sz="2000" dirty="0">
              <a:solidFill>
                <a:prstClr val="black"/>
              </a:solidFill>
              <a:latin typeface="Garamond" panose="02020404030301010803" pitchFamily="18" charset="0"/>
              <a:ea typeface="Cambria Math" panose="02040503050406030204" pitchFamily="18" charset="0"/>
            </a:endParaRPr>
          </a:p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endParaRPr lang="en-US" sz="2000" dirty="0">
              <a:solidFill>
                <a:prstClr val="black"/>
              </a:solidFill>
              <a:latin typeface="Garamond" panose="02020404030301010803" pitchFamily="18" charset="0"/>
              <a:ea typeface="Cambria Math" panose="02040503050406030204" pitchFamily="18" charset="0"/>
            </a:endParaRPr>
          </a:p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Garamond" panose="02020404030301010803" pitchFamily="18" charset="0"/>
                <a:ea typeface="Cambria Math" panose="02040503050406030204" pitchFamily="18" charset="0"/>
              </a:rPr>
              <a:t>In addition, the “slackness” KKT conditions given by:                     are necessarily satisfied for </a:t>
            </a:r>
            <a:r>
              <a:rPr lang="en-US" sz="2000" b="1" dirty="0">
                <a:solidFill>
                  <a:prstClr val="black"/>
                </a:solidFill>
                <a:latin typeface="Garamond" panose="02020404030301010803" pitchFamily="18" charset="0"/>
                <a:ea typeface="Cambria Math" panose="02040503050406030204" pitchFamily="18" charset="0"/>
              </a:rPr>
              <a:t>x*</a:t>
            </a:r>
            <a:r>
              <a:rPr lang="en-US" sz="2000" dirty="0">
                <a:solidFill>
                  <a:prstClr val="black"/>
                </a:solidFill>
                <a:latin typeface="Garamond" panose="02020404030301010803" pitchFamily="18" charset="0"/>
                <a:ea typeface="Cambria Math" panose="02040503050406030204" pitchFamily="18" charset="0"/>
              </a:rPr>
              <a:t>. </a:t>
            </a:r>
          </a:p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endParaRPr lang="en-US" sz="2000" dirty="0">
              <a:solidFill>
                <a:prstClr val="black"/>
              </a:solidFill>
              <a:latin typeface="Garamond" panose="02020404030301010803" pitchFamily="18" charset="0"/>
              <a:ea typeface="Cambria Math" panose="02040503050406030204" pitchFamily="18" charset="0"/>
            </a:endParaRPr>
          </a:p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endParaRPr lang="en-US" sz="2000" dirty="0">
              <a:solidFill>
                <a:prstClr val="black"/>
              </a:solidFill>
              <a:latin typeface="Garamond" panose="02020404030301010803" pitchFamily="18" charset="0"/>
              <a:ea typeface="Cambria Math" panose="02040503050406030204" pitchFamily="18" charset="0"/>
            </a:endParaRPr>
          </a:p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endParaRPr lang="en-US" sz="2000" b="0" dirty="0">
              <a:solidFill>
                <a:prstClr val="black"/>
              </a:solidFill>
              <a:latin typeface="Garamond" panose="02020404030301010803" pitchFamily="18" charset="0"/>
              <a:ea typeface="Cambria Math" panose="02040503050406030204" pitchFamily="18" charset="0"/>
            </a:endParaRPr>
          </a:p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endParaRPr lang="en-US" sz="2000" dirty="0">
              <a:solidFill>
                <a:prstClr val="black"/>
              </a:solidFill>
              <a:latin typeface="Garamond" panose="02020404030301010803" pitchFamily="18" charset="0"/>
              <a:ea typeface="Cambria Math" panose="02040503050406030204" pitchFamily="18" charset="0"/>
            </a:endParaRPr>
          </a:p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endParaRPr lang="en-US" sz="2000" dirty="0">
              <a:solidFill>
                <a:prstClr val="black"/>
              </a:solidFill>
              <a:latin typeface="Garamond" panose="02020404030301010803" pitchFamily="18" charset="0"/>
              <a:ea typeface="Cambria Math" panose="02040503050406030204" pitchFamily="18" charset="0"/>
            </a:endParaRPr>
          </a:p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1465FF61-7CF5-4AAD-A69F-0C0A4F0C91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60875" y="6505699"/>
            <a:ext cx="1219519" cy="273049"/>
          </a:xfrm>
        </p:spPr>
        <p:txBody>
          <a:bodyPr/>
          <a:lstStyle/>
          <a:p>
            <a:fld id="{AAEAE4A8-A6E5-453E-B946-FB774B73F48C}" type="slidenum">
              <a:rPr lang="en-US" smtClean="0"/>
              <a:t>26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E5E90B2-B91D-40B4-9582-C4C7B633F5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447" y="52817"/>
            <a:ext cx="11235902" cy="7498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52F27AC-4467-4D22-B55F-E8E8AD9C62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613" t="20258" r="71996" b="70472"/>
          <a:stretch/>
        </p:blipFill>
        <p:spPr>
          <a:xfrm>
            <a:off x="4357462" y="787044"/>
            <a:ext cx="3477075" cy="13540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298F6FF-7A37-4D0F-8A9A-B1DE1EA236C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917" t="34735" r="67489" b="60000"/>
          <a:stretch/>
        </p:blipFill>
        <p:spPr>
          <a:xfrm>
            <a:off x="3205834" y="2400025"/>
            <a:ext cx="5899749" cy="74048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6D0C84B-0658-4FDB-8D16-43011686D42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399" t="56170" r="69046" b="41455"/>
          <a:stretch/>
        </p:blipFill>
        <p:spPr>
          <a:xfrm>
            <a:off x="5922016" y="3355416"/>
            <a:ext cx="1157717" cy="27863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D6BCAA4-F9A1-401C-B822-C9B92743755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5064" t="27869" r="45826" b="21488"/>
          <a:stretch/>
        </p:blipFill>
        <p:spPr>
          <a:xfrm>
            <a:off x="4046387" y="3667734"/>
            <a:ext cx="3788150" cy="2759269"/>
          </a:xfrm>
          <a:prstGeom prst="rect">
            <a:avLst/>
          </a:prstGeom>
        </p:spPr>
      </p:pic>
      <p:sp>
        <p:nvSpPr>
          <p:cNvPr id="11" name="Arrow: Curved Left 10">
            <a:extLst>
              <a:ext uri="{FF2B5EF4-FFF2-40B4-BE49-F238E27FC236}">
                <a16:creationId xmlns:a16="http://schemas.microsoft.com/office/drawing/2014/main" id="{30986262-C1DE-41EF-93DC-33340F50C962}"/>
              </a:ext>
            </a:extLst>
          </p:cNvPr>
          <p:cNvSpPr/>
          <p:nvPr/>
        </p:nvSpPr>
        <p:spPr>
          <a:xfrm rot="1842211">
            <a:off x="7788296" y="3821553"/>
            <a:ext cx="1067601" cy="2403927"/>
          </a:xfrm>
          <a:prstGeom prst="curvedLeftArrow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5904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16452" y="1329910"/>
            <a:ext cx="11747796" cy="2628073"/>
          </a:xfrm>
        </p:spPr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45720" indent="0">
              <a:buNone/>
            </a:pPr>
            <a:endParaRPr lang="en-US" dirty="0"/>
          </a:p>
          <a:p>
            <a:endParaRPr lang="en-US" i="1" dirty="0"/>
          </a:p>
          <a:p>
            <a:endParaRPr lang="en-US" i="1" dirty="0"/>
          </a:p>
          <a:p>
            <a:endParaRPr lang="en-US" i="1" dirty="0"/>
          </a:p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63516762-7F95-4149-913C-48E590D1BBAE}"/>
                  </a:ext>
                </a:extLst>
              </p:cNvPr>
              <p:cNvSpPr/>
              <p:nvPr/>
            </p:nvSpPr>
            <p:spPr>
              <a:xfrm>
                <a:off x="111606" y="802690"/>
                <a:ext cx="11493499" cy="522175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20" lvl="0">
                  <a:lnSpc>
                    <a:spcPct val="90000"/>
                  </a:lnSpc>
                  <a:spcBef>
                    <a:spcPts val="1800"/>
                  </a:spcBef>
                  <a:buClr>
                    <a:prstClr val="black">
                      <a:lumMod val="65000"/>
                      <a:lumOff val="35000"/>
                    </a:prstClr>
                  </a:buClr>
                  <a:buSzPct val="80000"/>
                </a:pPr>
                <a:r>
                  <a:rPr lang="en-US" sz="2000" dirty="0">
                    <a:solidFill>
                      <a:prstClr val="black"/>
                    </a:solidFill>
                    <a:latin typeface="Garamond" panose="02020404030301010803" pitchFamily="18" charset="0"/>
                    <a:ea typeface="Cambria Math" panose="02040503050406030204" pitchFamily="18" charset="0"/>
                  </a:rPr>
                  <a:t>(2) The update formula for </a:t>
                </a:r>
                <a:r>
                  <a:rPr lang="en-US" sz="2000" b="1" dirty="0">
                    <a:solidFill>
                      <a:prstClr val="black"/>
                    </a:solidFill>
                    <a:latin typeface="Garamond" panose="02020404030301010803" pitchFamily="18" charset="0"/>
                    <a:ea typeface="Cambria Math" panose="02040503050406030204" pitchFamily="18" charset="0"/>
                  </a:rPr>
                  <a:t>H </a:t>
                </a:r>
                <a:r>
                  <a:rPr lang="en-US" sz="2000" dirty="0">
                    <a:solidFill>
                      <a:prstClr val="black"/>
                    </a:solidFill>
                    <a:latin typeface="Garamond" panose="02020404030301010803" pitchFamily="18" charset="0"/>
                    <a:ea typeface="Cambria Math" panose="02040503050406030204" pitchFamily="18" charset="0"/>
                  </a:rPr>
                  <a:t>enforces non-negativity.</a:t>
                </a:r>
              </a:p>
              <a:p>
                <a:pPr marL="274320" lvl="0" indent="-228600">
                  <a:lnSpc>
                    <a:spcPct val="90000"/>
                  </a:lnSpc>
                  <a:spcBef>
                    <a:spcPts val="1800"/>
                  </a:spcBef>
                  <a:buClr>
                    <a:prstClr val="black">
                      <a:lumMod val="65000"/>
                      <a:lumOff val="35000"/>
                    </a:prstClr>
                  </a:buClr>
                  <a:buSzPct val="80000"/>
                  <a:buFont typeface="Arial" pitchFamily="34" charset="0"/>
                  <a:buChar char="•"/>
                </a:pPr>
                <a:r>
                  <a:rPr lang="en-US" sz="2000" dirty="0">
                    <a:solidFill>
                      <a:prstClr val="black"/>
                    </a:solidFill>
                    <a:latin typeface="Garamond" panose="02020404030301010803" pitchFamily="18" charset="0"/>
                    <a:ea typeface="Cambria Math" panose="02040503050406030204" pitchFamily="18" charset="0"/>
                  </a:rPr>
                  <a:t>For the truncated surrogate loss (6.35), we have the following associated </a:t>
                </a:r>
                <a:r>
                  <a:rPr lang="en-US" sz="2000" dirty="0" err="1">
                    <a:solidFill>
                      <a:prstClr val="black"/>
                    </a:solidFill>
                    <a:latin typeface="Garamond" panose="02020404030301010803" pitchFamily="18" charset="0"/>
                    <a:ea typeface="Cambria Math" panose="02040503050406030204" pitchFamily="18" charset="0"/>
                  </a:rPr>
                  <a:t>Lagrangian</a:t>
                </a:r>
                <a:r>
                  <a:rPr lang="en-US" sz="2000" dirty="0">
                    <a:solidFill>
                      <a:prstClr val="black"/>
                    </a:solidFill>
                    <a:latin typeface="Garamond" panose="02020404030301010803" pitchFamily="18" charset="0"/>
                    <a:ea typeface="Cambria Math" panose="02040503050406030204" pitchFamily="18" charset="0"/>
                  </a:rPr>
                  <a:t>: </a:t>
                </a:r>
              </a:p>
              <a:p>
                <a:pPr marL="274320" lvl="0" indent="-228600">
                  <a:lnSpc>
                    <a:spcPct val="90000"/>
                  </a:lnSpc>
                  <a:spcBef>
                    <a:spcPts val="1800"/>
                  </a:spcBef>
                  <a:buClr>
                    <a:prstClr val="black">
                      <a:lumMod val="65000"/>
                      <a:lumOff val="35000"/>
                    </a:prstClr>
                  </a:buClr>
                  <a:buSzPct val="80000"/>
                  <a:buFont typeface="Arial" pitchFamily="34" charset="0"/>
                  <a:buChar char="•"/>
                </a:pPr>
                <a:endParaRPr lang="en-US" sz="2000" dirty="0">
                  <a:solidFill>
                    <a:prstClr val="black"/>
                  </a:solidFill>
                  <a:latin typeface="Garamond" panose="02020404030301010803" pitchFamily="18" charset="0"/>
                  <a:ea typeface="Cambria Math" panose="02040503050406030204" pitchFamily="18" charset="0"/>
                </a:endParaRPr>
              </a:p>
              <a:p>
                <a:pPr marL="274320" lvl="0" indent="-228600">
                  <a:lnSpc>
                    <a:spcPct val="90000"/>
                  </a:lnSpc>
                  <a:spcBef>
                    <a:spcPts val="1800"/>
                  </a:spcBef>
                  <a:buClr>
                    <a:prstClr val="black">
                      <a:lumMod val="65000"/>
                      <a:lumOff val="35000"/>
                    </a:prstClr>
                  </a:buClr>
                  <a:buSzPct val="80000"/>
                  <a:buFont typeface="Arial" pitchFamily="34" charset="0"/>
                  <a:buChar char="•"/>
                </a:pPr>
                <a:endParaRPr lang="en-US" sz="2000" b="0" dirty="0">
                  <a:solidFill>
                    <a:prstClr val="black"/>
                  </a:solidFill>
                  <a:latin typeface="Garamond" panose="02020404030301010803" pitchFamily="18" charset="0"/>
                  <a:ea typeface="Cambria Math" panose="02040503050406030204" pitchFamily="18" charset="0"/>
                </a:endParaRPr>
              </a:p>
              <a:p>
                <a:pPr marL="274320" lvl="0" indent="-228600">
                  <a:lnSpc>
                    <a:spcPct val="90000"/>
                  </a:lnSpc>
                  <a:spcBef>
                    <a:spcPts val="1800"/>
                  </a:spcBef>
                  <a:buClr>
                    <a:prstClr val="black">
                      <a:lumMod val="65000"/>
                      <a:lumOff val="35000"/>
                    </a:prstClr>
                  </a:buClr>
                  <a:buSzPct val="80000"/>
                  <a:buFont typeface="Arial" pitchFamily="34" charset="0"/>
                  <a:buChar char="•"/>
                </a:pPr>
                <a:endParaRPr lang="en-US" sz="2000" dirty="0">
                  <a:solidFill>
                    <a:prstClr val="black"/>
                  </a:solidFill>
                  <a:latin typeface="Garamond" panose="02020404030301010803" pitchFamily="18" charset="0"/>
                  <a:ea typeface="Cambria Math" panose="02040503050406030204" pitchFamily="18" charset="0"/>
                </a:endParaRPr>
              </a:p>
              <a:p>
                <a:pPr marL="45720" lvl="0">
                  <a:lnSpc>
                    <a:spcPct val="90000"/>
                  </a:lnSpc>
                  <a:spcBef>
                    <a:spcPts val="1800"/>
                  </a:spcBef>
                  <a:buClr>
                    <a:prstClr val="black">
                      <a:lumMod val="65000"/>
                      <a:lumOff val="35000"/>
                    </a:prstClr>
                  </a:buClr>
                  <a:buSzPct val="80000"/>
                </a:pPr>
                <a:r>
                  <a:rPr lang="en-US" sz="2000" dirty="0">
                    <a:solidFill>
                      <a:prstClr val="black"/>
                    </a:solidFill>
                    <a:latin typeface="Garamond" panose="02020404030301010803" pitchFamily="18" charset="0"/>
                    <a:ea typeface="Cambria Math" panose="02040503050406030204" pitchFamily="18" charset="0"/>
                  </a:rPr>
                  <a:t>Where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0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Λ</m:t>
                    </m:r>
                    <m:r>
                      <a:rPr lang="en-US" sz="2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l-GR" sz="20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𝜖</m:t>
                    </m:r>
                    <m:r>
                      <a:rPr lang="en-US" sz="2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l-GR" sz="20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l-GR" sz="2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sz="2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  <m:r>
                          <a:rPr lang="en-US" sz="2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US" sz="2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US" sz="2000" dirty="0">
                    <a:solidFill>
                      <a:prstClr val="black"/>
                    </a:solidFill>
                    <a:latin typeface="Garamond" panose="02020404030301010803" pitchFamily="18" charset="0"/>
                    <a:ea typeface="Cambria Math" panose="02040503050406030204" pitchFamily="18" charset="0"/>
                  </a:rPr>
                  <a:t> is a matrix of </a:t>
                </a:r>
                <a:r>
                  <a:rPr lang="en-US" sz="2000" dirty="0" err="1">
                    <a:solidFill>
                      <a:prstClr val="black"/>
                    </a:solidFill>
                    <a:latin typeface="Garamond" panose="02020404030301010803" pitchFamily="18" charset="0"/>
                    <a:ea typeface="Cambria Math" panose="02040503050406030204" pitchFamily="18" charset="0"/>
                  </a:rPr>
                  <a:t>Langrange</a:t>
                </a:r>
                <a:r>
                  <a:rPr lang="en-US" sz="2000" dirty="0">
                    <a:solidFill>
                      <a:prstClr val="black"/>
                    </a:solidFill>
                    <a:latin typeface="Garamond" panose="02020404030301010803" pitchFamily="18" charset="0"/>
                    <a:ea typeface="Cambria Math" panose="02040503050406030204" pitchFamily="18" charset="0"/>
                  </a:rPr>
                  <a:t> multipliers, </a:t>
                </a:r>
                <a14:m>
                  <m:oMath xmlns:m="http://schemas.openxmlformats.org/officeDocument/2006/math">
                    <m:r>
                      <a:rPr lang="el-GR" sz="2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⊙</m:t>
                    </m:r>
                  </m:oMath>
                </a14:m>
                <a:r>
                  <a:rPr lang="en-US" sz="2000" dirty="0">
                    <a:solidFill>
                      <a:prstClr val="black"/>
                    </a:solidFill>
                    <a:latin typeface="Garamond" panose="02020404030301010803" pitchFamily="18" charset="0"/>
                    <a:ea typeface="Cambria Math" panose="02040503050406030204" pitchFamily="18" charset="0"/>
                  </a:rPr>
                  <a:t> is the Hadamard product. </a:t>
                </a:r>
              </a:p>
              <a:p>
                <a:pPr marL="45720" lvl="0">
                  <a:lnSpc>
                    <a:spcPct val="90000"/>
                  </a:lnSpc>
                  <a:spcBef>
                    <a:spcPts val="1800"/>
                  </a:spcBef>
                  <a:buClr>
                    <a:prstClr val="black">
                      <a:lumMod val="65000"/>
                      <a:lumOff val="35000"/>
                    </a:prstClr>
                  </a:buClr>
                  <a:buSzPct val="80000"/>
                </a:pPr>
                <a:endParaRPr lang="en-US" sz="2000" dirty="0">
                  <a:solidFill>
                    <a:prstClr val="black"/>
                  </a:solidFill>
                  <a:latin typeface="Garamond" panose="02020404030301010803" pitchFamily="18" charset="0"/>
                  <a:ea typeface="Cambria Math" panose="02040503050406030204" pitchFamily="18" charset="0"/>
                </a:endParaRPr>
              </a:p>
              <a:p>
                <a:pPr marL="274320" lvl="0" indent="-228600">
                  <a:lnSpc>
                    <a:spcPct val="90000"/>
                  </a:lnSpc>
                  <a:spcBef>
                    <a:spcPts val="1800"/>
                  </a:spcBef>
                  <a:buClr>
                    <a:prstClr val="black">
                      <a:lumMod val="65000"/>
                      <a:lumOff val="35000"/>
                    </a:prstClr>
                  </a:buClr>
                  <a:buSzPct val="80000"/>
                  <a:buFont typeface="Arial" pitchFamily="34" charset="0"/>
                  <a:buChar char="•"/>
                </a:pPr>
                <a:r>
                  <a:rPr lang="en-US" sz="2000" dirty="0">
                    <a:solidFill>
                      <a:prstClr val="black"/>
                    </a:solidFill>
                    <a:latin typeface="Garamond" panose="02020404030301010803" pitchFamily="18" charset="0"/>
                  </a:rPr>
                  <a:t>Solving for the minimum of the </a:t>
                </a:r>
                <a:r>
                  <a:rPr lang="en-US" sz="2000" dirty="0" err="1">
                    <a:solidFill>
                      <a:prstClr val="black"/>
                    </a:solidFill>
                    <a:latin typeface="Garamond" panose="02020404030301010803" pitchFamily="18" charset="0"/>
                  </a:rPr>
                  <a:t>Langragian</a:t>
                </a:r>
                <a:r>
                  <a:rPr lang="en-US" sz="2000" dirty="0">
                    <a:solidFill>
                      <a:prstClr val="black"/>
                    </a:solidFill>
                    <a:latin typeface="Garamond" panose="02020404030301010803" pitchFamily="18" charset="0"/>
                  </a:rPr>
                  <a:t> and enforcing the KKT slackness condition, yields the previous update formula for H: </a:t>
                </a:r>
              </a:p>
              <a:p>
                <a:pPr marL="274320" lvl="0" indent="-228600">
                  <a:lnSpc>
                    <a:spcPct val="90000"/>
                  </a:lnSpc>
                  <a:spcBef>
                    <a:spcPts val="1800"/>
                  </a:spcBef>
                  <a:buClr>
                    <a:prstClr val="black">
                      <a:lumMod val="65000"/>
                      <a:lumOff val="35000"/>
                    </a:prstClr>
                  </a:buClr>
                  <a:buSzPct val="80000"/>
                  <a:buFont typeface="Arial" pitchFamily="34" charset="0"/>
                  <a:buChar char="•"/>
                </a:pPr>
                <a:endParaRPr lang="en-US" sz="2000" dirty="0">
                  <a:solidFill>
                    <a:prstClr val="black"/>
                  </a:solidFill>
                </a:endParaRPr>
              </a:p>
              <a:p>
                <a:pPr marL="274320" lvl="0" indent="-228600">
                  <a:lnSpc>
                    <a:spcPct val="90000"/>
                  </a:lnSpc>
                  <a:spcBef>
                    <a:spcPts val="1800"/>
                  </a:spcBef>
                  <a:buClr>
                    <a:prstClr val="black">
                      <a:lumMod val="65000"/>
                      <a:lumOff val="35000"/>
                    </a:prstClr>
                  </a:buClr>
                  <a:buSzPct val="80000"/>
                  <a:buFont typeface="Arial" pitchFamily="34" charset="0"/>
                  <a:buChar char="•"/>
                </a:pPr>
                <a:endParaRPr lang="en-US" sz="20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63516762-7F95-4149-913C-48E590D1BBA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606" y="802690"/>
                <a:ext cx="11493499" cy="5221750"/>
              </a:xfrm>
              <a:prstGeom prst="rect">
                <a:avLst/>
              </a:prstGeom>
              <a:blipFill>
                <a:blip r:embed="rId2"/>
                <a:stretch>
                  <a:fillRect l="-106" t="-11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1465FF61-7CF5-4AAD-A69F-0C0A4F0C91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60875" y="6505699"/>
            <a:ext cx="1219519" cy="273049"/>
          </a:xfrm>
        </p:spPr>
        <p:txBody>
          <a:bodyPr/>
          <a:lstStyle/>
          <a:p>
            <a:fld id="{AAEAE4A8-A6E5-453E-B946-FB774B73F48C}" type="slidenum">
              <a:rPr lang="en-US" smtClean="0"/>
              <a:t>27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E5E90B2-B91D-40B4-9582-C4C7B633F5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97" y="25464"/>
            <a:ext cx="11235902" cy="7498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1DA9404-16FF-49EC-8FA2-BAF50F31FDA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2368" t="56928" r="33129" b="38843"/>
          <a:stretch/>
        </p:blipFill>
        <p:spPr>
          <a:xfrm>
            <a:off x="6878260" y="753669"/>
            <a:ext cx="5252243" cy="50994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EEB94B0-7E0D-4EC7-82D1-300C9C70CF4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1685" t="51388" r="30279" b="39971"/>
          <a:stretch/>
        </p:blipFill>
        <p:spPr>
          <a:xfrm>
            <a:off x="2687957" y="1893524"/>
            <a:ext cx="6526617" cy="1131480"/>
          </a:xfrm>
          <a:prstGeom prst="rect">
            <a:avLst/>
          </a:prstGeom>
          <a:ln w="22225"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751892E-E996-45B9-A66A-B2FEBBE5C99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8515" t="65402" r="31847" b="28953"/>
          <a:stretch/>
        </p:blipFill>
        <p:spPr>
          <a:xfrm>
            <a:off x="512931" y="5132850"/>
            <a:ext cx="4772856" cy="51141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3051165-BC8E-4BCF-98B9-0596B57203C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9308" t="14575" r="3275" b="53691"/>
          <a:stretch/>
        </p:blipFill>
        <p:spPr>
          <a:xfrm>
            <a:off x="5811185" y="5505461"/>
            <a:ext cx="5691041" cy="987031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481FDF4-70A3-4FD6-B68D-F5C91A8CD28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3541" t="16375" r="7993" b="18499"/>
          <a:stretch/>
        </p:blipFill>
        <p:spPr>
          <a:xfrm>
            <a:off x="5748581" y="685083"/>
            <a:ext cx="486330" cy="434702"/>
          </a:xfrm>
          <a:prstGeom prst="rect">
            <a:avLst/>
          </a:prstGeom>
        </p:spPr>
      </p:pic>
      <p:sp>
        <p:nvSpPr>
          <p:cNvPr id="5" name="Arrow: Right 4">
            <a:extLst>
              <a:ext uri="{FF2B5EF4-FFF2-40B4-BE49-F238E27FC236}">
                <a16:creationId xmlns:a16="http://schemas.microsoft.com/office/drawing/2014/main" id="{A57E0A4F-88C3-4179-B0DF-C8E92EA6758C}"/>
              </a:ext>
            </a:extLst>
          </p:cNvPr>
          <p:cNvSpPr/>
          <p:nvPr/>
        </p:nvSpPr>
        <p:spPr>
          <a:xfrm rot="896133">
            <a:off x="4569688" y="5572593"/>
            <a:ext cx="1304685" cy="450574"/>
          </a:xfrm>
          <a:prstGeom prst="rightArrow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2B35F3ED-3A16-4740-93FF-191E9C755EBB}"/>
              </a:ext>
            </a:extLst>
          </p:cNvPr>
          <p:cNvSpPr/>
          <p:nvPr/>
        </p:nvSpPr>
        <p:spPr>
          <a:xfrm>
            <a:off x="61497" y="588816"/>
            <a:ext cx="6291366" cy="825389"/>
          </a:xfrm>
          <a:prstGeom prst="ellipse">
            <a:avLst/>
          </a:prstGeom>
          <a:noFill/>
          <a:ln w="22225">
            <a:solidFill>
              <a:schemeClr val="accent1"/>
            </a:solidFill>
            <a:prstDash val="dash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9530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16452" y="1329910"/>
            <a:ext cx="11747796" cy="2628073"/>
          </a:xfrm>
        </p:spPr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45720" indent="0">
              <a:buNone/>
            </a:pPr>
            <a:endParaRPr lang="en-US" dirty="0"/>
          </a:p>
          <a:p>
            <a:endParaRPr lang="en-US" i="1" dirty="0"/>
          </a:p>
          <a:p>
            <a:endParaRPr lang="en-US" i="1" dirty="0"/>
          </a:p>
          <a:p>
            <a:endParaRPr lang="en-US" i="1" dirty="0"/>
          </a:p>
          <a:p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3516762-7F95-4149-913C-48E590D1BBAE}"/>
              </a:ext>
            </a:extLst>
          </p:cNvPr>
          <p:cNvSpPr/>
          <p:nvPr/>
        </p:nvSpPr>
        <p:spPr>
          <a:xfrm>
            <a:off x="111606" y="802690"/>
            <a:ext cx="11493499" cy="4490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endParaRPr lang="en-US" sz="2000" dirty="0">
              <a:solidFill>
                <a:prstClr val="black"/>
              </a:solidFill>
            </a:endParaRPr>
          </a:p>
          <a:p>
            <a:pPr marL="27432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endParaRPr lang="en-US" sz="2000" dirty="0">
              <a:solidFill>
                <a:prstClr val="black"/>
              </a:solidFill>
            </a:endParaRPr>
          </a:p>
          <a:p>
            <a:pPr marL="27432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endParaRPr lang="en-US" sz="2000" dirty="0">
              <a:solidFill>
                <a:prstClr val="black"/>
              </a:solidFill>
            </a:endParaRPr>
          </a:p>
          <a:p>
            <a:pPr marL="27432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Garamond" panose="02020404030301010803" pitchFamily="18" charset="0"/>
              </a:rPr>
              <a:t>Finally, although we have proven 6.40 is optimal for the surrogate loss defined by 6.13, we still need to prove that formula 6.40 can be used to render a monotonic loss in the original L2-1 based objective function, defined by 6.12: </a:t>
            </a:r>
          </a:p>
          <a:p>
            <a:pPr marL="27432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endParaRPr lang="en-US" sz="2000" dirty="0">
              <a:solidFill>
                <a:prstClr val="black"/>
              </a:solidFill>
              <a:latin typeface="Garamond" panose="02020404030301010803" pitchFamily="18" charset="0"/>
            </a:endParaRPr>
          </a:p>
          <a:p>
            <a:pPr marL="27432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endParaRPr lang="en-US" sz="2000" dirty="0">
              <a:solidFill>
                <a:prstClr val="black"/>
              </a:solidFill>
              <a:latin typeface="Garamond" panose="02020404030301010803" pitchFamily="18" charset="0"/>
            </a:endParaRPr>
          </a:p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endParaRPr lang="en-US" sz="2000" dirty="0">
              <a:solidFill>
                <a:prstClr val="black"/>
              </a:solidFill>
            </a:endParaRPr>
          </a:p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1465FF61-7CF5-4AAD-A69F-0C0A4F0C91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60875" y="6505699"/>
            <a:ext cx="1219519" cy="273049"/>
          </a:xfrm>
        </p:spPr>
        <p:txBody>
          <a:bodyPr/>
          <a:lstStyle/>
          <a:p>
            <a:fld id="{AAEAE4A8-A6E5-453E-B946-FB774B73F48C}" type="slidenum">
              <a:rPr lang="en-US" smtClean="0"/>
              <a:t>28</a:t>
            </a:fld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D1EF0F6-B6E1-417E-8C91-56E6FFC175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452" y="79252"/>
            <a:ext cx="11235902" cy="74987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1AF85DF-AE33-45A9-962A-6F1F6140B7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308" t="14575" r="3275" b="53691"/>
          <a:stretch/>
        </p:blipFill>
        <p:spPr>
          <a:xfrm>
            <a:off x="603814" y="757016"/>
            <a:ext cx="5691041" cy="987031"/>
          </a:xfrm>
          <a:prstGeom prst="rect">
            <a:avLst/>
          </a:prstGeom>
          <a:ln w="19050">
            <a:noFill/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C23B163-2AA4-4B06-8519-8DAEC493749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77" t="48470" r="46116" b="39628"/>
          <a:stretch/>
        </p:blipFill>
        <p:spPr>
          <a:xfrm>
            <a:off x="6447606" y="991644"/>
            <a:ext cx="5426069" cy="72940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1FCE552-607F-461A-A8DA-2790F0E6504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267" t="44464" r="50623" b="47811"/>
          <a:stretch/>
        </p:blipFill>
        <p:spPr>
          <a:xfrm>
            <a:off x="1904467" y="3061349"/>
            <a:ext cx="8480766" cy="942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282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16452" y="1329910"/>
            <a:ext cx="11747796" cy="2628073"/>
          </a:xfrm>
        </p:spPr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45720" indent="0">
              <a:buNone/>
            </a:pPr>
            <a:endParaRPr lang="en-US" dirty="0"/>
          </a:p>
          <a:p>
            <a:endParaRPr lang="en-US" i="1" dirty="0"/>
          </a:p>
          <a:p>
            <a:endParaRPr lang="en-US" i="1" dirty="0"/>
          </a:p>
          <a:p>
            <a:endParaRPr lang="en-US" i="1" dirty="0"/>
          </a:p>
          <a:p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3516762-7F95-4149-913C-48E590D1BBAE}"/>
              </a:ext>
            </a:extLst>
          </p:cNvPr>
          <p:cNvSpPr/>
          <p:nvPr/>
        </p:nvSpPr>
        <p:spPr>
          <a:xfrm>
            <a:off x="111606" y="802690"/>
            <a:ext cx="11493499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Garamond" panose="02020404030301010803" pitchFamily="18" charset="0"/>
              </a:rPr>
              <a:t>To this end, (as was the case with the convergence proof for </a:t>
            </a:r>
            <a:r>
              <a:rPr lang="en-US" sz="2000" b="1" dirty="0">
                <a:solidFill>
                  <a:prstClr val="black"/>
                </a:solidFill>
                <a:latin typeface="Garamond" panose="02020404030301010803" pitchFamily="18" charset="0"/>
              </a:rPr>
              <a:t>W</a:t>
            </a:r>
            <a:r>
              <a:rPr lang="en-US" sz="2000" dirty="0">
                <a:solidFill>
                  <a:prstClr val="black"/>
                </a:solidFill>
                <a:latin typeface="Garamond" panose="02020404030301010803" pitchFamily="18" charset="0"/>
              </a:rPr>
              <a:t>), after proving several intermediate Lemmas (details again omitted from this presentation for brevity)… </a:t>
            </a:r>
          </a:p>
          <a:p>
            <a:pPr marL="27432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endParaRPr lang="en-US" sz="2000" dirty="0">
              <a:solidFill>
                <a:prstClr val="black"/>
              </a:solidFill>
              <a:latin typeface="Garamond" panose="02020404030301010803" pitchFamily="18" charset="0"/>
            </a:endParaRPr>
          </a:p>
          <a:p>
            <a:pPr marL="27432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endParaRPr lang="en-US" sz="2000" dirty="0">
              <a:solidFill>
                <a:prstClr val="black"/>
              </a:solidFill>
              <a:latin typeface="Garamond" panose="02020404030301010803" pitchFamily="18" charset="0"/>
            </a:endParaRPr>
          </a:p>
          <a:p>
            <a:pPr marL="27432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endParaRPr lang="en-US" sz="2000" dirty="0">
              <a:solidFill>
                <a:prstClr val="black"/>
              </a:solidFill>
              <a:latin typeface="Garamond" panose="02020404030301010803" pitchFamily="18" charset="0"/>
            </a:endParaRPr>
          </a:p>
          <a:p>
            <a:pPr marL="27432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endParaRPr lang="en-US" sz="2000" dirty="0">
              <a:solidFill>
                <a:prstClr val="black"/>
              </a:solidFill>
              <a:latin typeface="Garamond" panose="02020404030301010803" pitchFamily="18" charset="0"/>
            </a:endParaRPr>
          </a:p>
          <a:p>
            <a:pPr marL="27432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endParaRPr lang="en-US" sz="2000" dirty="0">
              <a:solidFill>
                <a:prstClr val="black"/>
              </a:solidFill>
              <a:latin typeface="Garamond" panose="02020404030301010803" pitchFamily="18" charset="0"/>
            </a:endParaRPr>
          </a:p>
          <a:p>
            <a:pPr marL="27432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endParaRPr lang="en-US" sz="2000" dirty="0">
              <a:solidFill>
                <a:prstClr val="black"/>
              </a:solidFill>
              <a:latin typeface="Garamond" panose="02020404030301010803" pitchFamily="18" charset="0"/>
            </a:endParaRPr>
          </a:p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endParaRPr lang="en-US" sz="2000" dirty="0">
              <a:solidFill>
                <a:prstClr val="black"/>
              </a:solidFill>
            </a:endParaRPr>
          </a:p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1465FF61-7CF5-4AAD-A69F-0C0A4F0C91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60875" y="6505699"/>
            <a:ext cx="1219519" cy="273049"/>
          </a:xfrm>
        </p:spPr>
        <p:txBody>
          <a:bodyPr/>
          <a:lstStyle/>
          <a:p>
            <a:fld id="{AAEAE4A8-A6E5-453E-B946-FB774B73F48C}" type="slidenum">
              <a:rPr lang="en-US" smtClean="0"/>
              <a:t>29</a:t>
            </a:fld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D1EF0F6-B6E1-417E-8C91-56E6FFC175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452" y="79252"/>
            <a:ext cx="11235902" cy="74987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2C591E7-E81D-4104-B551-C146D903AA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378" t="29757" r="27235" b="44106"/>
          <a:stretch/>
        </p:blipFill>
        <p:spPr>
          <a:xfrm>
            <a:off x="658429" y="1855721"/>
            <a:ext cx="3827157" cy="14285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CF2E76E-2572-4C8D-9C11-A3BAA9F1559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570" t="15629" r="28873" b="11705"/>
          <a:stretch/>
        </p:blipFill>
        <p:spPr>
          <a:xfrm>
            <a:off x="4704136" y="1473155"/>
            <a:ext cx="2543885" cy="28444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8AE63A9-FFFB-4C9B-8826-E4A75803792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725" t="25657" r="25646" b="14348"/>
          <a:stretch/>
        </p:blipFill>
        <p:spPr>
          <a:xfrm>
            <a:off x="7487323" y="1689476"/>
            <a:ext cx="2828825" cy="2349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522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09221" y="855133"/>
            <a:ext cx="11770359" cy="5306907"/>
          </a:xfrm>
        </p:spPr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45720" indent="0">
              <a:buNone/>
            </a:pPr>
            <a:endParaRPr lang="en-US" dirty="0"/>
          </a:p>
          <a:p>
            <a:endParaRPr lang="en-US" i="1" dirty="0"/>
          </a:p>
          <a:p>
            <a:endParaRPr lang="en-US" i="1" dirty="0"/>
          </a:p>
          <a:p>
            <a:endParaRPr lang="en-US" i="1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01321" y="88053"/>
            <a:ext cx="8763001" cy="609600"/>
          </a:xfrm>
        </p:spPr>
        <p:txBody>
          <a:bodyPr>
            <a:normAutofit/>
          </a:bodyPr>
          <a:lstStyle/>
          <a:p>
            <a:r>
              <a:rPr lang="en-US" sz="2800" dirty="0"/>
              <a:t>Background: Non-Negative Matrix Factorization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63516762-7F95-4149-913C-48E590D1BBAE}"/>
                  </a:ext>
                </a:extLst>
              </p:cNvPr>
              <p:cNvSpPr/>
              <p:nvPr/>
            </p:nvSpPr>
            <p:spPr>
              <a:xfrm>
                <a:off x="218298" y="979419"/>
                <a:ext cx="11323318" cy="489916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74320" lvl="0" indent="-228600">
                  <a:lnSpc>
                    <a:spcPct val="90000"/>
                  </a:lnSpc>
                  <a:spcBef>
                    <a:spcPts val="1800"/>
                  </a:spcBef>
                  <a:buClr>
                    <a:prstClr val="black">
                      <a:lumMod val="65000"/>
                      <a:lumOff val="35000"/>
                    </a:prstClr>
                  </a:buClr>
                  <a:buSzPct val="80000"/>
                  <a:buFont typeface="Arial" pitchFamily="34" charset="0"/>
                  <a:buChar char="•"/>
                </a:pPr>
                <a:r>
                  <a:rPr lang="en-US" sz="2200" dirty="0">
                    <a:solidFill>
                      <a:prstClr val="black"/>
                    </a:solidFill>
                    <a:latin typeface="Garamond" panose="02020404030301010803" pitchFamily="18" charset="0"/>
                  </a:rPr>
                  <a:t>NMF is the problem of finding a matrix factorization of a given non-negative matrix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p>
                        <m:r>
                          <a:rPr lang="en-US" sz="2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  <m:r>
                          <a:rPr lang="en-US" sz="2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US" sz="2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sup>
                    </m:sSup>
                  </m:oMath>
                </a14:m>
                <a:r>
                  <a:rPr lang="en-US" sz="2200" dirty="0">
                    <a:solidFill>
                      <a:prstClr val="black"/>
                    </a:solidFill>
                    <a:latin typeface="Garamond" panose="02020404030301010803" pitchFamily="18" charset="0"/>
                  </a:rPr>
                  <a:t> so that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sz="2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US" sz="2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𝑊𝐻</m:t>
                    </m:r>
                  </m:oMath>
                </a14:m>
                <a:r>
                  <a:rPr lang="en-US" sz="2200" dirty="0">
                    <a:solidFill>
                      <a:prstClr val="black"/>
                    </a:solidFill>
                    <a:latin typeface="Garamond" panose="02020404030301010803" pitchFamily="18" charset="0"/>
                  </a:rPr>
                  <a:t> for non-negative factors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p>
                        <m:r>
                          <a:rPr lang="en-US" sz="2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en-US" sz="2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US" sz="2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sup>
                    </m:sSup>
                  </m:oMath>
                </a14:m>
                <a:r>
                  <a:rPr lang="en-US" sz="2200" dirty="0">
                    <a:solidFill>
                      <a:prstClr val="black"/>
                    </a:solidFill>
                    <a:latin typeface="Garamond" panose="02020404030301010803" pitchFamily="18" charset="0"/>
                  </a:rPr>
                  <a:t>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p>
                        <m:r>
                          <a:rPr lang="en-US" sz="2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  <m:r>
                          <a:rPr lang="en-US" sz="2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US" sz="2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US" sz="2200" dirty="0">
                    <a:solidFill>
                      <a:prstClr val="black"/>
                    </a:solidFill>
                    <a:latin typeface="Garamond" panose="02020404030301010803" pitchFamily="18" charset="0"/>
                  </a:rPr>
                  <a:t>; compression is achieved when                  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sz="2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func>
                      <m:funcPr>
                        <m:ctrlPr>
                          <a:rPr lang="en-US" sz="2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200" b="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min</m:t>
                        </m:r>
                      </m:fName>
                      <m:e>
                        <m:d>
                          <m:dPr>
                            <m:ctrlPr>
                              <a:rPr lang="en-US" sz="22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2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  <m:r>
                              <a:rPr lang="en-US" sz="22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2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d>
                      </m:e>
                    </m:func>
                  </m:oMath>
                </a14:m>
                <a:r>
                  <a:rPr lang="en-US" sz="2200" dirty="0">
                    <a:solidFill>
                      <a:prstClr val="black"/>
                    </a:solidFill>
                    <a:latin typeface="Garamond" panose="02020404030301010803" pitchFamily="18" charset="0"/>
                  </a:rPr>
                  <a:t>, rendering an </a:t>
                </a:r>
                <a:r>
                  <a:rPr lang="en-US" sz="2200" i="1" dirty="0">
                    <a:solidFill>
                      <a:prstClr val="black"/>
                    </a:solidFill>
                    <a:latin typeface="Garamond" panose="02020404030301010803" pitchFamily="18" charset="0"/>
                  </a:rPr>
                  <a:t>r-rank decomposition</a:t>
                </a:r>
                <a:r>
                  <a:rPr lang="en-US" sz="2200" dirty="0">
                    <a:solidFill>
                      <a:prstClr val="black"/>
                    </a:solidFill>
                    <a:latin typeface="Garamond" panose="02020404030301010803" pitchFamily="18" charset="0"/>
                  </a:rPr>
                  <a:t>.</a:t>
                </a:r>
              </a:p>
              <a:p>
                <a:pPr marL="274320" lvl="0" indent="-228600">
                  <a:lnSpc>
                    <a:spcPct val="90000"/>
                  </a:lnSpc>
                  <a:spcBef>
                    <a:spcPts val="1800"/>
                  </a:spcBef>
                  <a:buClr>
                    <a:prstClr val="black">
                      <a:lumMod val="65000"/>
                      <a:lumOff val="35000"/>
                    </a:prstClr>
                  </a:buClr>
                  <a:buSzPct val="80000"/>
                  <a:buFont typeface="Arial" pitchFamily="34" charset="0"/>
                  <a:buChar char="•"/>
                </a:pPr>
                <a:r>
                  <a:rPr lang="en-US" sz="2200" dirty="0">
                    <a:solidFill>
                      <a:prstClr val="black"/>
                    </a:solidFill>
                    <a:latin typeface="Garamond" panose="02020404030301010803" pitchFamily="18" charset="0"/>
                  </a:rPr>
                  <a:t>NMF yields a </a:t>
                </a:r>
                <a:r>
                  <a:rPr lang="en-US" sz="2200" b="1" dirty="0">
                    <a:solidFill>
                      <a:prstClr val="black"/>
                    </a:solidFill>
                    <a:latin typeface="Garamond" panose="02020404030301010803" pitchFamily="18" charset="0"/>
                  </a:rPr>
                  <a:t>parts-based decomposition </a:t>
                </a:r>
                <a:r>
                  <a:rPr lang="en-US" sz="2200" dirty="0">
                    <a:solidFill>
                      <a:prstClr val="black"/>
                    </a:solidFill>
                    <a:latin typeface="Garamond" panose="02020404030301010803" pitchFamily="18" charset="0"/>
                  </a:rPr>
                  <a:t>of the matrix </a:t>
                </a:r>
                <a14:m>
                  <m:oMath xmlns:m="http://schemas.openxmlformats.org/officeDocument/2006/math">
                    <m:r>
                      <a:rPr lang="en-US" sz="2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sz="22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200" dirty="0">
                    <a:solidFill>
                      <a:prstClr val="black"/>
                    </a:solidFill>
                    <a:latin typeface="Garamond" panose="02020404030301010803" pitchFamily="18" charset="0"/>
                  </a:rPr>
                  <a:t>(note that the non-negative constraint forces the decomposition to be </a:t>
                </a:r>
                <a:r>
                  <a:rPr lang="en-US" sz="2200" i="1" dirty="0">
                    <a:solidFill>
                      <a:prstClr val="black"/>
                    </a:solidFill>
                    <a:latin typeface="Garamond" panose="02020404030301010803" pitchFamily="18" charset="0"/>
                  </a:rPr>
                  <a:t>additive</a:t>
                </a:r>
                <a:r>
                  <a:rPr lang="en-US" sz="2200" dirty="0">
                    <a:solidFill>
                      <a:prstClr val="black"/>
                    </a:solidFill>
                    <a:latin typeface="Garamond" panose="02020404030301010803" pitchFamily="18" charset="0"/>
                  </a:rPr>
                  <a:t>).</a:t>
                </a:r>
              </a:p>
              <a:p>
                <a:pPr marL="274320" lvl="0" indent="-228600">
                  <a:lnSpc>
                    <a:spcPct val="90000"/>
                  </a:lnSpc>
                  <a:spcBef>
                    <a:spcPts val="1800"/>
                  </a:spcBef>
                  <a:buClr>
                    <a:prstClr val="black">
                      <a:lumMod val="65000"/>
                      <a:lumOff val="35000"/>
                    </a:prstClr>
                  </a:buClr>
                  <a:buSzPct val="80000"/>
                  <a:buFont typeface="Arial" pitchFamily="34" charset="0"/>
                  <a:buChar char="•"/>
                </a:pPr>
                <a:endParaRPr lang="en-US" sz="2000" dirty="0">
                  <a:solidFill>
                    <a:prstClr val="black"/>
                  </a:solidFill>
                </a:endParaRPr>
              </a:p>
              <a:p>
                <a:pPr marL="274320" lvl="0" indent="-228600">
                  <a:lnSpc>
                    <a:spcPct val="90000"/>
                  </a:lnSpc>
                  <a:spcBef>
                    <a:spcPts val="1800"/>
                  </a:spcBef>
                  <a:buClr>
                    <a:prstClr val="black">
                      <a:lumMod val="65000"/>
                      <a:lumOff val="35000"/>
                    </a:prstClr>
                  </a:buClr>
                  <a:buSzPct val="80000"/>
                  <a:buFont typeface="Arial" pitchFamily="34" charset="0"/>
                  <a:buChar char="•"/>
                </a:pPr>
                <a:endParaRPr lang="en-US" sz="2000" dirty="0">
                  <a:solidFill>
                    <a:prstClr val="black"/>
                  </a:solidFill>
                </a:endParaRPr>
              </a:p>
              <a:p>
                <a:pPr marL="274320" lvl="0" indent="-228600">
                  <a:lnSpc>
                    <a:spcPct val="90000"/>
                  </a:lnSpc>
                  <a:spcBef>
                    <a:spcPts val="1800"/>
                  </a:spcBef>
                  <a:buClr>
                    <a:prstClr val="black">
                      <a:lumMod val="65000"/>
                      <a:lumOff val="35000"/>
                    </a:prstClr>
                  </a:buClr>
                  <a:buSzPct val="80000"/>
                  <a:buFont typeface="Arial" pitchFamily="34" charset="0"/>
                  <a:buChar char="•"/>
                </a:pPr>
                <a:endParaRPr lang="en-US" sz="2000" dirty="0">
                  <a:solidFill>
                    <a:prstClr val="black"/>
                  </a:solidFill>
                </a:endParaRPr>
              </a:p>
              <a:p>
                <a:pPr marL="274320" lvl="0" indent="-228600">
                  <a:lnSpc>
                    <a:spcPct val="90000"/>
                  </a:lnSpc>
                  <a:spcBef>
                    <a:spcPts val="1800"/>
                  </a:spcBef>
                  <a:buClr>
                    <a:prstClr val="black">
                      <a:lumMod val="65000"/>
                      <a:lumOff val="35000"/>
                    </a:prstClr>
                  </a:buClr>
                  <a:buSzPct val="80000"/>
                  <a:buFont typeface="Arial" pitchFamily="34" charset="0"/>
                  <a:buChar char="•"/>
                </a:pPr>
                <a:endParaRPr lang="en-US" sz="2000" dirty="0">
                  <a:solidFill>
                    <a:prstClr val="black"/>
                  </a:solidFill>
                </a:endParaRPr>
              </a:p>
              <a:p>
                <a:pPr marL="274320" lvl="0" indent="-228600">
                  <a:lnSpc>
                    <a:spcPct val="90000"/>
                  </a:lnSpc>
                  <a:spcBef>
                    <a:spcPts val="1800"/>
                  </a:spcBef>
                  <a:buClr>
                    <a:prstClr val="black">
                      <a:lumMod val="65000"/>
                      <a:lumOff val="35000"/>
                    </a:prstClr>
                  </a:buClr>
                  <a:buSzPct val="80000"/>
                  <a:buFont typeface="Arial" pitchFamily="34" charset="0"/>
                  <a:buChar char="•"/>
                </a:pPr>
                <a:endParaRPr lang="en-US" sz="2000" dirty="0">
                  <a:solidFill>
                    <a:prstClr val="black"/>
                  </a:solidFill>
                </a:endParaRPr>
              </a:p>
              <a:p>
                <a:pPr marL="274320" lvl="0" indent="-228600">
                  <a:lnSpc>
                    <a:spcPct val="90000"/>
                  </a:lnSpc>
                  <a:spcBef>
                    <a:spcPts val="1800"/>
                  </a:spcBef>
                  <a:buClr>
                    <a:prstClr val="black">
                      <a:lumMod val="65000"/>
                      <a:lumOff val="35000"/>
                    </a:prstClr>
                  </a:buClr>
                  <a:buSzPct val="80000"/>
                  <a:buFont typeface="Arial" pitchFamily="34" charset="0"/>
                  <a:buChar char="•"/>
                </a:pPr>
                <a:endParaRPr lang="en-US" sz="2000" dirty="0">
                  <a:solidFill>
                    <a:prstClr val="black"/>
                  </a:solidFill>
                </a:endParaRPr>
              </a:p>
            </p:txBody>
          </p:sp>
        </mc:Choice>
        <mc:Fallback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63516762-7F95-4149-913C-48E590D1BBA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8298" y="979419"/>
                <a:ext cx="11323318" cy="4899162"/>
              </a:xfrm>
              <a:prstGeom prst="rect">
                <a:avLst/>
              </a:prstGeom>
              <a:blipFill>
                <a:blip r:embed="rId2"/>
                <a:stretch>
                  <a:fillRect t="-1370" r="-2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E0568271-2663-413D-A949-B9742B9607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707" t="17926" r="27459" b="48889"/>
          <a:stretch/>
        </p:blipFill>
        <p:spPr>
          <a:xfrm>
            <a:off x="1719459" y="3020534"/>
            <a:ext cx="8549881" cy="3407783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A255AB-D681-4F7F-BE1E-C36C34819E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AE4A8-A6E5-453E-B946-FB774B73F48C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4416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16452" y="1329910"/>
            <a:ext cx="11747796" cy="2628073"/>
          </a:xfrm>
        </p:spPr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45720" indent="0">
              <a:buNone/>
            </a:pPr>
            <a:endParaRPr lang="en-US" dirty="0"/>
          </a:p>
          <a:p>
            <a:endParaRPr lang="en-US" i="1" dirty="0"/>
          </a:p>
          <a:p>
            <a:endParaRPr lang="en-US" i="1" dirty="0"/>
          </a:p>
          <a:p>
            <a:endParaRPr lang="en-US" i="1" dirty="0"/>
          </a:p>
          <a:p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3516762-7F95-4149-913C-48E590D1BBAE}"/>
              </a:ext>
            </a:extLst>
          </p:cNvPr>
          <p:cNvSpPr/>
          <p:nvPr/>
        </p:nvSpPr>
        <p:spPr>
          <a:xfrm>
            <a:off x="111606" y="802690"/>
            <a:ext cx="11493499" cy="52168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Garamond" panose="02020404030301010803" pitchFamily="18" charset="0"/>
              </a:rPr>
              <a:t>To this end, (as was the case with the convergence proof for </a:t>
            </a:r>
            <a:r>
              <a:rPr lang="en-US" sz="2000" b="1" dirty="0">
                <a:solidFill>
                  <a:prstClr val="black"/>
                </a:solidFill>
                <a:latin typeface="Garamond" panose="02020404030301010803" pitchFamily="18" charset="0"/>
              </a:rPr>
              <a:t>W</a:t>
            </a:r>
            <a:r>
              <a:rPr lang="en-US" sz="2000" dirty="0">
                <a:solidFill>
                  <a:prstClr val="black"/>
                </a:solidFill>
                <a:latin typeface="Garamond" panose="02020404030301010803" pitchFamily="18" charset="0"/>
              </a:rPr>
              <a:t>), after proving several intermediate Lemmas (details again omitted from this presentation for brevity)… </a:t>
            </a:r>
          </a:p>
          <a:p>
            <a:pPr marL="27432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endParaRPr lang="en-US" sz="2000" dirty="0">
              <a:solidFill>
                <a:prstClr val="black"/>
              </a:solidFill>
              <a:latin typeface="Garamond" panose="02020404030301010803" pitchFamily="18" charset="0"/>
            </a:endParaRPr>
          </a:p>
          <a:p>
            <a:pPr marL="27432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endParaRPr lang="en-US" sz="2000" dirty="0">
              <a:solidFill>
                <a:prstClr val="black"/>
              </a:solidFill>
              <a:latin typeface="Garamond" panose="02020404030301010803" pitchFamily="18" charset="0"/>
            </a:endParaRPr>
          </a:p>
          <a:p>
            <a:pPr marL="27432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endParaRPr lang="en-US" sz="2000" dirty="0">
              <a:solidFill>
                <a:prstClr val="black"/>
              </a:solidFill>
              <a:latin typeface="Garamond" panose="02020404030301010803" pitchFamily="18" charset="0"/>
            </a:endParaRPr>
          </a:p>
          <a:p>
            <a:pPr marL="27432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endParaRPr lang="en-US" sz="2000" dirty="0">
              <a:solidFill>
                <a:prstClr val="black"/>
              </a:solidFill>
              <a:latin typeface="Garamond" panose="02020404030301010803" pitchFamily="18" charset="0"/>
            </a:endParaRPr>
          </a:p>
          <a:p>
            <a:pPr marL="27432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endParaRPr lang="en-US" sz="2000" dirty="0">
              <a:solidFill>
                <a:prstClr val="black"/>
              </a:solidFill>
              <a:latin typeface="Garamond" panose="02020404030301010803" pitchFamily="18" charset="0"/>
            </a:endParaRPr>
          </a:p>
          <a:p>
            <a:pPr marL="27432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Garamond" panose="02020404030301010803" pitchFamily="18" charset="0"/>
              </a:rPr>
              <a:t>We arrive at the following Theorem:</a:t>
            </a:r>
          </a:p>
          <a:p>
            <a:pPr marL="27432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endParaRPr lang="en-US" sz="2000" dirty="0">
              <a:solidFill>
                <a:prstClr val="black"/>
              </a:solidFill>
              <a:latin typeface="Garamond" panose="02020404030301010803" pitchFamily="18" charset="0"/>
            </a:endParaRPr>
          </a:p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endParaRPr lang="en-US" sz="2000" dirty="0">
              <a:solidFill>
                <a:prstClr val="black"/>
              </a:solidFill>
            </a:endParaRPr>
          </a:p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1465FF61-7CF5-4AAD-A69F-0C0A4F0C91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60875" y="6505699"/>
            <a:ext cx="1219519" cy="273049"/>
          </a:xfrm>
        </p:spPr>
        <p:txBody>
          <a:bodyPr/>
          <a:lstStyle/>
          <a:p>
            <a:fld id="{AAEAE4A8-A6E5-453E-B946-FB774B73F48C}" type="slidenum">
              <a:rPr lang="en-US" smtClean="0"/>
              <a:t>30</a:t>
            </a:fld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D1EF0F6-B6E1-417E-8C91-56E6FFC175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452" y="79252"/>
            <a:ext cx="11235902" cy="74987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2C591E7-E81D-4104-B551-C146D903AA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378" t="29757" r="27235" b="44106"/>
          <a:stretch/>
        </p:blipFill>
        <p:spPr>
          <a:xfrm>
            <a:off x="658429" y="1855721"/>
            <a:ext cx="3827157" cy="14285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CF2E76E-2572-4C8D-9C11-A3BAA9F1559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570" t="15629" r="28873" b="11705"/>
          <a:stretch/>
        </p:blipFill>
        <p:spPr>
          <a:xfrm>
            <a:off x="4704136" y="1473155"/>
            <a:ext cx="2543885" cy="28444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8AE63A9-FFFB-4C9B-8826-E4A75803792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725" t="25657" r="25646" b="14348"/>
          <a:stretch/>
        </p:blipFill>
        <p:spPr>
          <a:xfrm>
            <a:off x="7487323" y="1689476"/>
            <a:ext cx="2828825" cy="234962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13662B-054F-44D8-846A-FB85935F7BE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1363" t="57189" r="24789" b="34911"/>
          <a:stretch/>
        </p:blipFill>
        <p:spPr>
          <a:xfrm>
            <a:off x="713625" y="4656623"/>
            <a:ext cx="9602523" cy="973237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sp>
        <p:nvSpPr>
          <p:cNvPr id="13" name="Arrow: Curved Left 12">
            <a:extLst>
              <a:ext uri="{FF2B5EF4-FFF2-40B4-BE49-F238E27FC236}">
                <a16:creationId xmlns:a16="http://schemas.microsoft.com/office/drawing/2014/main" id="{24D603ED-598D-4EA7-87E0-5E27795E2D46}"/>
              </a:ext>
            </a:extLst>
          </p:cNvPr>
          <p:cNvSpPr/>
          <p:nvPr/>
        </p:nvSpPr>
        <p:spPr>
          <a:xfrm rot="595269">
            <a:off x="10141808" y="1289603"/>
            <a:ext cx="1861668" cy="4640025"/>
          </a:xfrm>
          <a:prstGeom prst="curvedLeftArrow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7F26DB5-8425-4849-AB51-2670EA7D33C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9308" t="14575" r="3275" b="53691"/>
          <a:stretch/>
        </p:blipFill>
        <p:spPr>
          <a:xfrm>
            <a:off x="575139" y="5642396"/>
            <a:ext cx="5283216" cy="916299"/>
          </a:xfrm>
          <a:prstGeom prst="rect">
            <a:avLst/>
          </a:prstGeom>
          <a:ln w="19050">
            <a:noFill/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4151D05-95D2-4ACB-B1EA-7ECBEE54F54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33647" y="5884932"/>
            <a:ext cx="4986346" cy="555632"/>
          </a:xfrm>
          <a:prstGeom prst="rect">
            <a:avLst/>
          </a:prstGeom>
          <a:ln w="22225">
            <a:noFill/>
          </a:ln>
        </p:spPr>
      </p:pic>
    </p:spTree>
    <p:extLst>
      <p:ext uri="{BB962C8B-B14F-4D97-AF65-F5344CB8AC3E}">
        <p14:creationId xmlns:p14="http://schemas.microsoft.com/office/powerpoint/2010/main" val="480839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91054" y="732342"/>
            <a:ext cx="11770359" cy="5306907"/>
          </a:xfrm>
        </p:spPr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45720" indent="0">
              <a:buNone/>
            </a:pPr>
            <a:endParaRPr lang="en-US" dirty="0"/>
          </a:p>
          <a:p>
            <a:endParaRPr lang="en-US" i="1" dirty="0"/>
          </a:p>
          <a:p>
            <a:endParaRPr lang="en-US" i="1" dirty="0"/>
          </a:p>
          <a:p>
            <a:endParaRPr lang="en-US" i="1" dirty="0"/>
          </a:p>
          <a:p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3516762-7F95-4149-913C-48E590D1BBAE}"/>
              </a:ext>
            </a:extLst>
          </p:cNvPr>
          <p:cNvSpPr/>
          <p:nvPr/>
        </p:nvSpPr>
        <p:spPr>
          <a:xfrm>
            <a:off x="174980" y="741221"/>
            <a:ext cx="11493499" cy="5874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02920" lvl="0" indent="-4572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AutoNum type="arabicParenBoth"/>
            </a:pPr>
            <a:r>
              <a:rPr lang="en-US" sz="2000" dirty="0">
                <a:solidFill>
                  <a:prstClr val="black"/>
                </a:solidFill>
                <a:latin typeface="Garamond" panose="02020404030301010803" pitchFamily="18" charset="0"/>
              </a:rPr>
              <a:t>General data compression via matrix factorization</a:t>
            </a:r>
          </a:p>
          <a:p>
            <a:pPr marL="502920" lvl="0" indent="-4572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AutoNum type="arabicParenBoth"/>
            </a:pPr>
            <a:endParaRPr lang="en-US" sz="2000" dirty="0">
              <a:solidFill>
                <a:prstClr val="black"/>
              </a:solidFill>
              <a:latin typeface="Garamond" panose="02020404030301010803" pitchFamily="18" charset="0"/>
            </a:endParaRPr>
          </a:p>
          <a:p>
            <a:pPr marL="502920" lvl="0" indent="-4572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AutoNum type="arabicParenBoth"/>
            </a:pPr>
            <a:endParaRPr lang="en-US" sz="2000" dirty="0">
              <a:solidFill>
                <a:prstClr val="black"/>
              </a:solidFill>
              <a:latin typeface="Garamond" panose="02020404030301010803" pitchFamily="18" charset="0"/>
            </a:endParaRPr>
          </a:p>
          <a:p>
            <a:pPr marL="502920" lvl="0" indent="-4572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AutoNum type="arabicParenBoth"/>
            </a:pPr>
            <a:endParaRPr lang="en-US" sz="2000" dirty="0">
              <a:solidFill>
                <a:prstClr val="black"/>
              </a:solidFill>
              <a:latin typeface="Garamond" panose="02020404030301010803" pitchFamily="18" charset="0"/>
            </a:endParaRPr>
          </a:p>
          <a:p>
            <a:pPr marL="502920" lvl="0" indent="-4572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AutoNum type="arabicParenBoth"/>
            </a:pPr>
            <a:endParaRPr lang="en-US" sz="2000" dirty="0">
              <a:solidFill>
                <a:prstClr val="black"/>
              </a:solidFill>
              <a:latin typeface="Garamond" panose="02020404030301010803" pitchFamily="18" charset="0"/>
            </a:endParaRPr>
          </a:p>
          <a:p>
            <a:pPr marL="502920" lvl="0" indent="-4572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AutoNum type="arabicParenBoth"/>
            </a:pPr>
            <a:endParaRPr lang="en-US" sz="2000" dirty="0">
              <a:solidFill>
                <a:prstClr val="black"/>
              </a:solidFill>
              <a:latin typeface="Garamond" panose="02020404030301010803" pitchFamily="18" charset="0"/>
            </a:endParaRPr>
          </a:p>
          <a:p>
            <a:pPr marL="502920" lvl="0" indent="-4572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AutoNum type="arabicParenBoth"/>
            </a:pPr>
            <a:endParaRPr lang="en-US" sz="2000" dirty="0">
              <a:solidFill>
                <a:prstClr val="black"/>
              </a:solidFill>
              <a:latin typeface="Garamond" panose="02020404030301010803" pitchFamily="18" charset="0"/>
            </a:endParaRPr>
          </a:p>
          <a:p>
            <a:pPr marL="502920" lvl="0" indent="-4572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AutoNum type="arabicParenBoth"/>
            </a:pPr>
            <a:endParaRPr lang="en-US" sz="2000" dirty="0">
              <a:solidFill>
                <a:prstClr val="black"/>
              </a:solidFill>
              <a:latin typeface="Garamond" panose="02020404030301010803" pitchFamily="18" charset="0"/>
            </a:endParaRPr>
          </a:p>
          <a:p>
            <a:pPr marL="502920" lvl="0" indent="-4572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AutoNum type="arabicParenBoth"/>
            </a:pPr>
            <a:endParaRPr lang="en-US" sz="2000" dirty="0">
              <a:solidFill>
                <a:prstClr val="black"/>
              </a:solidFill>
              <a:latin typeface="Garamond" panose="02020404030301010803" pitchFamily="18" charset="0"/>
            </a:endParaRPr>
          </a:p>
          <a:p>
            <a:pPr marL="502920" lvl="0" indent="-4572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AutoNum type="arabicParenBoth"/>
            </a:pPr>
            <a:endParaRPr lang="en-US" sz="2000" dirty="0">
              <a:solidFill>
                <a:prstClr val="black"/>
              </a:solidFill>
              <a:latin typeface="Garamond" panose="02020404030301010803" pitchFamily="18" charset="0"/>
            </a:endParaRPr>
          </a:p>
          <a:p>
            <a:pPr marL="45720" lvl="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</a:pPr>
            <a:endParaRPr lang="en-US" sz="1400" dirty="0">
              <a:solidFill>
                <a:prstClr val="black"/>
              </a:solidFill>
              <a:latin typeface="Garamond" panose="02020404030301010803" pitchFamily="18" charset="0"/>
            </a:endParaRPr>
          </a:p>
          <a:p>
            <a:pPr marL="45720" lvl="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</a:pPr>
            <a:r>
              <a:rPr lang="en-US" sz="1400" dirty="0">
                <a:solidFill>
                  <a:prstClr val="black"/>
                </a:solidFill>
                <a:latin typeface="Garamond" panose="02020404030301010803" pitchFamily="18" charset="0"/>
              </a:rPr>
              <a:t>*NFL denotes </a:t>
            </a:r>
            <a:r>
              <a:rPr lang="en-US" sz="1400" dirty="0" err="1">
                <a:solidFill>
                  <a:prstClr val="black"/>
                </a:solidFill>
                <a:latin typeface="Garamond" panose="02020404030301010803" pitchFamily="18" charset="0"/>
              </a:rPr>
              <a:t>Frobenius</a:t>
            </a:r>
            <a:r>
              <a:rPr lang="en-US" sz="1400" dirty="0">
                <a:solidFill>
                  <a:prstClr val="black"/>
                </a:solidFill>
                <a:latin typeface="Garamond" panose="02020404030301010803" pitchFamily="18" charset="0"/>
              </a:rPr>
              <a:t> normalized loss; NL21 denotes normalized L2-1 loss</a:t>
            </a:r>
            <a:r>
              <a:rPr lang="en-US" sz="2000" dirty="0">
                <a:solidFill>
                  <a:prstClr val="black"/>
                </a:solidFill>
                <a:latin typeface="Garamond" panose="02020404030301010803" pitchFamily="18" charset="0"/>
              </a:rPr>
              <a:t>. </a:t>
            </a: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1465FF61-7CF5-4AAD-A69F-0C0A4F0C91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60875" y="6505699"/>
            <a:ext cx="1219519" cy="273049"/>
          </a:xfrm>
        </p:spPr>
        <p:txBody>
          <a:bodyPr/>
          <a:lstStyle/>
          <a:p>
            <a:fld id="{AAEAE4A8-A6E5-453E-B946-FB774B73F48C}" type="slidenum">
              <a:rPr lang="en-US" smtClean="0"/>
              <a:t>31</a:t>
            </a:fld>
            <a:endParaRPr lang="en-US" dirty="0"/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58E6550F-3973-4F51-A76D-EACEFCE6CC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321" y="88053"/>
            <a:ext cx="8763001" cy="609600"/>
          </a:xfrm>
        </p:spPr>
        <p:txBody>
          <a:bodyPr>
            <a:normAutofit/>
          </a:bodyPr>
          <a:lstStyle/>
          <a:p>
            <a:r>
              <a:rPr lang="en-US" sz="2800" dirty="0"/>
              <a:t>L21 SNF: Experimental Results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240DD7-8EE5-4157-AB5E-88EF365CB9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362" t="30818" r="14867" b="52936"/>
          <a:stretch/>
        </p:blipFill>
        <p:spPr>
          <a:xfrm>
            <a:off x="6163875" y="578696"/>
            <a:ext cx="5710562" cy="16425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3D2F673-61D7-4776-BDAC-7639D5F5A99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394" t="55277" r="14172" b="24768"/>
          <a:stretch/>
        </p:blipFill>
        <p:spPr>
          <a:xfrm>
            <a:off x="806220" y="1071538"/>
            <a:ext cx="4821254" cy="16686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7DB3ACE-24F4-416F-8C7F-F4BA58245F8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3344" t="34084" r="14371" b="19644"/>
          <a:stretch/>
        </p:blipFill>
        <p:spPr>
          <a:xfrm>
            <a:off x="1027144" y="2740150"/>
            <a:ext cx="4289698" cy="34583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C136446-BD2A-4532-95E0-12404F96AA4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3603" t="38966" r="14917" b="14790"/>
          <a:stretch/>
        </p:blipFill>
        <p:spPr>
          <a:xfrm>
            <a:off x="6163875" y="2147250"/>
            <a:ext cx="5221905" cy="4314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869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91054" y="732342"/>
            <a:ext cx="11770359" cy="5306907"/>
          </a:xfrm>
        </p:spPr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45720" indent="0">
              <a:buNone/>
            </a:pPr>
            <a:endParaRPr lang="en-US" dirty="0"/>
          </a:p>
          <a:p>
            <a:endParaRPr lang="en-US" i="1" dirty="0"/>
          </a:p>
          <a:p>
            <a:endParaRPr lang="en-US" i="1" dirty="0"/>
          </a:p>
          <a:p>
            <a:endParaRPr lang="en-US" i="1" dirty="0"/>
          </a:p>
          <a:p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3516762-7F95-4149-913C-48E590D1BBAE}"/>
              </a:ext>
            </a:extLst>
          </p:cNvPr>
          <p:cNvSpPr/>
          <p:nvPr/>
        </p:nvSpPr>
        <p:spPr>
          <a:xfrm>
            <a:off x="174980" y="741221"/>
            <a:ext cx="11493499" cy="5874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02920" lvl="0" indent="-4572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AutoNum type="arabicParenBoth"/>
            </a:pPr>
            <a:r>
              <a:rPr lang="en-US" sz="2000" dirty="0">
                <a:solidFill>
                  <a:prstClr val="black"/>
                </a:solidFill>
                <a:latin typeface="Garamond" panose="02020404030301010803" pitchFamily="18" charset="0"/>
              </a:rPr>
              <a:t>General data compression via matrix factorization</a:t>
            </a:r>
          </a:p>
          <a:p>
            <a:pPr marL="502920" lvl="0" indent="-4572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AutoNum type="arabicParenBoth"/>
            </a:pPr>
            <a:endParaRPr lang="en-US" sz="2000" dirty="0">
              <a:solidFill>
                <a:prstClr val="black"/>
              </a:solidFill>
              <a:latin typeface="Garamond" panose="02020404030301010803" pitchFamily="18" charset="0"/>
            </a:endParaRPr>
          </a:p>
          <a:p>
            <a:pPr marL="502920" lvl="0" indent="-4572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AutoNum type="arabicParenBoth"/>
            </a:pPr>
            <a:endParaRPr lang="en-US" sz="2000" dirty="0">
              <a:solidFill>
                <a:prstClr val="black"/>
              </a:solidFill>
              <a:latin typeface="Garamond" panose="02020404030301010803" pitchFamily="18" charset="0"/>
            </a:endParaRPr>
          </a:p>
          <a:p>
            <a:pPr marL="502920" lvl="0" indent="-4572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AutoNum type="arabicParenBoth"/>
            </a:pPr>
            <a:endParaRPr lang="en-US" sz="2000" dirty="0">
              <a:solidFill>
                <a:prstClr val="black"/>
              </a:solidFill>
              <a:latin typeface="Garamond" panose="02020404030301010803" pitchFamily="18" charset="0"/>
            </a:endParaRPr>
          </a:p>
          <a:p>
            <a:pPr marL="502920" lvl="0" indent="-4572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AutoNum type="arabicParenBoth"/>
            </a:pPr>
            <a:endParaRPr lang="en-US" sz="2000" dirty="0">
              <a:solidFill>
                <a:prstClr val="black"/>
              </a:solidFill>
              <a:latin typeface="Garamond" panose="02020404030301010803" pitchFamily="18" charset="0"/>
            </a:endParaRPr>
          </a:p>
          <a:p>
            <a:pPr marL="502920" lvl="0" indent="-4572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AutoNum type="arabicParenBoth"/>
            </a:pPr>
            <a:endParaRPr lang="en-US" sz="2000" dirty="0">
              <a:solidFill>
                <a:prstClr val="black"/>
              </a:solidFill>
              <a:latin typeface="Garamond" panose="02020404030301010803" pitchFamily="18" charset="0"/>
            </a:endParaRPr>
          </a:p>
          <a:p>
            <a:pPr marL="502920" lvl="0" indent="-4572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AutoNum type="arabicParenBoth"/>
            </a:pPr>
            <a:endParaRPr lang="en-US" sz="2000" dirty="0">
              <a:solidFill>
                <a:prstClr val="black"/>
              </a:solidFill>
              <a:latin typeface="Garamond" panose="02020404030301010803" pitchFamily="18" charset="0"/>
            </a:endParaRPr>
          </a:p>
          <a:p>
            <a:pPr marL="502920" lvl="0" indent="-4572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AutoNum type="arabicParenBoth"/>
            </a:pPr>
            <a:endParaRPr lang="en-US" sz="2000" dirty="0">
              <a:solidFill>
                <a:prstClr val="black"/>
              </a:solidFill>
              <a:latin typeface="Garamond" panose="02020404030301010803" pitchFamily="18" charset="0"/>
            </a:endParaRPr>
          </a:p>
          <a:p>
            <a:pPr marL="502920" lvl="0" indent="-4572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AutoNum type="arabicParenBoth"/>
            </a:pPr>
            <a:endParaRPr lang="en-US" sz="2000" dirty="0">
              <a:solidFill>
                <a:prstClr val="black"/>
              </a:solidFill>
              <a:latin typeface="Garamond" panose="02020404030301010803" pitchFamily="18" charset="0"/>
            </a:endParaRPr>
          </a:p>
          <a:p>
            <a:pPr marL="502920" lvl="0" indent="-4572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AutoNum type="arabicParenBoth"/>
            </a:pPr>
            <a:endParaRPr lang="en-US" sz="2000" dirty="0">
              <a:solidFill>
                <a:prstClr val="black"/>
              </a:solidFill>
              <a:latin typeface="Garamond" panose="02020404030301010803" pitchFamily="18" charset="0"/>
            </a:endParaRPr>
          </a:p>
          <a:p>
            <a:pPr marL="45720" lvl="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</a:pPr>
            <a:endParaRPr lang="en-US" sz="1400" dirty="0">
              <a:solidFill>
                <a:prstClr val="black"/>
              </a:solidFill>
              <a:latin typeface="Garamond" panose="02020404030301010803" pitchFamily="18" charset="0"/>
            </a:endParaRPr>
          </a:p>
          <a:p>
            <a:pPr marL="45720" lvl="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</a:pPr>
            <a:r>
              <a:rPr lang="en-US" sz="1400" dirty="0">
                <a:solidFill>
                  <a:prstClr val="black"/>
                </a:solidFill>
                <a:latin typeface="Garamond" panose="02020404030301010803" pitchFamily="18" charset="0"/>
              </a:rPr>
              <a:t>*NFL denotes </a:t>
            </a:r>
            <a:r>
              <a:rPr lang="en-US" sz="1400" dirty="0" err="1">
                <a:solidFill>
                  <a:prstClr val="black"/>
                </a:solidFill>
                <a:latin typeface="Garamond" panose="02020404030301010803" pitchFamily="18" charset="0"/>
              </a:rPr>
              <a:t>Frobenius</a:t>
            </a:r>
            <a:r>
              <a:rPr lang="en-US" sz="1400" dirty="0">
                <a:solidFill>
                  <a:prstClr val="black"/>
                </a:solidFill>
                <a:latin typeface="Garamond" panose="02020404030301010803" pitchFamily="18" charset="0"/>
              </a:rPr>
              <a:t> normalized loss; NL21 denotes normalized L2-1 loss</a:t>
            </a:r>
            <a:r>
              <a:rPr lang="en-US" sz="2000" dirty="0">
                <a:solidFill>
                  <a:prstClr val="black"/>
                </a:solidFill>
                <a:latin typeface="Garamond" panose="02020404030301010803" pitchFamily="18" charset="0"/>
              </a:rPr>
              <a:t>. </a:t>
            </a: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1465FF61-7CF5-4AAD-A69F-0C0A4F0C91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60875" y="6505699"/>
            <a:ext cx="1219519" cy="273049"/>
          </a:xfrm>
        </p:spPr>
        <p:txBody>
          <a:bodyPr/>
          <a:lstStyle/>
          <a:p>
            <a:fld id="{AAEAE4A8-A6E5-453E-B946-FB774B73F48C}" type="slidenum">
              <a:rPr lang="en-US" smtClean="0"/>
              <a:t>32</a:t>
            </a:fld>
            <a:endParaRPr lang="en-US" dirty="0"/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58E6550F-3973-4F51-A76D-EACEFCE6CC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321" y="88053"/>
            <a:ext cx="8763001" cy="609600"/>
          </a:xfrm>
        </p:spPr>
        <p:txBody>
          <a:bodyPr>
            <a:normAutofit/>
          </a:bodyPr>
          <a:lstStyle/>
          <a:p>
            <a:r>
              <a:rPr lang="en-US" sz="2800" dirty="0"/>
              <a:t>L21 SNF: Experimental Results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240DD7-8EE5-4157-AB5E-88EF365CB9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362" t="30818" r="14867" b="52936"/>
          <a:stretch/>
        </p:blipFill>
        <p:spPr>
          <a:xfrm>
            <a:off x="6163875" y="578696"/>
            <a:ext cx="5710562" cy="16425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3D2F673-61D7-4776-BDAC-7639D5F5A99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394" t="55277" r="14172" b="24768"/>
          <a:stretch/>
        </p:blipFill>
        <p:spPr>
          <a:xfrm>
            <a:off x="806220" y="1071538"/>
            <a:ext cx="4821254" cy="16686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7DB3ACE-24F4-416F-8C7F-F4BA58245F8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3344" t="34084" r="14371" b="19644"/>
          <a:stretch/>
        </p:blipFill>
        <p:spPr>
          <a:xfrm>
            <a:off x="1027144" y="2740150"/>
            <a:ext cx="4289698" cy="34583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C136446-BD2A-4532-95E0-12404F96AA4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3603" t="38966" r="14917" b="14790"/>
          <a:stretch/>
        </p:blipFill>
        <p:spPr>
          <a:xfrm>
            <a:off x="6163875" y="2147250"/>
            <a:ext cx="5221905" cy="4314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1865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91054" y="732342"/>
            <a:ext cx="11770359" cy="5306907"/>
          </a:xfrm>
        </p:spPr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45720" indent="0">
              <a:buNone/>
            </a:pPr>
            <a:endParaRPr lang="en-US" dirty="0"/>
          </a:p>
          <a:p>
            <a:endParaRPr lang="en-US" i="1" dirty="0"/>
          </a:p>
          <a:p>
            <a:endParaRPr lang="en-US" i="1" dirty="0"/>
          </a:p>
          <a:p>
            <a:endParaRPr lang="en-US" i="1" dirty="0"/>
          </a:p>
          <a:p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3516762-7F95-4149-913C-48E590D1BBAE}"/>
              </a:ext>
            </a:extLst>
          </p:cNvPr>
          <p:cNvSpPr/>
          <p:nvPr/>
        </p:nvSpPr>
        <p:spPr>
          <a:xfrm>
            <a:off x="229483" y="697264"/>
            <a:ext cx="11493499" cy="49425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" lvl="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</a:pPr>
            <a:r>
              <a:rPr lang="en-US" sz="2000" dirty="0">
                <a:solidFill>
                  <a:prstClr val="black"/>
                </a:solidFill>
                <a:latin typeface="Garamond" panose="02020404030301010803" pitchFamily="18" charset="0"/>
              </a:rPr>
              <a:t>(2) Qualitative facial image data reconstruction via matrix factorization </a:t>
            </a:r>
          </a:p>
          <a:p>
            <a:pPr marL="502920" lvl="0" indent="-4572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AutoNum type="arabicParenBoth"/>
            </a:pPr>
            <a:endParaRPr lang="en-US" sz="2000" dirty="0">
              <a:solidFill>
                <a:prstClr val="black"/>
              </a:solidFill>
              <a:latin typeface="Garamond" panose="02020404030301010803" pitchFamily="18" charset="0"/>
            </a:endParaRPr>
          </a:p>
          <a:p>
            <a:pPr marL="502920" lvl="0" indent="-4572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AutoNum type="arabicParenBoth"/>
            </a:pPr>
            <a:endParaRPr lang="en-US" sz="2000" dirty="0">
              <a:solidFill>
                <a:prstClr val="black"/>
              </a:solidFill>
              <a:latin typeface="Garamond" panose="02020404030301010803" pitchFamily="18" charset="0"/>
            </a:endParaRPr>
          </a:p>
          <a:p>
            <a:pPr marL="502920" lvl="0" indent="-4572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AutoNum type="arabicParenBoth"/>
            </a:pPr>
            <a:endParaRPr lang="en-US" sz="2000" dirty="0">
              <a:solidFill>
                <a:prstClr val="black"/>
              </a:solidFill>
              <a:latin typeface="Garamond" panose="02020404030301010803" pitchFamily="18" charset="0"/>
            </a:endParaRPr>
          </a:p>
          <a:p>
            <a:pPr marL="502920" lvl="0" indent="-4572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AutoNum type="arabicParenBoth"/>
            </a:pPr>
            <a:endParaRPr lang="en-US" sz="2000" dirty="0">
              <a:solidFill>
                <a:prstClr val="black"/>
              </a:solidFill>
              <a:latin typeface="Garamond" panose="02020404030301010803" pitchFamily="18" charset="0"/>
            </a:endParaRPr>
          </a:p>
          <a:p>
            <a:pPr marL="502920" lvl="0" indent="-4572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AutoNum type="arabicParenBoth"/>
            </a:pPr>
            <a:endParaRPr lang="en-US" sz="2000" dirty="0">
              <a:solidFill>
                <a:prstClr val="black"/>
              </a:solidFill>
              <a:latin typeface="Garamond" panose="02020404030301010803" pitchFamily="18" charset="0"/>
            </a:endParaRPr>
          </a:p>
          <a:p>
            <a:pPr marL="502920" lvl="0" indent="-4572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AutoNum type="arabicParenBoth"/>
            </a:pPr>
            <a:endParaRPr lang="en-US" sz="2000" dirty="0">
              <a:solidFill>
                <a:prstClr val="black"/>
              </a:solidFill>
              <a:latin typeface="Garamond" panose="02020404030301010803" pitchFamily="18" charset="0"/>
            </a:endParaRPr>
          </a:p>
          <a:p>
            <a:pPr marL="502920" lvl="0" indent="-4572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AutoNum type="arabicParenBoth"/>
            </a:pPr>
            <a:endParaRPr lang="en-US" sz="2000" dirty="0">
              <a:solidFill>
                <a:prstClr val="black"/>
              </a:solidFill>
              <a:latin typeface="Garamond" panose="02020404030301010803" pitchFamily="18" charset="0"/>
            </a:endParaRPr>
          </a:p>
          <a:p>
            <a:pPr marL="502920" lvl="0" indent="-4572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AutoNum type="arabicParenBoth"/>
            </a:pPr>
            <a:endParaRPr lang="en-US" sz="2000" dirty="0">
              <a:solidFill>
                <a:prstClr val="black"/>
              </a:solidFill>
              <a:latin typeface="Garamond" panose="02020404030301010803" pitchFamily="18" charset="0"/>
            </a:endParaRPr>
          </a:p>
          <a:p>
            <a:pPr marL="502920" lvl="0" indent="-4572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AutoNum type="arabicParenBoth"/>
            </a:pPr>
            <a:endParaRPr lang="en-US" sz="2000" dirty="0">
              <a:solidFill>
                <a:prstClr val="black"/>
              </a:solidFill>
              <a:latin typeface="Garamond" panose="02020404030301010803" pitchFamily="18" charset="0"/>
            </a:endParaRP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1465FF61-7CF5-4AAD-A69F-0C0A4F0C91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60875" y="6505699"/>
            <a:ext cx="1219519" cy="273049"/>
          </a:xfrm>
        </p:spPr>
        <p:txBody>
          <a:bodyPr/>
          <a:lstStyle/>
          <a:p>
            <a:fld id="{AAEAE4A8-A6E5-453E-B946-FB774B73F48C}" type="slidenum">
              <a:rPr lang="en-US" smtClean="0"/>
              <a:t>33</a:t>
            </a:fld>
            <a:endParaRPr lang="en-US" dirty="0"/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58E6550F-3973-4F51-A76D-EACEFCE6CC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321" y="88053"/>
            <a:ext cx="8763001" cy="609600"/>
          </a:xfrm>
        </p:spPr>
        <p:txBody>
          <a:bodyPr>
            <a:normAutofit/>
          </a:bodyPr>
          <a:lstStyle/>
          <a:p>
            <a:r>
              <a:rPr lang="en-US" sz="2800" dirty="0"/>
              <a:t>L21 SNF: Experimental Results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E7D9E84-CC7F-4330-929E-AA9FBCB197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510" t="39825" r="25011" b="13109"/>
          <a:stretch/>
        </p:blipFill>
        <p:spPr>
          <a:xfrm>
            <a:off x="3070204" y="1074507"/>
            <a:ext cx="6782305" cy="5704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487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16452" y="1329910"/>
            <a:ext cx="11747796" cy="2628073"/>
          </a:xfrm>
        </p:spPr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45720" indent="0">
              <a:buNone/>
            </a:pPr>
            <a:endParaRPr lang="en-US" dirty="0"/>
          </a:p>
          <a:p>
            <a:endParaRPr lang="en-US" i="1" dirty="0"/>
          </a:p>
          <a:p>
            <a:endParaRPr lang="en-US" i="1" dirty="0"/>
          </a:p>
          <a:p>
            <a:endParaRPr lang="en-US" i="1" dirty="0"/>
          </a:p>
          <a:p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3516762-7F95-4149-913C-48E590D1BBAE}"/>
              </a:ext>
            </a:extLst>
          </p:cNvPr>
          <p:cNvSpPr/>
          <p:nvPr/>
        </p:nvSpPr>
        <p:spPr>
          <a:xfrm>
            <a:off x="111606" y="802690"/>
            <a:ext cx="11493499" cy="59554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Garamond" panose="02020404030301010803" pitchFamily="18" charset="0"/>
              </a:rPr>
              <a:t>This concludes the presentation of our work for </a:t>
            </a:r>
            <a:r>
              <a:rPr lang="en-US" sz="2000" b="1" dirty="0">
                <a:solidFill>
                  <a:prstClr val="black"/>
                </a:solidFill>
                <a:latin typeface="Garamond" panose="02020404030301010803" pitchFamily="18" charset="0"/>
              </a:rPr>
              <a:t>L2-1 Semi-</a:t>
            </a:r>
            <a:r>
              <a:rPr lang="en-US" sz="2000" b="1" dirty="0" err="1">
                <a:solidFill>
                  <a:prstClr val="black"/>
                </a:solidFill>
                <a:latin typeface="Garamond" panose="02020404030301010803" pitchFamily="18" charset="0"/>
              </a:rPr>
              <a:t>NonNegative</a:t>
            </a:r>
            <a:r>
              <a:rPr lang="en-US" sz="2000" b="1" dirty="0">
                <a:solidFill>
                  <a:prstClr val="black"/>
                </a:solidFill>
                <a:latin typeface="Garamond" panose="02020404030301010803" pitchFamily="18" charset="0"/>
              </a:rPr>
              <a:t> Matrix Factorization</a:t>
            </a:r>
            <a:r>
              <a:rPr lang="en-US" sz="2000" dirty="0">
                <a:solidFill>
                  <a:prstClr val="black"/>
                </a:solidFill>
                <a:latin typeface="Garamond" panose="02020404030301010803" pitchFamily="18" charset="0"/>
              </a:rPr>
              <a:t>.</a:t>
            </a:r>
          </a:p>
          <a:p>
            <a:pPr marL="27432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endParaRPr lang="en-US" sz="2000" dirty="0">
              <a:solidFill>
                <a:prstClr val="black"/>
              </a:solidFill>
              <a:latin typeface="Garamond" panose="02020404030301010803" pitchFamily="18" charset="0"/>
            </a:endParaRPr>
          </a:p>
          <a:p>
            <a:pPr marL="27432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Garamond" panose="02020404030301010803" pitchFamily="18" charset="0"/>
              </a:rPr>
              <a:t>Thank you!</a:t>
            </a:r>
          </a:p>
          <a:p>
            <a:pPr marL="27432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endParaRPr lang="en-US" sz="2000" dirty="0">
              <a:solidFill>
                <a:prstClr val="black"/>
              </a:solidFill>
              <a:latin typeface="Garamond" panose="02020404030301010803" pitchFamily="18" charset="0"/>
            </a:endParaRPr>
          </a:p>
          <a:p>
            <a:pPr marL="27432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endParaRPr lang="en-US" sz="2000" dirty="0">
              <a:solidFill>
                <a:prstClr val="black"/>
              </a:solidFill>
              <a:latin typeface="Garamond" panose="02020404030301010803" pitchFamily="18" charset="0"/>
            </a:endParaRPr>
          </a:p>
          <a:p>
            <a:pPr marL="27432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endParaRPr lang="en-US" sz="2000" dirty="0">
              <a:solidFill>
                <a:prstClr val="black"/>
              </a:solidFill>
              <a:latin typeface="Garamond" panose="02020404030301010803" pitchFamily="18" charset="0"/>
            </a:endParaRPr>
          </a:p>
          <a:p>
            <a:pPr marL="27432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endParaRPr lang="en-US" sz="2000" dirty="0">
              <a:solidFill>
                <a:prstClr val="black"/>
              </a:solidFill>
              <a:latin typeface="Garamond" panose="02020404030301010803" pitchFamily="18" charset="0"/>
            </a:endParaRPr>
          </a:p>
          <a:p>
            <a:pPr marL="27432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endParaRPr lang="en-US" sz="2000" dirty="0">
              <a:solidFill>
                <a:prstClr val="black"/>
              </a:solidFill>
              <a:latin typeface="Garamond" panose="02020404030301010803" pitchFamily="18" charset="0"/>
            </a:endParaRPr>
          </a:p>
          <a:p>
            <a:pPr marL="27432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endParaRPr lang="en-US" sz="2000" dirty="0">
              <a:solidFill>
                <a:prstClr val="black"/>
              </a:solidFill>
              <a:latin typeface="Garamond" panose="02020404030301010803" pitchFamily="18" charset="0"/>
            </a:endParaRPr>
          </a:p>
          <a:p>
            <a:pPr marL="27432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endParaRPr lang="en-US" sz="2000" dirty="0">
              <a:solidFill>
                <a:prstClr val="black"/>
              </a:solidFill>
              <a:latin typeface="Garamond" panose="02020404030301010803" pitchFamily="18" charset="0"/>
            </a:endParaRPr>
          </a:p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endParaRPr lang="en-US" sz="2000" dirty="0">
              <a:solidFill>
                <a:prstClr val="black"/>
              </a:solidFill>
            </a:endParaRPr>
          </a:p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1465FF61-7CF5-4AAD-A69F-0C0A4F0C91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60875" y="6505699"/>
            <a:ext cx="1219519" cy="273049"/>
          </a:xfrm>
        </p:spPr>
        <p:txBody>
          <a:bodyPr/>
          <a:lstStyle/>
          <a:p>
            <a:fld id="{AAEAE4A8-A6E5-453E-B946-FB774B73F48C}" type="slidenum">
              <a:rPr lang="en-US" smtClean="0"/>
              <a:t>34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DB89131-04E2-435E-9B0C-3501991023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026" t="8357" r="17877" b="75179"/>
          <a:stretch/>
        </p:blipFill>
        <p:spPr>
          <a:xfrm>
            <a:off x="924129" y="3306916"/>
            <a:ext cx="9868452" cy="1322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8944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09221" y="855133"/>
            <a:ext cx="11770359" cy="5306907"/>
          </a:xfrm>
        </p:spPr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45720" indent="0">
              <a:buNone/>
            </a:pPr>
            <a:endParaRPr lang="en-US" dirty="0"/>
          </a:p>
          <a:p>
            <a:endParaRPr lang="en-US" i="1" dirty="0"/>
          </a:p>
          <a:p>
            <a:endParaRPr lang="en-US" i="1" dirty="0"/>
          </a:p>
          <a:p>
            <a:endParaRPr lang="en-US" i="1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01321" y="88053"/>
            <a:ext cx="8763001" cy="609600"/>
          </a:xfrm>
        </p:spPr>
        <p:txBody>
          <a:bodyPr>
            <a:normAutofit/>
          </a:bodyPr>
          <a:lstStyle/>
          <a:p>
            <a:r>
              <a:rPr lang="en-US" sz="2800" dirty="0"/>
              <a:t>Non-Negative Matrix Factorization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3516762-7F95-4149-913C-48E590D1BBAE}"/>
              </a:ext>
            </a:extLst>
          </p:cNvPr>
          <p:cNvSpPr/>
          <p:nvPr/>
        </p:nvSpPr>
        <p:spPr>
          <a:xfrm>
            <a:off x="241300" y="695960"/>
            <a:ext cx="11493499" cy="1240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r>
              <a:rPr lang="en-US" sz="2200" dirty="0">
                <a:solidFill>
                  <a:prstClr val="black"/>
                </a:solidFill>
                <a:latin typeface="Garamond" panose="02020404030301010803" pitchFamily="18" charset="0"/>
              </a:rPr>
              <a:t>Common cost functions for NMF include the </a:t>
            </a:r>
            <a:r>
              <a:rPr lang="en-US" sz="2200" i="1" dirty="0" err="1">
                <a:solidFill>
                  <a:prstClr val="black"/>
                </a:solidFill>
                <a:latin typeface="Garamond" panose="02020404030301010803" pitchFamily="18" charset="0"/>
              </a:rPr>
              <a:t>Frobenius</a:t>
            </a:r>
            <a:r>
              <a:rPr lang="en-US" sz="2200" i="1" dirty="0">
                <a:solidFill>
                  <a:prstClr val="black"/>
                </a:solidFill>
                <a:latin typeface="Garamond" panose="02020404030301010803" pitchFamily="18" charset="0"/>
              </a:rPr>
              <a:t> norm </a:t>
            </a:r>
            <a:r>
              <a:rPr lang="en-US" sz="2200" dirty="0">
                <a:solidFill>
                  <a:prstClr val="black"/>
                </a:solidFill>
                <a:latin typeface="Garamond" panose="02020404030301010803" pitchFamily="18" charset="0"/>
              </a:rPr>
              <a:t>cost and “matrix divergence”:</a:t>
            </a:r>
          </a:p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endParaRPr lang="en-US" sz="2200" dirty="0">
              <a:solidFill>
                <a:prstClr val="black"/>
              </a:solidFill>
              <a:latin typeface="Garamond" panose="02020404030301010803" pitchFamily="18" charset="0"/>
            </a:endParaRPr>
          </a:p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endParaRPr lang="en-US" sz="2200" dirty="0">
              <a:solidFill>
                <a:prstClr val="black"/>
              </a:solidFill>
              <a:latin typeface="Garamond" panose="02020404030301010803" pitchFamily="18" charset="0"/>
            </a:endParaRPr>
          </a:p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endParaRPr lang="en-US" sz="2200" dirty="0">
              <a:solidFill>
                <a:prstClr val="black"/>
              </a:solidFill>
              <a:latin typeface="Garamond" panose="02020404030301010803" pitchFamily="18" charset="0"/>
            </a:endParaRPr>
          </a:p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endParaRPr lang="en-US" sz="2200" dirty="0">
              <a:solidFill>
                <a:prstClr val="black"/>
              </a:solidFill>
              <a:latin typeface="Garamond" panose="02020404030301010803" pitchFamily="18" charset="0"/>
            </a:endParaRPr>
          </a:p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endParaRPr lang="en-US" sz="2200" dirty="0">
              <a:solidFill>
                <a:prstClr val="black"/>
              </a:solidFill>
              <a:latin typeface="Garamond" panose="02020404030301010803" pitchFamily="18" charset="0"/>
            </a:endParaRPr>
          </a:p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endParaRPr lang="en-US" sz="2200" dirty="0">
              <a:solidFill>
                <a:prstClr val="black"/>
              </a:solidFill>
              <a:latin typeface="Garamond" panose="02020404030301010803" pitchFamily="18" charset="0"/>
            </a:endParaRPr>
          </a:p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r>
              <a:rPr lang="en-US" sz="2200" dirty="0">
                <a:solidFill>
                  <a:prstClr val="black"/>
                </a:solidFill>
                <a:latin typeface="Garamond" panose="02020404030301010803" pitchFamily="18" charset="0"/>
              </a:rPr>
              <a:t>Lee and Seung (NEURIPS 2000) provided an efficient iterative solution to NMF for both loss functions, in addition to respective proofs of monotonic convergence; other authors have used non-negative least squares, neural approaches and projective methods. </a:t>
            </a:r>
          </a:p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r>
              <a:rPr lang="en-US" sz="2200" dirty="0">
                <a:solidFill>
                  <a:prstClr val="black"/>
                </a:solidFill>
                <a:latin typeface="Garamond" panose="02020404030301010803" pitchFamily="18" charset="0"/>
              </a:rPr>
              <a:t>Note that the </a:t>
            </a:r>
            <a:r>
              <a:rPr lang="en-US" sz="2200" dirty="0" err="1">
                <a:solidFill>
                  <a:prstClr val="black"/>
                </a:solidFill>
                <a:latin typeface="Garamond" panose="02020404030301010803" pitchFamily="18" charset="0"/>
              </a:rPr>
              <a:t>Frobenius</a:t>
            </a:r>
            <a:r>
              <a:rPr lang="en-US" sz="2200" dirty="0">
                <a:solidFill>
                  <a:prstClr val="black"/>
                </a:solidFill>
                <a:latin typeface="Garamond" panose="02020404030301010803" pitchFamily="18" charset="0"/>
              </a:rPr>
              <a:t> norm is known for its instability with respect to noise and outliers. </a:t>
            </a:r>
          </a:p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endParaRPr lang="en-US" sz="2000" dirty="0">
              <a:solidFill>
                <a:prstClr val="black"/>
              </a:solidFill>
            </a:endParaRPr>
          </a:p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endParaRPr lang="en-US" sz="2000" dirty="0">
              <a:solidFill>
                <a:prstClr val="black"/>
              </a:solidFill>
            </a:endParaRPr>
          </a:p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endParaRPr lang="en-US" sz="2000" dirty="0">
              <a:solidFill>
                <a:prstClr val="black"/>
              </a:solidFill>
            </a:endParaRPr>
          </a:p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endParaRPr lang="en-US" sz="2000" dirty="0">
              <a:solidFill>
                <a:prstClr val="black"/>
              </a:solidFill>
            </a:endParaRPr>
          </a:p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endParaRPr lang="en-US" sz="2000" dirty="0">
              <a:solidFill>
                <a:prstClr val="black"/>
              </a:solidFill>
            </a:endParaRPr>
          </a:p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endParaRPr lang="en-US" sz="2000" dirty="0">
              <a:solidFill>
                <a:prstClr val="black"/>
              </a:solidFill>
            </a:endParaRPr>
          </a:p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endParaRPr lang="en-US" sz="2000" dirty="0">
              <a:solidFill>
                <a:prstClr val="black"/>
              </a:solidFill>
            </a:endParaRPr>
          </a:p>
          <a:p>
            <a:pPr marL="45720" lvl="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</a:pPr>
            <a:r>
              <a:rPr lang="en-US" sz="2000" dirty="0">
                <a:solidFill>
                  <a:prstClr val="black"/>
                </a:solidFill>
              </a:rPr>
              <a:t> </a:t>
            </a:r>
          </a:p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endParaRPr lang="en-US" sz="2000" dirty="0">
              <a:solidFill>
                <a:prstClr val="black"/>
              </a:solidFill>
            </a:endParaRPr>
          </a:p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endParaRPr lang="en-US" sz="2000" dirty="0">
              <a:solidFill>
                <a:prstClr val="black"/>
              </a:solidFill>
            </a:endParaRPr>
          </a:p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endParaRPr lang="en-US" sz="2000" dirty="0">
              <a:solidFill>
                <a:prstClr val="black"/>
              </a:solidFill>
            </a:endParaRPr>
          </a:p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endParaRPr lang="en-US" sz="2000" dirty="0">
              <a:solidFill>
                <a:prstClr val="black"/>
              </a:solidFill>
            </a:endParaRPr>
          </a:p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endParaRPr lang="en-US" sz="2000" dirty="0">
              <a:solidFill>
                <a:prstClr val="black"/>
              </a:solidFill>
            </a:endParaRPr>
          </a:p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endParaRPr lang="en-US" sz="2000" dirty="0">
              <a:solidFill>
                <a:prstClr val="black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7BE940-FEBD-406D-9C76-7F74D44E89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250" t="45482" r="31500" b="42814"/>
          <a:stretch/>
        </p:blipFill>
        <p:spPr>
          <a:xfrm>
            <a:off x="3476906" y="1305560"/>
            <a:ext cx="5034987" cy="914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8B68F04-6362-4859-B13B-A3D248F318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000" t="71852" r="23833" b="14815"/>
          <a:stretch/>
        </p:blipFill>
        <p:spPr>
          <a:xfrm>
            <a:off x="2484775" y="2639483"/>
            <a:ext cx="6909174" cy="1032933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351A24-8B3A-4E97-B59D-86CD572142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AE4A8-A6E5-453E-B946-FB774B73F48C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8983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09221" y="855133"/>
            <a:ext cx="11770359" cy="5306907"/>
          </a:xfrm>
        </p:spPr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45720" indent="0">
              <a:buNone/>
            </a:pPr>
            <a:endParaRPr lang="en-US" dirty="0"/>
          </a:p>
          <a:p>
            <a:endParaRPr lang="en-US" i="1" dirty="0"/>
          </a:p>
          <a:p>
            <a:endParaRPr lang="en-US" i="1" dirty="0"/>
          </a:p>
          <a:p>
            <a:endParaRPr lang="en-US" i="1" dirty="0"/>
          </a:p>
          <a:p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3516762-7F95-4149-913C-48E590D1BBAE}"/>
              </a:ext>
            </a:extLst>
          </p:cNvPr>
          <p:cNvSpPr/>
          <p:nvPr/>
        </p:nvSpPr>
        <p:spPr>
          <a:xfrm>
            <a:off x="173991" y="807720"/>
            <a:ext cx="11493499" cy="138632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r>
              <a:rPr lang="en-US" sz="2200" dirty="0">
                <a:solidFill>
                  <a:prstClr val="black"/>
                </a:solidFill>
                <a:latin typeface="Garamond" panose="02020404030301010803" pitchFamily="18" charset="0"/>
              </a:rPr>
              <a:t>We propose use of the so-called L2-1norm, defined:</a:t>
            </a:r>
          </a:p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endParaRPr lang="en-US" sz="2200" dirty="0">
              <a:solidFill>
                <a:prstClr val="black"/>
              </a:solidFill>
              <a:latin typeface="Garamond" panose="02020404030301010803" pitchFamily="18" charset="0"/>
            </a:endParaRPr>
          </a:p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endParaRPr lang="en-US" sz="2200" dirty="0">
              <a:solidFill>
                <a:prstClr val="black"/>
              </a:solidFill>
              <a:latin typeface="Garamond" panose="02020404030301010803" pitchFamily="18" charset="0"/>
            </a:endParaRPr>
          </a:p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endParaRPr lang="en-US" sz="2200" dirty="0">
              <a:solidFill>
                <a:prstClr val="black"/>
              </a:solidFill>
              <a:latin typeface="Garamond" panose="02020404030301010803" pitchFamily="18" charset="0"/>
            </a:endParaRPr>
          </a:p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r>
              <a:rPr lang="en-US" sz="2200" dirty="0">
                <a:solidFill>
                  <a:prstClr val="black"/>
                </a:solidFill>
                <a:latin typeface="Garamond" panose="02020404030301010803" pitchFamily="18" charset="0"/>
              </a:rPr>
              <a:t>L2-1 loss for matrix factorization is given by: </a:t>
            </a:r>
          </a:p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endParaRPr lang="en-US" sz="2200" dirty="0">
              <a:solidFill>
                <a:prstClr val="black"/>
              </a:solidFill>
              <a:latin typeface="Garamond" panose="02020404030301010803" pitchFamily="18" charset="0"/>
            </a:endParaRPr>
          </a:p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endParaRPr lang="en-US" sz="2200" dirty="0">
              <a:solidFill>
                <a:prstClr val="black"/>
              </a:solidFill>
            </a:endParaRPr>
          </a:p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endParaRPr lang="en-US" sz="2200" dirty="0">
              <a:solidFill>
                <a:prstClr val="black"/>
              </a:solidFill>
            </a:endParaRPr>
          </a:p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endParaRPr lang="en-US" sz="2200" dirty="0">
              <a:solidFill>
                <a:prstClr val="black"/>
              </a:solidFill>
            </a:endParaRPr>
          </a:p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r>
              <a:rPr lang="en-US" sz="2200" dirty="0">
                <a:solidFill>
                  <a:prstClr val="black"/>
                </a:solidFill>
              </a:rPr>
              <a:t>Use of the</a:t>
            </a:r>
            <a:r>
              <a:rPr lang="en-US" sz="2200" dirty="0">
                <a:solidFill>
                  <a:prstClr val="black"/>
                </a:solidFill>
                <a:latin typeface="Garamond" panose="02020404030301010803" pitchFamily="18" charset="0"/>
              </a:rPr>
              <a:t> L2-1</a:t>
            </a:r>
            <a:r>
              <a:rPr lang="en-US" sz="2200" dirty="0">
                <a:solidFill>
                  <a:prstClr val="black"/>
                </a:solidFill>
              </a:rPr>
              <a:t> </a:t>
            </a:r>
            <a:r>
              <a:rPr lang="en-US" sz="2000" dirty="0">
                <a:solidFill>
                  <a:prstClr val="black"/>
                </a:solidFill>
              </a:rPr>
              <a:t>norm provides improved stability in the presence of outliers. </a:t>
            </a:r>
          </a:p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endParaRPr lang="en-US" sz="2000" dirty="0">
              <a:solidFill>
                <a:prstClr val="black"/>
              </a:solidFill>
            </a:endParaRPr>
          </a:p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endParaRPr lang="en-US" sz="2000" dirty="0">
              <a:solidFill>
                <a:prstClr val="black"/>
              </a:solidFill>
            </a:endParaRPr>
          </a:p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endParaRPr lang="en-US" sz="2000" dirty="0">
              <a:solidFill>
                <a:prstClr val="black"/>
              </a:solidFill>
            </a:endParaRPr>
          </a:p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endParaRPr lang="en-US" sz="2000" dirty="0">
              <a:solidFill>
                <a:prstClr val="black"/>
              </a:solidFill>
            </a:endParaRPr>
          </a:p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endParaRPr lang="en-US" sz="2000" dirty="0">
              <a:solidFill>
                <a:prstClr val="black"/>
              </a:solidFill>
            </a:endParaRPr>
          </a:p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endParaRPr lang="en-US" sz="2000" dirty="0">
              <a:solidFill>
                <a:prstClr val="black"/>
              </a:solidFill>
            </a:endParaRPr>
          </a:p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endParaRPr lang="en-US" sz="2000" dirty="0">
              <a:solidFill>
                <a:prstClr val="black"/>
              </a:solidFill>
            </a:endParaRPr>
          </a:p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endParaRPr lang="en-US" sz="2000" dirty="0">
              <a:solidFill>
                <a:prstClr val="black"/>
              </a:solidFill>
            </a:endParaRPr>
          </a:p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endParaRPr lang="en-US" sz="2000" dirty="0">
              <a:solidFill>
                <a:prstClr val="black"/>
              </a:solidFill>
            </a:endParaRPr>
          </a:p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endParaRPr lang="en-US" sz="2000" dirty="0">
              <a:solidFill>
                <a:prstClr val="black"/>
              </a:solidFill>
            </a:endParaRPr>
          </a:p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</a:rPr>
              <a:t> </a:t>
            </a:r>
          </a:p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endParaRPr lang="en-US" sz="2000" dirty="0">
              <a:solidFill>
                <a:prstClr val="black"/>
              </a:solidFill>
            </a:endParaRPr>
          </a:p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endParaRPr lang="en-US" sz="2000" dirty="0">
              <a:solidFill>
                <a:prstClr val="black"/>
              </a:solidFill>
            </a:endParaRPr>
          </a:p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endParaRPr lang="en-US" sz="2000" dirty="0">
              <a:solidFill>
                <a:prstClr val="black"/>
              </a:solidFill>
            </a:endParaRPr>
          </a:p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endParaRPr lang="en-US" sz="2000" dirty="0">
              <a:solidFill>
                <a:prstClr val="black"/>
              </a:solidFill>
            </a:endParaRPr>
          </a:p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endParaRPr lang="en-US" sz="2000" dirty="0">
              <a:solidFill>
                <a:prstClr val="black"/>
              </a:solidFill>
            </a:endParaRPr>
          </a:p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endParaRPr lang="en-US" sz="2000" dirty="0">
              <a:solidFill>
                <a:prstClr val="black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D66EB41-8602-48FA-896C-4FD21963B5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708" t="64815" r="36584" b="10963"/>
          <a:stretch/>
        </p:blipFill>
        <p:spPr>
          <a:xfrm>
            <a:off x="3830350" y="1482806"/>
            <a:ext cx="3234819" cy="1389994"/>
          </a:xfrm>
          <a:prstGeom prst="rect">
            <a:avLst/>
          </a:prstGeom>
        </p:spPr>
      </p:pic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1465FF61-7CF5-4AAD-A69F-0C0A4F0C91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AE4A8-A6E5-453E-B946-FB774B73F48C}" type="slidenum">
              <a:rPr lang="en-US" smtClean="0"/>
              <a:t>5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908C392-53C0-4C92-B429-AAFEB80599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991" y="142111"/>
            <a:ext cx="11235902" cy="7498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60B1936-7DA4-46CC-8D7B-99B253E5DE3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112" t="46409" r="52650" b="37053"/>
          <a:stretch/>
        </p:blipFill>
        <p:spPr>
          <a:xfrm>
            <a:off x="2752564" y="3713766"/>
            <a:ext cx="5862985" cy="1389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518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09221" y="855133"/>
            <a:ext cx="11770359" cy="5306907"/>
          </a:xfrm>
        </p:spPr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45720" indent="0">
              <a:buNone/>
            </a:pPr>
            <a:endParaRPr lang="en-US" dirty="0"/>
          </a:p>
          <a:p>
            <a:endParaRPr lang="en-US" i="1" dirty="0"/>
          </a:p>
          <a:p>
            <a:endParaRPr lang="en-US" i="1" dirty="0"/>
          </a:p>
          <a:p>
            <a:endParaRPr lang="en-US" i="1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97804" y="239878"/>
            <a:ext cx="8763001" cy="609600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Non-Negative Matrix Factorization</a:t>
            </a:r>
            <a:br>
              <a:rPr lang="en-US" sz="2800" dirty="0"/>
            </a:br>
            <a:r>
              <a:rPr lang="en-US" sz="2800" dirty="0"/>
              <a:t>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3516762-7F95-4149-913C-48E590D1BBAE}"/>
              </a:ext>
            </a:extLst>
          </p:cNvPr>
          <p:cNvSpPr/>
          <p:nvPr/>
        </p:nvSpPr>
        <p:spPr>
          <a:xfrm>
            <a:off x="189542" y="966255"/>
            <a:ext cx="11493499" cy="170631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r>
              <a:rPr lang="en-US" sz="2200" dirty="0">
                <a:solidFill>
                  <a:prstClr val="black"/>
                </a:solidFill>
                <a:latin typeface="Garamond" panose="02020404030301010803" pitchFamily="18" charset="0"/>
              </a:rPr>
              <a:t>When </a:t>
            </a:r>
            <a:r>
              <a:rPr lang="en-US" sz="2200" u="sng" dirty="0">
                <a:solidFill>
                  <a:prstClr val="black"/>
                </a:solidFill>
                <a:latin typeface="Garamond" panose="02020404030301010803" pitchFamily="18" charset="0"/>
              </a:rPr>
              <a:t>the data matrix </a:t>
            </a:r>
            <a:r>
              <a:rPr lang="en-US" sz="2200" b="1" u="sng" dirty="0">
                <a:solidFill>
                  <a:prstClr val="black"/>
                </a:solidFill>
                <a:latin typeface="Garamond" panose="02020404030301010803" pitchFamily="18" charset="0"/>
              </a:rPr>
              <a:t>X</a:t>
            </a:r>
            <a:r>
              <a:rPr lang="en-US" sz="2200" u="sng" dirty="0">
                <a:solidFill>
                  <a:prstClr val="black"/>
                </a:solidFill>
                <a:latin typeface="Garamond" panose="02020404030301010803" pitchFamily="18" charset="0"/>
              </a:rPr>
              <a:t> is not strictly non-negative, NMF will fail, naturally</a:t>
            </a:r>
            <a:r>
              <a:rPr lang="en-US" sz="2200" dirty="0">
                <a:solidFill>
                  <a:prstClr val="black"/>
                </a:solidFill>
                <a:latin typeface="Garamond" panose="02020404030301010803" pitchFamily="18" charset="0"/>
              </a:rPr>
              <a:t>. </a:t>
            </a:r>
          </a:p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endParaRPr lang="en-US" sz="2200" dirty="0">
              <a:solidFill>
                <a:prstClr val="black"/>
              </a:solidFill>
              <a:latin typeface="Garamond" panose="02020404030301010803" pitchFamily="18" charset="0"/>
            </a:endParaRPr>
          </a:p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r>
              <a:rPr lang="en-US" sz="2200" dirty="0">
                <a:solidFill>
                  <a:prstClr val="black"/>
                </a:solidFill>
                <a:latin typeface="Garamond" panose="02020404030301010803" pitchFamily="18" charset="0"/>
              </a:rPr>
              <a:t>Nevertheless, in many common use cases, a parts-based decomposition is a desideratum for data compression with non-negative data. </a:t>
            </a:r>
          </a:p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endParaRPr lang="en-US" sz="2200" dirty="0">
              <a:solidFill>
                <a:prstClr val="black"/>
              </a:solidFill>
              <a:latin typeface="Garamond" panose="02020404030301010803" pitchFamily="18" charset="0"/>
            </a:endParaRPr>
          </a:p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r>
              <a:rPr lang="en-US" sz="2200" dirty="0">
                <a:solidFill>
                  <a:prstClr val="black"/>
                </a:solidFill>
                <a:latin typeface="Garamond" panose="02020404030301010803" pitchFamily="18" charset="0"/>
              </a:rPr>
              <a:t>Ding et al. (PAMI, 2010) introduce a useful compromise toward this end “Semi-</a:t>
            </a:r>
            <a:r>
              <a:rPr lang="en-US" sz="2200" dirty="0" err="1">
                <a:solidFill>
                  <a:prstClr val="black"/>
                </a:solidFill>
                <a:latin typeface="Garamond" panose="02020404030301010803" pitchFamily="18" charset="0"/>
              </a:rPr>
              <a:t>NonNegative</a:t>
            </a:r>
            <a:r>
              <a:rPr lang="en-US" sz="2200" dirty="0">
                <a:solidFill>
                  <a:prstClr val="black"/>
                </a:solidFill>
                <a:latin typeface="Garamond" panose="02020404030301010803" pitchFamily="18" charset="0"/>
              </a:rPr>
              <a:t> Matrix Factorization” (SNF) in which one – and only one – of the factor matrices is constrained to be non-negative. </a:t>
            </a:r>
          </a:p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endParaRPr lang="en-US" sz="2200" dirty="0">
              <a:solidFill>
                <a:prstClr val="black"/>
              </a:solidFill>
              <a:latin typeface="Garamond" panose="02020404030301010803" pitchFamily="18" charset="0"/>
            </a:endParaRPr>
          </a:p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endParaRPr lang="en-US" sz="2200" dirty="0">
              <a:solidFill>
                <a:prstClr val="black"/>
              </a:solidFill>
              <a:latin typeface="Garamond" panose="02020404030301010803" pitchFamily="18" charset="0"/>
            </a:endParaRPr>
          </a:p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endParaRPr lang="en-US" sz="2200" dirty="0">
              <a:solidFill>
                <a:prstClr val="black"/>
              </a:solidFill>
              <a:latin typeface="Garamond" panose="02020404030301010803" pitchFamily="18" charset="0"/>
            </a:endParaRPr>
          </a:p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endParaRPr lang="en-US" sz="2200" dirty="0">
              <a:solidFill>
                <a:prstClr val="black"/>
              </a:solidFill>
              <a:latin typeface="Garamond" panose="02020404030301010803" pitchFamily="18" charset="0"/>
            </a:endParaRPr>
          </a:p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endParaRPr lang="en-US" sz="2200" dirty="0">
              <a:solidFill>
                <a:prstClr val="black"/>
              </a:solidFill>
              <a:latin typeface="Garamond" panose="02020404030301010803" pitchFamily="18" charset="0"/>
            </a:endParaRPr>
          </a:p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endParaRPr lang="en-US" sz="2200" dirty="0">
              <a:solidFill>
                <a:prstClr val="black"/>
              </a:solidFill>
              <a:latin typeface="Garamond" panose="02020404030301010803" pitchFamily="18" charset="0"/>
            </a:endParaRPr>
          </a:p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endParaRPr lang="en-US" sz="2200" dirty="0">
              <a:solidFill>
                <a:prstClr val="black"/>
              </a:solidFill>
              <a:latin typeface="Garamond" panose="02020404030301010803" pitchFamily="18" charset="0"/>
            </a:endParaRPr>
          </a:p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endParaRPr lang="en-US" sz="2200" dirty="0">
              <a:solidFill>
                <a:prstClr val="black"/>
              </a:solidFill>
              <a:latin typeface="Garamond" panose="02020404030301010803" pitchFamily="18" charset="0"/>
            </a:endParaRPr>
          </a:p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endParaRPr lang="en-US" sz="2200" dirty="0">
              <a:solidFill>
                <a:prstClr val="black"/>
              </a:solidFill>
              <a:latin typeface="Garamond" panose="02020404030301010803" pitchFamily="18" charset="0"/>
            </a:endParaRPr>
          </a:p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r>
              <a:rPr lang="en-US" sz="2200" dirty="0">
                <a:solidFill>
                  <a:prstClr val="black"/>
                </a:solidFill>
                <a:latin typeface="Garamond" panose="02020404030301010803" pitchFamily="18" charset="0"/>
              </a:rPr>
              <a:t>Lee and Seung provided an efficient iterative solution to NMF for both loss functions, in addition to respective proofs of monotonic convergence; other authors have used non-negative least squares, neural approaches and projective methods. </a:t>
            </a:r>
          </a:p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endParaRPr lang="en-US" sz="2000" dirty="0">
              <a:solidFill>
                <a:prstClr val="black"/>
              </a:solidFill>
            </a:endParaRPr>
          </a:p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endParaRPr lang="en-US" sz="2000" dirty="0">
              <a:solidFill>
                <a:prstClr val="black"/>
              </a:solidFill>
            </a:endParaRPr>
          </a:p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endParaRPr lang="en-US" sz="2000" dirty="0">
              <a:solidFill>
                <a:prstClr val="black"/>
              </a:solidFill>
            </a:endParaRPr>
          </a:p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endParaRPr lang="en-US" sz="2000" dirty="0">
              <a:solidFill>
                <a:prstClr val="black"/>
              </a:solidFill>
            </a:endParaRPr>
          </a:p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endParaRPr lang="en-US" sz="2000" dirty="0">
              <a:solidFill>
                <a:prstClr val="black"/>
              </a:solidFill>
            </a:endParaRPr>
          </a:p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endParaRPr lang="en-US" sz="2000" dirty="0">
              <a:solidFill>
                <a:prstClr val="black"/>
              </a:solidFill>
            </a:endParaRPr>
          </a:p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endParaRPr lang="en-US" sz="2000" dirty="0">
              <a:solidFill>
                <a:prstClr val="black"/>
              </a:solidFill>
            </a:endParaRPr>
          </a:p>
          <a:p>
            <a:pPr marL="45720" lvl="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</a:pPr>
            <a:r>
              <a:rPr lang="en-US" sz="2000" dirty="0">
                <a:solidFill>
                  <a:prstClr val="black"/>
                </a:solidFill>
              </a:rPr>
              <a:t> </a:t>
            </a:r>
          </a:p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endParaRPr lang="en-US" sz="2000" dirty="0">
              <a:solidFill>
                <a:prstClr val="black"/>
              </a:solidFill>
            </a:endParaRPr>
          </a:p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endParaRPr lang="en-US" sz="2000" dirty="0">
              <a:solidFill>
                <a:prstClr val="black"/>
              </a:solidFill>
            </a:endParaRPr>
          </a:p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endParaRPr lang="en-US" sz="2000" dirty="0">
              <a:solidFill>
                <a:prstClr val="black"/>
              </a:solidFill>
            </a:endParaRPr>
          </a:p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endParaRPr lang="en-US" sz="2000" dirty="0">
              <a:solidFill>
                <a:prstClr val="black"/>
              </a:solidFill>
            </a:endParaRPr>
          </a:p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endParaRPr lang="en-US" sz="2000" dirty="0">
              <a:solidFill>
                <a:prstClr val="black"/>
              </a:solidFill>
            </a:endParaRPr>
          </a:p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351A24-8B3A-4E97-B59D-86CD572142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AE4A8-A6E5-453E-B946-FB774B73F48C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1256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09221" y="855133"/>
            <a:ext cx="11770359" cy="5306907"/>
          </a:xfrm>
        </p:spPr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45720" indent="0">
              <a:buNone/>
            </a:pPr>
            <a:endParaRPr lang="en-US" dirty="0"/>
          </a:p>
          <a:p>
            <a:endParaRPr lang="en-US" i="1" dirty="0"/>
          </a:p>
          <a:p>
            <a:endParaRPr lang="en-US" i="1" dirty="0"/>
          </a:p>
          <a:p>
            <a:endParaRPr lang="en-US" i="1" dirty="0"/>
          </a:p>
          <a:p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3516762-7F95-4149-913C-48E590D1BBAE}"/>
              </a:ext>
            </a:extLst>
          </p:cNvPr>
          <p:cNvSpPr/>
          <p:nvPr/>
        </p:nvSpPr>
        <p:spPr>
          <a:xfrm>
            <a:off x="231388" y="923517"/>
            <a:ext cx="11143489" cy="10858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r>
              <a:rPr lang="en-US" sz="2200" dirty="0">
                <a:solidFill>
                  <a:prstClr val="black"/>
                </a:solidFill>
                <a:latin typeface="Garamond" panose="02020404030301010803" pitchFamily="18" charset="0"/>
              </a:rPr>
              <a:t>We define the following optimization problem framing L2-1 Semi-</a:t>
            </a:r>
            <a:r>
              <a:rPr lang="en-US" sz="2200" dirty="0" err="1">
                <a:solidFill>
                  <a:prstClr val="black"/>
                </a:solidFill>
                <a:latin typeface="Garamond" panose="02020404030301010803" pitchFamily="18" charset="0"/>
              </a:rPr>
              <a:t>NonNegative</a:t>
            </a:r>
            <a:r>
              <a:rPr lang="en-US" sz="2200" dirty="0">
                <a:solidFill>
                  <a:prstClr val="black"/>
                </a:solidFill>
                <a:latin typeface="Garamond" panose="02020404030301010803" pitchFamily="18" charset="0"/>
              </a:rPr>
              <a:t> Matrix Factorization (L2-1 SNF): </a:t>
            </a:r>
            <a:endParaRPr lang="en-US" sz="2000" dirty="0">
              <a:solidFill>
                <a:prstClr val="black"/>
              </a:solidFill>
              <a:latin typeface="Garamond" panose="02020404030301010803" pitchFamily="18" charset="0"/>
            </a:endParaRPr>
          </a:p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endParaRPr lang="en-US" sz="2000" dirty="0">
              <a:solidFill>
                <a:prstClr val="black"/>
              </a:solidFill>
              <a:latin typeface="Garamond" panose="02020404030301010803" pitchFamily="18" charset="0"/>
            </a:endParaRPr>
          </a:p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endParaRPr lang="en-US" sz="2000" dirty="0">
              <a:solidFill>
                <a:prstClr val="black"/>
              </a:solidFill>
              <a:latin typeface="Garamond" panose="02020404030301010803" pitchFamily="18" charset="0"/>
            </a:endParaRPr>
          </a:p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endParaRPr lang="en-US" sz="2000" dirty="0">
              <a:solidFill>
                <a:prstClr val="black"/>
              </a:solidFill>
            </a:endParaRPr>
          </a:p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endParaRPr lang="en-US" sz="2000" dirty="0">
              <a:solidFill>
                <a:prstClr val="black"/>
              </a:solidFill>
            </a:endParaRPr>
          </a:p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endParaRPr lang="en-US" sz="2000" dirty="0">
              <a:solidFill>
                <a:prstClr val="black"/>
              </a:solidFill>
            </a:endParaRPr>
          </a:p>
          <a:p>
            <a:pPr marL="27432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Garamond" panose="02020404030301010803" pitchFamily="18" charset="0"/>
              </a:rPr>
              <a:t>L-21 SNF yields a robust, parts-based matrix decomposition that can accommodate mixed sign data. </a:t>
            </a:r>
            <a:endParaRPr lang="en-US" sz="1800" dirty="0">
              <a:solidFill>
                <a:prstClr val="black"/>
              </a:solidFill>
              <a:latin typeface="Garamond" panose="02020404030301010803" pitchFamily="18" charset="0"/>
            </a:endParaRPr>
          </a:p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endParaRPr lang="en-US" sz="2000" dirty="0">
              <a:solidFill>
                <a:prstClr val="black"/>
              </a:solidFill>
            </a:endParaRPr>
          </a:p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endParaRPr lang="en-US" sz="2000" dirty="0">
              <a:solidFill>
                <a:prstClr val="black"/>
              </a:solidFill>
            </a:endParaRPr>
          </a:p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endParaRPr lang="en-US" sz="2000" dirty="0">
              <a:solidFill>
                <a:prstClr val="black"/>
              </a:solidFill>
            </a:endParaRPr>
          </a:p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endParaRPr lang="en-US" sz="2000" dirty="0">
              <a:solidFill>
                <a:prstClr val="black"/>
              </a:solidFill>
            </a:endParaRPr>
          </a:p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endParaRPr lang="en-US" sz="2000" dirty="0">
              <a:solidFill>
                <a:prstClr val="black"/>
              </a:solidFill>
            </a:endParaRPr>
          </a:p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endParaRPr lang="en-US" sz="2000" dirty="0">
              <a:solidFill>
                <a:prstClr val="black"/>
              </a:solidFill>
            </a:endParaRPr>
          </a:p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endParaRPr lang="en-US" sz="2000" dirty="0">
              <a:solidFill>
                <a:prstClr val="black"/>
              </a:solidFill>
            </a:endParaRPr>
          </a:p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</a:rPr>
              <a:t> </a:t>
            </a:r>
          </a:p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endParaRPr lang="en-US" sz="2000" dirty="0">
              <a:solidFill>
                <a:prstClr val="black"/>
              </a:solidFill>
            </a:endParaRPr>
          </a:p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endParaRPr lang="en-US" sz="2000" dirty="0">
              <a:solidFill>
                <a:prstClr val="black"/>
              </a:solidFill>
            </a:endParaRPr>
          </a:p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endParaRPr lang="en-US" sz="2000" dirty="0">
              <a:solidFill>
                <a:prstClr val="black"/>
              </a:solidFill>
            </a:endParaRPr>
          </a:p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endParaRPr lang="en-US" sz="2000" dirty="0">
              <a:solidFill>
                <a:prstClr val="black"/>
              </a:solidFill>
            </a:endParaRPr>
          </a:p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endParaRPr lang="en-US" sz="2000" dirty="0">
              <a:solidFill>
                <a:prstClr val="black"/>
              </a:solidFill>
            </a:endParaRPr>
          </a:p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1465FF61-7CF5-4AAD-A69F-0C0A4F0C91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AE4A8-A6E5-453E-B946-FB774B73F48C}" type="slidenum">
              <a:rPr lang="en-US" smtClean="0"/>
              <a:t>7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E5E90B2-B91D-40B4-9582-C4C7B633F5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243"/>
            <a:ext cx="11235902" cy="74987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180793C-CFE8-446A-8B33-5F2EAE7B1B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267" t="44464" r="60533" b="48370"/>
          <a:stretch/>
        </p:blipFill>
        <p:spPr>
          <a:xfrm>
            <a:off x="1817277" y="1748697"/>
            <a:ext cx="6331809" cy="8741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7F3F4E0-C6E9-492E-9DDA-E397073585C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131" t="47210" r="26642" b="40029"/>
          <a:stretch/>
        </p:blipFill>
        <p:spPr>
          <a:xfrm>
            <a:off x="1618309" y="2723384"/>
            <a:ext cx="7793401" cy="944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425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09221" y="855133"/>
            <a:ext cx="11770359" cy="5306907"/>
          </a:xfrm>
        </p:spPr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45720" indent="0">
              <a:buNone/>
            </a:pPr>
            <a:endParaRPr lang="en-US" dirty="0"/>
          </a:p>
          <a:p>
            <a:endParaRPr lang="en-US" i="1" dirty="0"/>
          </a:p>
          <a:p>
            <a:endParaRPr lang="en-US" i="1" dirty="0"/>
          </a:p>
          <a:p>
            <a:endParaRPr lang="en-US" i="1" dirty="0"/>
          </a:p>
          <a:p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3516762-7F95-4149-913C-48E590D1BBAE}"/>
              </a:ext>
            </a:extLst>
          </p:cNvPr>
          <p:cNvSpPr/>
          <p:nvPr/>
        </p:nvSpPr>
        <p:spPr>
          <a:xfrm>
            <a:off x="231388" y="923517"/>
            <a:ext cx="11143489" cy="113384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r>
              <a:rPr lang="en-US" sz="2200" dirty="0">
                <a:solidFill>
                  <a:prstClr val="black"/>
                </a:solidFill>
                <a:latin typeface="Garamond" panose="02020404030301010803" pitchFamily="18" charset="0"/>
              </a:rPr>
              <a:t>We derive an iterative solution to the L2-1 SNF optimization problem: </a:t>
            </a:r>
            <a:endParaRPr lang="en-US" sz="2000" dirty="0">
              <a:solidFill>
                <a:prstClr val="black"/>
              </a:solidFill>
              <a:latin typeface="Garamond" panose="02020404030301010803" pitchFamily="18" charset="0"/>
            </a:endParaRPr>
          </a:p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endParaRPr lang="en-US" sz="2000" dirty="0">
              <a:solidFill>
                <a:prstClr val="black"/>
              </a:solidFill>
              <a:latin typeface="Garamond" panose="02020404030301010803" pitchFamily="18" charset="0"/>
            </a:endParaRPr>
          </a:p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endParaRPr lang="en-US" sz="2000" dirty="0">
              <a:solidFill>
                <a:prstClr val="black"/>
              </a:solidFill>
              <a:latin typeface="Garamond" panose="02020404030301010803" pitchFamily="18" charset="0"/>
            </a:endParaRPr>
          </a:p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endParaRPr lang="en-US" sz="2000" dirty="0">
              <a:solidFill>
                <a:prstClr val="black"/>
              </a:solidFill>
            </a:endParaRPr>
          </a:p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endParaRPr lang="en-US" sz="2000" dirty="0">
              <a:solidFill>
                <a:prstClr val="black"/>
              </a:solidFill>
            </a:endParaRPr>
          </a:p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endParaRPr lang="en-US" sz="2000" dirty="0">
              <a:solidFill>
                <a:prstClr val="black"/>
              </a:solidFill>
            </a:endParaRPr>
          </a:p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endParaRPr lang="en-US" sz="2000" dirty="0">
              <a:solidFill>
                <a:prstClr val="black"/>
              </a:solidFill>
            </a:endParaRPr>
          </a:p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endParaRPr lang="en-US" sz="2000" dirty="0">
              <a:solidFill>
                <a:prstClr val="black"/>
              </a:solidFill>
            </a:endParaRPr>
          </a:p>
          <a:p>
            <a:pPr marL="27432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Garamond" panose="02020404030301010803" pitchFamily="18" charset="0"/>
              </a:rPr>
              <a:t>Our solution is quick to execute and easy to implement. </a:t>
            </a:r>
          </a:p>
          <a:p>
            <a:pPr marL="27432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Garamond" panose="02020404030301010803" pitchFamily="18" charset="0"/>
              </a:rPr>
              <a:t>In our research we prove convergence of the L2-1 SNF algorithm and provide experimental results to demonstrate its advantages over classical matrix factorization techniques. </a:t>
            </a:r>
            <a:endParaRPr lang="en-US" sz="1800" dirty="0">
              <a:solidFill>
                <a:prstClr val="black"/>
              </a:solidFill>
              <a:latin typeface="Garamond" panose="02020404030301010803" pitchFamily="18" charset="0"/>
            </a:endParaRPr>
          </a:p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endParaRPr lang="en-US" sz="2000" dirty="0">
              <a:solidFill>
                <a:prstClr val="black"/>
              </a:solidFill>
            </a:endParaRPr>
          </a:p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endParaRPr lang="en-US" sz="2000" dirty="0">
              <a:solidFill>
                <a:prstClr val="black"/>
              </a:solidFill>
            </a:endParaRPr>
          </a:p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endParaRPr lang="en-US" sz="2000" dirty="0">
              <a:solidFill>
                <a:prstClr val="black"/>
              </a:solidFill>
            </a:endParaRPr>
          </a:p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endParaRPr lang="en-US" sz="2000" dirty="0">
              <a:solidFill>
                <a:prstClr val="black"/>
              </a:solidFill>
            </a:endParaRPr>
          </a:p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endParaRPr lang="en-US" sz="2000" dirty="0">
              <a:solidFill>
                <a:prstClr val="black"/>
              </a:solidFill>
            </a:endParaRPr>
          </a:p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</a:rPr>
              <a:t> </a:t>
            </a:r>
          </a:p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endParaRPr lang="en-US" sz="2000" dirty="0">
              <a:solidFill>
                <a:prstClr val="black"/>
              </a:solidFill>
            </a:endParaRPr>
          </a:p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endParaRPr lang="en-US" sz="2000" dirty="0">
              <a:solidFill>
                <a:prstClr val="black"/>
              </a:solidFill>
            </a:endParaRPr>
          </a:p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endParaRPr lang="en-US" sz="2000" dirty="0">
              <a:solidFill>
                <a:prstClr val="black"/>
              </a:solidFill>
            </a:endParaRPr>
          </a:p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endParaRPr lang="en-US" sz="2000" dirty="0">
              <a:solidFill>
                <a:prstClr val="black"/>
              </a:solidFill>
            </a:endParaRPr>
          </a:p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endParaRPr lang="en-US" sz="2000" dirty="0">
              <a:solidFill>
                <a:prstClr val="black"/>
              </a:solidFill>
            </a:endParaRPr>
          </a:p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1465FF61-7CF5-4AAD-A69F-0C0A4F0C91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AE4A8-A6E5-453E-B946-FB774B73F48C}" type="slidenum">
              <a:rPr lang="en-US" smtClean="0"/>
              <a:t>8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E5E90B2-B91D-40B4-9582-C4C7B633F5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243"/>
            <a:ext cx="11235902" cy="74987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C3488FA-B6B0-4CE4-982E-0A239942EB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490" t="21216" r="35424" b="61761"/>
          <a:stretch/>
        </p:blipFill>
        <p:spPr>
          <a:xfrm>
            <a:off x="1057316" y="1587260"/>
            <a:ext cx="9371995" cy="2886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009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09221" y="855133"/>
            <a:ext cx="11770359" cy="5306907"/>
          </a:xfrm>
        </p:spPr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45720" indent="0">
              <a:buNone/>
            </a:pPr>
            <a:endParaRPr lang="en-US" dirty="0"/>
          </a:p>
          <a:p>
            <a:endParaRPr lang="en-US" i="1" dirty="0"/>
          </a:p>
          <a:p>
            <a:endParaRPr lang="en-US" i="1" dirty="0"/>
          </a:p>
          <a:p>
            <a:endParaRPr lang="en-US" i="1" dirty="0"/>
          </a:p>
          <a:p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3516762-7F95-4149-913C-48E590D1BBAE}"/>
              </a:ext>
            </a:extLst>
          </p:cNvPr>
          <p:cNvSpPr/>
          <p:nvPr/>
        </p:nvSpPr>
        <p:spPr>
          <a:xfrm>
            <a:off x="201368" y="695960"/>
            <a:ext cx="11493499" cy="14369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endParaRPr lang="en-US" sz="2000" dirty="0">
              <a:solidFill>
                <a:prstClr val="black"/>
              </a:solidFill>
              <a:latin typeface="Garamond" panose="02020404030301010803" pitchFamily="18" charset="0"/>
            </a:endParaRPr>
          </a:p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endParaRPr lang="en-US" sz="2000" dirty="0">
              <a:solidFill>
                <a:prstClr val="black"/>
              </a:solidFill>
              <a:latin typeface="Garamond" panose="02020404030301010803" pitchFamily="18" charset="0"/>
            </a:endParaRPr>
          </a:p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endParaRPr lang="en-US" sz="2000" dirty="0">
              <a:solidFill>
                <a:prstClr val="black"/>
              </a:solidFill>
              <a:latin typeface="Garamond" panose="02020404030301010803" pitchFamily="18" charset="0"/>
            </a:endParaRPr>
          </a:p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</a:rPr>
              <a:t>Because it is very difficult to directly optimize 6.12 </a:t>
            </a:r>
            <a:r>
              <a:rPr lang="en-US" sz="2000" dirty="0" err="1">
                <a:solidFill>
                  <a:prstClr val="black"/>
                </a:solidFill>
              </a:rPr>
              <a:t>wrt</a:t>
            </a:r>
            <a:r>
              <a:rPr lang="en-US" sz="2000" dirty="0">
                <a:solidFill>
                  <a:prstClr val="black"/>
                </a:solidFill>
              </a:rPr>
              <a:t> L2-1 directly, we introduce the following </a:t>
            </a:r>
            <a:r>
              <a:rPr lang="en-US" sz="2000" b="1" dirty="0">
                <a:solidFill>
                  <a:prstClr val="black"/>
                </a:solidFill>
              </a:rPr>
              <a:t>surrogate loss function</a:t>
            </a:r>
            <a:r>
              <a:rPr lang="en-US" sz="2000" dirty="0">
                <a:solidFill>
                  <a:prstClr val="black"/>
                </a:solidFill>
              </a:rPr>
              <a:t>: </a:t>
            </a:r>
          </a:p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endParaRPr lang="en-US" sz="2000" dirty="0">
              <a:solidFill>
                <a:prstClr val="black"/>
              </a:solidFill>
              <a:latin typeface="Garamond" panose="02020404030301010803" pitchFamily="18" charset="0"/>
            </a:endParaRPr>
          </a:p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endParaRPr lang="en-US" sz="2000" dirty="0">
              <a:solidFill>
                <a:prstClr val="black"/>
              </a:solidFill>
              <a:latin typeface="Garamond" panose="02020404030301010803" pitchFamily="18" charset="0"/>
            </a:endParaRPr>
          </a:p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endParaRPr lang="en-US" sz="2000" dirty="0">
              <a:solidFill>
                <a:prstClr val="black"/>
              </a:solidFill>
              <a:latin typeface="Garamond" panose="02020404030301010803" pitchFamily="18" charset="0"/>
            </a:endParaRPr>
          </a:p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endParaRPr lang="en-US" sz="2000" dirty="0">
              <a:solidFill>
                <a:prstClr val="black"/>
              </a:solidFill>
              <a:latin typeface="Garamond" panose="02020404030301010803" pitchFamily="18" charset="0"/>
            </a:endParaRPr>
          </a:p>
          <a:p>
            <a:pPr marL="45720" lvl="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</a:pPr>
            <a:r>
              <a:rPr lang="en-US" sz="2000" dirty="0">
                <a:solidFill>
                  <a:prstClr val="black"/>
                </a:solidFill>
                <a:latin typeface="Garamond" panose="02020404030301010803" pitchFamily="18" charset="0"/>
              </a:rPr>
              <a:t>*Recall that: </a:t>
            </a:r>
          </a:p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endParaRPr lang="en-US" sz="2000" dirty="0">
              <a:solidFill>
                <a:prstClr val="black"/>
              </a:solidFill>
              <a:latin typeface="Garamond" panose="02020404030301010803" pitchFamily="18" charset="0"/>
            </a:endParaRPr>
          </a:p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endParaRPr lang="en-US" sz="2000" dirty="0">
              <a:solidFill>
                <a:prstClr val="black"/>
              </a:solidFill>
              <a:latin typeface="Garamond" panose="02020404030301010803" pitchFamily="18" charset="0"/>
            </a:endParaRPr>
          </a:p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endParaRPr lang="en-US" sz="2000" dirty="0">
              <a:solidFill>
                <a:prstClr val="black"/>
              </a:solidFill>
            </a:endParaRPr>
          </a:p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endParaRPr lang="en-US" sz="2000" dirty="0">
              <a:solidFill>
                <a:prstClr val="black"/>
              </a:solidFill>
            </a:endParaRPr>
          </a:p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endParaRPr lang="en-US" sz="2000" dirty="0">
              <a:solidFill>
                <a:prstClr val="black"/>
              </a:solidFill>
            </a:endParaRPr>
          </a:p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endParaRPr lang="en-US" sz="2000" dirty="0">
              <a:solidFill>
                <a:prstClr val="black"/>
              </a:solidFill>
            </a:endParaRPr>
          </a:p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endParaRPr lang="en-US" sz="2000" dirty="0">
              <a:solidFill>
                <a:prstClr val="black"/>
              </a:solidFill>
            </a:endParaRPr>
          </a:p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endParaRPr lang="en-US" sz="2000" dirty="0">
              <a:solidFill>
                <a:prstClr val="black"/>
              </a:solidFill>
            </a:endParaRPr>
          </a:p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endParaRPr lang="en-US" sz="2000" dirty="0">
              <a:solidFill>
                <a:prstClr val="black"/>
              </a:solidFill>
            </a:endParaRPr>
          </a:p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endParaRPr lang="en-US" sz="2000" dirty="0">
              <a:solidFill>
                <a:prstClr val="black"/>
              </a:solidFill>
            </a:endParaRPr>
          </a:p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endParaRPr lang="en-US" sz="2000" dirty="0">
              <a:solidFill>
                <a:prstClr val="black"/>
              </a:solidFill>
            </a:endParaRPr>
          </a:p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endParaRPr lang="en-US" sz="2000" dirty="0">
              <a:solidFill>
                <a:prstClr val="black"/>
              </a:solidFill>
            </a:endParaRPr>
          </a:p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</a:rPr>
              <a:t> </a:t>
            </a:r>
          </a:p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endParaRPr lang="en-US" sz="2000" dirty="0">
              <a:solidFill>
                <a:prstClr val="black"/>
              </a:solidFill>
            </a:endParaRPr>
          </a:p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endParaRPr lang="en-US" sz="2000" dirty="0">
              <a:solidFill>
                <a:prstClr val="black"/>
              </a:solidFill>
            </a:endParaRPr>
          </a:p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endParaRPr lang="en-US" sz="2000" dirty="0">
              <a:solidFill>
                <a:prstClr val="black"/>
              </a:solidFill>
            </a:endParaRPr>
          </a:p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endParaRPr lang="en-US" sz="2000" dirty="0">
              <a:solidFill>
                <a:prstClr val="black"/>
              </a:solidFill>
            </a:endParaRPr>
          </a:p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endParaRPr lang="en-US" sz="2000" dirty="0">
              <a:solidFill>
                <a:prstClr val="black"/>
              </a:solidFill>
            </a:endParaRPr>
          </a:p>
          <a:p>
            <a:pPr marL="274320" lvl="0" indent="-228600">
              <a:lnSpc>
                <a:spcPct val="90000"/>
              </a:lnSpc>
              <a:spcBef>
                <a:spcPts val="1800"/>
              </a:spcBef>
              <a:buClr>
                <a:prstClr val="black">
                  <a:lumMod val="65000"/>
                  <a:lumOff val="35000"/>
                </a:prstClr>
              </a:buClr>
              <a:buSzPct val="80000"/>
              <a:buFont typeface="Arial" pitchFamily="34" charset="0"/>
              <a:buChar char="•"/>
            </a:pP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1465FF61-7CF5-4AAD-A69F-0C0A4F0C91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AE4A8-A6E5-453E-B946-FB774B73F48C}" type="slidenum">
              <a:rPr lang="en-US" smtClean="0"/>
              <a:t>9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E5E90B2-B91D-40B4-9582-C4C7B633F5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733" y="111055"/>
            <a:ext cx="11235902" cy="74987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180793C-CFE8-446A-8B33-5F2EAE7B1B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267" t="44464" r="50623" b="47811"/>
          <a:stretch/>
        </p:blipFill>
        <p:spPr>
          <a:xfrm>
            <a:off x="2042983" y="791120"/>
            <a:ext cx="8480766" cy="94230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C8E9A6A-A9D4-4ADA-81AD-0094EE55C40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77" t="48470" r="46116" b="39628"/>
          <a:stretch/>
        </p:blipFill>
        <p:spPr>
          <a:xfrm>
            <a:off x="1889051" y="2814655"/>
            <a:ext cx="7561342" cy="1016436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EC7CC6A-A6B3-47EE-BD64-5A1E56EEF73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116" t="65379" r="53442" b="28502"/>
          <a:stretch/>
        </p:blipFill>
        <p:spPr>
          <a:xfrm>
            <a:off x="1586316" y="4906323"/>
            <a:ext cx="1996661" cy="5112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4468F8C-92C1-4AB2-98B6-88A9F471A61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4131" t="47210" r="26642" b="40029"/>
          <a:stretch/>
        </p:blipFill>
        <p:spPr>
          <a:xfrm>
            <a:off x="2584646" y="4001989"/>
            <a:ext cx="6232940" cy="75540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12AC1BD-43C2-4301-8284-8C07BB5194B4}"/>
              </a:ext>
            </a:extLst>
          </p:cNvPr>
          <p:cNvSpPr/>
          <p:nvPr/>
        </p:nvSpPr>
        <p:spPr>
          <a:xfrm>
            <a:off x="6766693" y="5492189"/>
            <a:ext cx="3040203" cy="4921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8425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usiness strategy presentation">
  <a:themeElements>
    <a:clrScheme name="Blue Red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Century Gothic-Palatino Linotyp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 panose="0204050205050503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dirty="0"/>
        </a:defPPr>
      </a:lstStyle>
      <a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>
          <a:solidFill>
            <a:schemeClr val="bg2"/>
          </a:solidFill>
        </a:ln>
      </a:spPr>
      <a:bodyPr wrap="square" rtlCol="0" anchor="ctr" anchorCtr="1">
        <a:spAutoFit/>
      </a:bodyPr>
      <a:lstStyle>
        <a:defPPr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Business strategy presentation" id="{8652783A-F43B-4C47-8F3C-48F967BE0382}" vid="{232EED29-0899-40B2-8969-E379F11A5395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10569</TotalTime>
  <Words>1464</Words>
  <Application>Microsoft Office PowerPoint</Application>
  <PresentationFormat>Widescreen</PresentationFormat>
  <Paragraphs>801</Paragraphs>
  <Slides>34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34</vt:i4>
      </vt:variant>
    </vt:vector>
  </HeadingPairs>
  <TitlesOfParts>
    <vt:vector size="43" baseType="lpstr">
      <vt:lpstr>Arial</vt:lpstr>
      <vt:lpstr>Calibri</vt:lpstr>
      <vt:lpstr>Calibri Light</vt:lpstr>
      <vt:lpstr>Cambria Math</vt:lpstr>
      <vt:lpstr>Century Gothic</vt:lpstr>
      <vt:lpstr>Garamond</vt:lpstr>
      <vt:lpstr>Palatino Linotype</vt:lpstr>
      <vt:lpstr>Office Theme</vt:lpstr>
      <vt:lpstr>Business strategy presentation</vt:lpstr>
      <vt:lpstr> Regularized Semi-Nonnegative Matrix Factorization Using L21-Norm for Data Compression </vt:lpstr>
      <vt:lpstr>Regularized L21-Based Semi-NonNegative Matrix Factorization (L21 SNF)</vt:lpstr>
      <vt:lpstr>Background: Non-Negative Matrix Factorization </vt:lpstr>
      <vt:lpstr>Non-Negative Matrix Factorization </vt:lpstr>
      <vt:lpstr>PowerPoint Presentation</vt:lpstr>
      <vt:lpstr>Non-Negative Matrix Factorization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L21 SNF: Experimental Results </vt:lpstr>
      <vt:lpstr>L21 SNF: Experimental Results </vt:lpstr>
      <vt:lpstr>L21 SNF: Experimental Results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Leveraging Model Flexibility and Deep Structure: Non-Parametric and Deep Models for Localization, Segmentation and Tracking in Computer Vision, Using Tensor and Singular Value Decomposition   Mathematical Sciences Ph.D. Dissertation Proposal   Anthony D. Rhodes  November 4th, 2019</dc:title>
  <dc:creator>Anthony Rhodes</dc:creator>
  <cp:lastModifiedBy>Anthony Rhodes</cp:lastModifiedBy>
  <cp:revision>150</cp:revision>
  <dcterms:created xsi:type="dcterms:W3CDTF">2019-10-30T21:15:13Z</dcterms:created>
  <dcterms:modified xsi:type="dcterms:W3CDTF">2021-01-19T19:45:47Z</dcterms:modified>
</cp:coreProperties>
</file>