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420" r:id="rId2"/>
    <p:sldId id="299" r:id="rId3"/>
    <p:sldId id="330" r:id="rId4"/>
    <p:sldId id="325" r:id="rId5"/>
    <p:sldId id="383" r:id="rId6"/>
    <p:sldId id="332" r:id="rId7"/>
    <p:sldId id="350" r:id="rId8"/>
    <p:sldId id="423" r:id="rId9"/>
    <p:sldId id="399" r:id="rId10"/>
    <p:sldId id="358" r:id="rId11"/>
    <p:sldId id="359" r:id="rId12"/>
    <p:sldId id="393" r:id="rId13"/>
    <p:sldId id="360" r:id="rId14"/>
    <p:sldId id="379" r:id="rId15"/>
    <p:sldId id="385" r:id="rId16"/>
    <p:sldId id="389" r:id="rId17"/>
    <p:sldId id="403" r:id="rId18"/>
    <p:sldId id="408" r:id="rId19"/>
    <p:sldId id="405" r:id="rId20"/>
    <p:sldId id="407" r:id="rId21"/>
    <p:sldId id="413" r:id="rId22"/>
    <p:sldId id="415" r:id="rId23"/>
    <p:sldId id="419" r:id="rId24"/>
    <p:sldId id="277" r:id="rId25"/>
    <p:sldId id="42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06" autoAdjust="0"/>
  </p:normalViewPr>
  <p:slideViewPr>
    <p:cSldViewPr snapToGrid="0">
      <p:cViewPr varScale="1">
        <p:scale>
          <a:sx n="71" d="100"/>
          <a:sy n="71" d="100"/>
        </p:scale>
        <p:origin x="1109" y="67"/>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3F61B2-2D8A-4D34-9FF0-C39C2B094557}" type="datetimeFigureOut">
              <a:rPr lang="en-US" smtClean="0"/>
              <a:t>4/17/2024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47F634-1AC4-40FF-9210-AD62F9F8F6B2}" type="slidenum">
              <a:rPr lang="en-US" smtClean="0"/>
              <a:t>‹#›</a:t>
            </a:fld>
            <a:endParaRPr lang="en-US"/>
          </a:p>
        </p:txBody>
      </p:sp>
    </p:spTree>
    <p:extLst>
      <p:ext uri="{BB962C8B-B14F-4D97-AF65-F5344CB8AC3E}">
        <p14:creationId xmlns:p14="http://schemas.microsoft.com/office/powerpoint/2010/main" val="2135509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9B8C33-3725-424F-8371-967049C210B4}" type="slidenum">
              <a:rPr lang="en-US" smtClean="0"/>
              <a:t>2</a:t>
            </a:fld>
            <a:endParaRPr lang="en-US" dirty="0"/>
          </a:p>
        </p:txBody>
      </p:sp>
    </p:spTree>
    <p:extLst>
      <p:ext uri="{BB962C8B-B14F-4D97-AF65-F5344CB8AC3E}">
        <p14:creationId xmlns:p14="http://schemas.microsoft.com/office/powerpoint/2010/main" val="1895430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9B8C33-3725-424F-8371-967049C210B4}" type="slidenum">
              <a:rPr lang="en-US" smtClean="0"/>
              <a:t>4</a:t>
            </a:fld>
            <a:endParaRPr lang="en-US"/>
          </a:p>
        </p:txBody>
      </p:sp>
    </p:spTree>
    <p:extLst>
      <p:ext uri="{BB962C8B-B14F-4D97-AF65-F5344CB8AC3E}">
        <p14:creationId xmlns:p14="http://schemas.microsoft.com/office/powerpoint/2010/main" val="1863892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47F634-1AC4-40FF-9210-AD62F9F8F6B2}" type="slidenum">
              <a:rPr lang="en-US" smtClean="0"/>
              <a:t>5</a:t>
            </a:fld>
            <a:endParaRPr lang="en-US"/>
          </a:p>
        </p:txBody>
      </p:sp>
    </p:spTree>
    <p:extLst>
      <p:ext uri="{BB962C8B-B14F-4D97-AF65-F5344CB8AC3E}">
        <p14:creationId xmlns:p14="http://schemas.microsoft.com/office/powerpoint/2010/main" val="3469463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47F634-1AC4-40FF-9210-AD62F9F8F6B2}" type="slidenum">
              <a:rPr lang="en-US" smtClean="0"/>
              <a:t>7</a:t>
            </a:fld>
            <a:endParaRPr lang="en-US"/>
          </a:p>
        </p:txBody>
      </p:sp>
    </p:spTree>
    <p:extLst>
      <p:ext uri="{BB962C8B-B14F-4D97-AF65-F5344CB8AC3E}">
        <p14:creationId xmlns:p14="http://schemas.microsoft.com/office/powerpoint/2010/main" val="3657575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5d8b8518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5d8b8518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 256</a:t>
            </a:r>
          </a:p>
          <a:p>
            <a:r>
              <a:rPr lang="en-US" dirty="0"/>
              <a:t>Small -128</a:t>
            </a:r>
          </a:p>
        </p:txBody>
      </p:sp>
      <p:sp>
        <p:nvSpPr>
          <p:cNvPr id="4" name="Slide Number Placeholder 3"/>
          <p:cNvSpPr>
            <a:spLocks noGrp="1"/>
          </p:cNvSpPr>
          <p:nvPr>
            <p:ph type="sldNum" sz="quarter" idx="5"/>
          </p:nvPr>
        </p:nvSpPr>
        <p:spPr/>
        <p:txBody>
          <a:bodyPr/>
          <a:lstStyle/>
          <a:p>
            <a:fld id="{0A47F634-1AC4-40FF-9210-AD62F9F8F6B2}" type="slidenum">
              <a:rPr lang="en-US" smtClean="0"/>
              <a:t>19</a:t>
            </a:fld>
            <a:endParaRPr lang="en-US"/>
          </a:p>
        </p:txBody>
      </p:sp>
    </p:spTree>
    <p:extLst>
      <p:ext uri="{BB962C8B-B14F-4D97-AF65-F5344CB8AC3E}">
        <p14:creationId xmlns:p14="http://schemas.microsoft.com/office/powerpoint/2010/main" val="136108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Low-rank </a:t>
            </a:r>
          </a:p>
        </p:txBody>
      </p:sp>
      <p:sp>
        <p:nvSpPr>
          <p:cNvPr id="4" name="Slide Number Placeholder 3"/>
          <p:cNvSpPr>
            <a:spLocks noGrp="1"/>
          </p:cNvSpPr>
          <p:nvPr>
            <p:ph type="sldNum" sz="quarter" idx="5"/>
          </p:nvPr>
        </p:nvSpPr>
        <p:spPr/>
        <p:txBody>
          <a:bodyPr/>
          <a:lstStyle/>
          <a:p>
            <a:fld id="{DECA5F56-6AEF-4DBD-8F69-606E9FEC6DCF}" type="slidenum">
              <a:rPr lang="en-US" smtClean="0"/>
              <a:t>20</a:t>
            </a:fld>
            <a:endParaRPr lang="en-US"/>
          </a:p>
        </p:txBody>
      </p:sp>
    </p:spTree>
    <p:extLst>
      <p:ext uri="{BB962C8B-B14F-4D97-AF65-F5344CB8AC3E}">
        <p14:creationId xmlns:p14="http://schemas.microsoft.com/office/powerpoint/2010/main" val="159688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CA5F56-6AEF-4DBD-8F69-606E9FEC6DCF}" type="slidenum">
              <a:rPr lang="en-US" smtClean="0"/>
              <a:t>21</a:t>
            </a:fld>
            <a:endParaRPr lang="en-US"/>
          </a:p>
        </p:txBody>
      </p:sp>
    </p:spTree>
    <p:extLst>
      <p:ext uri="{BB962C8B-B14F-4D97-AF65-F5344CB8AC3E}">
        <p14:creationId xmlns:p14="http://schemas.microsoft.com/office/powerpoint/2010/main" val="3945849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CA5F56-6AEF-4DBD-8F69-606E9FEC6DCF}" type="slidenum">
              <a:rPr lang="en-US" smtClean="0"/>
              <a:t>24</a:t>
            </a:fld>
            <a:endParaRPr lang="en-US"/>
          </a:p>
        </p:txBody>
      </p:sp>
    </p:spTree>
    <p:extLst>
      <p:ext uri="{BB962C8B-B14F-4D97-AF65-F5344CB8AC3E}">
        <p14:creationId xmlns:p14="http://schemas.microsoft.com/office/powerpoint/2010/main" val="543940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1CBB2-16AD-F8B3-80A9-9561BC3BAB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26ADED-F289-BEB8-3584-9EB75E5563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85EB9C-3E74-3F2B-8B57-2C8E9CCAA1BE}"/>
              </a:ext>
            </a:extLst>
          </p:cNvPr>
          <p:cNvSpPr>
            <a:spLocks noGrp="1"/>
          </p:cNvSpPr>
          <p:nvPr>
            <p:ph type="dt" sz="half" idx="10"/>
          </p:nvPr>
        </p:nvSpPr>
        <p:spPr/>
        <p:txBody>
          <a:bodyPr/>
          <a:lstStyle/>
          <a:p>
            <a:fld id="{DD71B50F-972F-485C-B533-C20F8A6EA743}" type="datetime1">
              <a:rPr lang="en-US" smtClean="0"/>
              <a:t>4/17/2024</a:t>
            </a:fld>
            <a:endParaRPr lang="en-US"/>
          </a:p>
        </p:txBody>
      </p:sp>
      <p:sp>
        <p:nvSpPr>
          <p:cNvPr id="5" name="Footer Placeholder 4">
            <a:extLst>
              <a:ext uri="{FF2B5EF4-FFF2-40B4-BE49-F238E27FC236}">
                <a16:creationId xmlns:a16="http://schemas.microsoft.com/office/drawing/2014/main" id="{832FE5F1-ED06-BF19-458F-964295691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E2CDC6-A367-089B-1AFC-5FFB1BA3B5CF}"/>
              </a:ext>
            </a:extLst>
          </p:cNvPr>
          <p:cNvSpPr>
            <a:spLocks noGrp="1"/>
          </p:cNvSpPr>
          <p:nvPr>
            <p:ph type="sldNum" sz="quarter" idx="12"/>
          </p:nvPr>
        </p:nvSpPr>
        <p:spPr/>
        <p:txBody>
          <a:bodyPr/>
          <a:lstStyle/>
          <a:p>
            <a:fld id="{0EC100B5-B540-48F9-8B23-4A866F783915}" type="slidenum">
              <a:rPr lang="en-US" smtClean="0"/>
              <a:t>‹#›</a:t>
            </a:fld>
            <a:endParaRPr lang="en-US"/>
          </a:p>
        </p:txBody>
      </p:sp>
    </p:spTree>
    <p:extLst>
      <p:ext uri="{BB962C8B-B14F-4D97-AF65-F5344CB8AC3E}">
        <p14:creationId xmlns:p14="http://schemas.microsoft.com/office/powerpoint/2010/main" val="480607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73F7C-EB3A-37FB-7953-C84F70394F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E3EA59-BB0C-5CB2-469D-0A53A72A7C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DB63B5-9969-9BA5-DE91-AC791198CF31}"/>
              </a:ext>
            </a:extLst>
          </p:cNvPr>
          <p:cNvSpPr>
            <a:spLocks noGrp="1"/>
          </p:cNvSpPr>
          <p:nvPr>
            <p:ph type="dt" sz="half" idx="10"/>
          </p:nvPr>
        </p:nvSpPr>
        <p:spPr/>
        <p:txBody>
          <a:bodyPr/>
          <a:lstStyle/>
          <a:p>
            <a:fld id="{61BB8B86-FC8E-43B0-B0C7-87C7D9A72FFA}" type="datetime1">
              <a:rPr lang="en-US" smtClean="0"/>
              <a:t>4/17/2024</a:t>
            </a:fld>
            <a:endParaRPr lang="en-US"/>
          </a:p>
        </p:txBody>
      </p:sp>
      <p:sp>
        <p:nvSpPr>
          <p:cNvPr id="5" name="Footer Placeholder 4">
            <a:extLst>
              <a:ext uri="{FF2B5EF4-FFF2-40B4-BE49-F238E27FC236}">
                <a16:creationId xmlns:a16="http://schemas.microsoft.com/office/drawing/2014/main" id="{DE79F70C-B5EE-43D5-DAB9-A9BD361E1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87EEA8-A82B-81E5-7A4B-3575D413948A}"/>
              </a:ext>
            </a:extLst>
          </p:cNvPr>
          <p:cNvSpPr>
            <a:spLocks noGrp="1"/>
          </p:cNvSpPr>
          <p:nvPr>
            <p:ph type="sldNum" sz="quarter" idx="12"/>
          </p:nvPr>
        </p:nvSpPr>
        <p:spPr/>
        <p:txBody>
          <a:bodyPr/>
          <a:lstStyle/>
          <a:p>
            <a:fld id="{0EC100B5-B540-48F9-8B23-4A866F783915}" type="slidenum">
              <a:rPr lang="en-US" smtClean="0"/>
              <a:t>‹#›</a:t>
            </a:fld>
            <a:endParaRPr lang="en-US"/>
          </a:p>
        </p:txBody>
      </p:sp>
    </p:spTree>
    <p:extLst>
      <p:ext uri="{BB962C8B-B14F-4D97-AF65-F5344CB8AC3E}">
        <p14:creationId xmlns:p14="http://schemas.microsoft.com/office/powerpoint/2010/main" val="51034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C47199-DE6C-1613-4E12-6388CB13B2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C0EEE-7924-4941-2657-00888054A1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66781-DF17-A323-C259-5CF8CEEAE2A5}"/>
              </a:ext>
            </a:extLst>
          </p:cNvPr>
          <p:cNvSpPr>
            <a:spLocks noGrp="1"/>
          </p:cNvSpPr>
          <p:nvPr>
            <p:ph type="dt" sz="half" idx="10"/>
          </p:nvPr>
        </p:nvSpPr>
        <p:spPr/>
        <p:txBody>
          <a:bodyPr/>
          <a:lstStyle/>
          <a:p>
            <a:fld id="{36FC94FD-94C5-464C-B4AF-D368623DC900}" type="datetime1">
              <a:rPr lang="en-US" smtClean="0"/>
              <a:t>4/17/2024</a:t>
            </a:fld>
            <a:endParaRPr lang="en-US"/>
          </a:p>
        </p:txBody>
      </p:sp>
      <p:sp>
        <p:nvSpPr>
          <p:cNvPr id="5" name="Footer Placeholder 4">
            <a:extLst>
              <a:ext uri="{FF2B5EF4-FFF2-40B4-BE49-F238E27FC236}">
                <a16:creationId xmlns:a16="http://schemas.microsoft.com/office/drawing/2014/main" id="{57C85ED9-2D5D-B1FE-A045-9B5FC2435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0A81A8-D294-BB67-3246-4DFAF1D76CFE}"/>
              </a:ext>
            </a:extLst>
          </p:cNvPr>
          <p:cNvSpPr>
            <a:spLocks noGrp="1"/>
          </p:cNvSpPr>
          <p:nvPr>
            <p:ph type="sldNum" sz="quarter" idx="12"/>
          </p:nvPr>
        </p:nvSpPr>
        <p:spPr/>
        <p:txBody>
          <a:bodyPr/>
          <a:lstStyle/>
          <a:p>
            <a:fld id="{0EC100B5-B540-48F9-8B23-4A866F783915}" type="slidenum">
              <a:rPr lang="en-US" smtClean="0"/>
              <a:t>‹#›</a:t>
            </a:fld>
            <a:endParaRPr lang="en-US"/>
          </a:p>
        </p:txBody>
      </p:sp>
    </p:spTree>
    <p:extLst>
      <p:ext uri="{BB962C8B-B14F-4D97-AF65-F5344CB8AC3E}">
        <p14:creationId xmlns:p14="http://schemas.microsoft.com/office/powerpoint/2010/main" val="2057410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32678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63CE6-347A-4766-7F8E-30BBED9E2F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0B4B18-9D45-9626-155B-8BDD880622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F4BE43-08BD-A6AF-6976-296AD0C40A90}"/>
              </a:ext>
            </a:extLst>
          </p:cNvPr>
          <p:cNvSpPr>
            <a:spLocks noGrp="1"/>
          </p:cNvSpPr>
          <p:nvPr>
            <p:ph type="dt" sz="half" idx="10"/>
          </p:nvPr>
        </p:nvSpPr>
        <p:spPr/>
        <p:txBody>
          <a:bodyPr/>
          <a:lstStyle/>
          <a:p>
            <a:fld id="{7F381097-D404-43E0-B6B9-45CEE0627898}" type="datetime1">
              <a:rPr lang="en-US" smtClean="0"/>
              <a:t>4/17/2024</a:t>
            </a:fld>
            <a:endParaRPr lang="en-US"/>
          </a:p>
        </p:txBody>
      </p:sp>
      <p:sp>
        <p:nvSpPr>
          <p:cNvPr id="5" name="Footer Placeholder 4">
            <a:extLst>
              <a:ext uri="{FF2B5EF4-FFF2-40B4-BE49-F238E27FC236}">
                <a16:creationId xmlns:a16="http://schemas.microsoft.com/office/drawing/2014/main" id="{E37DFD90-8B7E-0178-EA58-EA054C739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B07E49-3037-2DC4-BADD-A37BD626E5AC}"/>
              </a:ext>
            </a:extLst>
          </p:cNvPr>
          <p:cNvSpPr>
            <a:spLocks noGrp="1"/>
          </p:cNvSpPr>
          <p:nvPr>
            <p:ph type="sldNum" sz="quarter" idx="12"/>
          </p:nvPr>
        </p:nvSpPr>
        <p:spPr/>
        <p:txBody>
          <a:bodyPr/>
          <a:lstStyle/>
          <a:p>
            <a:fld id="{0EC100B5-B540-48F9-8B23-4A866F783915}" type="slidenum">
              <a:rPr lang="en-US" smtClean="0"/>
              <a:t>‹#›</a:t>
            </a:fld>
            <a:endParaRPr lang="en-US"/>
          </a:p>
        </p:txBody>
      </p:sp>
    </p:spTree>
    <p:extLst>
      <p:ext uri="{BB962C8B-B14F-4D97-AF65-F5344CB8AC3E}">
        <p14:creationId xmlns:p14="http://schemas.microsoft.com/office/powerpoint/2010/main" val="77000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AD73F-4F29-2777-52D7-F1E782ABEE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8BF4CC-A701-739E-DCCC-A86785CC65E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99F943-19F8-12AD-A802-66D2947BF670}"/>
              </a:ext>
            </a:extLst>
          </p:cNvPr>
          <p:cNvSpPr>
            <a:spLocks noGrp="1"/>
          </p:cNvSpPr>
          <p:nvPr>
            <p:ph type="dt" sz="half" idx="10"/>
          </p:nvPr>
        </p:nvSpPr>
        <p:spPr/>
        <p:txBody>
          <a:bodyPr/>
          <a:lstStyle/>
          <a:p>
            <a:fld id="{911B1640-6629-4F47-ABCF-6BC14C72FF89}" type="datetime1">
              <a:rPr lang="en-US" smtClean="0"/>
              <a:t>4/17/2024</a:t>
            </a:fld>
            <a:endParaRPr lang="en-US"/>
          </a:p>
        </p:txBody>
      </p:sp>
      <p:sp>
        <p:nvSpPr>
          <p:cNvPr id="5" name="Footer Placeholder 4">
            <a:extLst>
              <a:ext uri="{FF2B5EF4-FFF2-40B4-BE49-F238E27FC236}">
                <a16:creationId xmlns:a16="http://schemas.microsoft.com/office/drawing/2014/main" id="{63B3D656-8DA3-671A-15C4-9062B3247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11E690-94FC-1F90-997D-191DF72A55D7}"/>
              </a:ext>
            </a:extLst>
          </p:cNvPr>
          <p:cNvSpPr>
            <a:spLocks noGrp="1"/>
          </p:cNvSpPr>
          <p:nvPr>
            <p:ph type="sldNum" sz="quarter" idx="12"/>
          </p:nvPr>
        </p:nvSpPr>
        <p:spPr/>
        <p:txBody>
          <a:bodyPr/>
          <a:lstStyle/>
          <a:p>
            <a:fld id="{0EC100B5-B540-48F9-8B23-4A866F783915}" type="slidenum">
              <a:rPr lang="en-US" smtClean="0"/>
              <a:t>‹#›</a:t>
            </a:fld>
            <a:endParaRPr lang="en-US"/>
          </a:p>
        </p:txBody>
      </p:sp>
    </p:spTree>
    <p:extLst>
      <p:ext uri="{BB962C8B-B14F-4D97-AF65-F5344CB8AC3E}">
        <p14:creationId xmlns:p14="http://schemas.microsoft.com/office/powerpoint/2010/main" val="290994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10E3C-52F4-FC5F-7381-E25346112C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50F106-684F-81DB-474A-6E54E76BA4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19AF83-7CB9-6099-9943-FC35058E5A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50FEB9-6DE1-E96E-5107-7E05CD7FD183}"/>
              </a:ext>
            </a:extLst>
          </p:cNvPr>
          <p:cNvSpPr>
            <a:spLocks noGrp="1"/>
          </p:cNvSpPr>
          <p:nvPr>
            <p:ph type="dt" sz="half" idx="10"/>
          </p:nvPr>
        </p:nvSpPr>
        <p:spPr/>
        <p:txBody>
          <a:bodyPr/>
          <a:lstStyle/>
          <a:p>
            <a:fld id="{D62FECC3-D554-4206-941B-51F22DFB4B53}" type="datetime1">
              <a:rPr lang="en-US" smtClean="0"/>
              <a:t>4/17/2024</a:t>
            </a:fld>
            <a:endParaRPr lang="en-US"/>
          </a:p>
        </p:txBody>
      </p:sp>
      <p:sp>
        <p:nvSpPr>
          <p:cNvPr id="6" name="Footer Placeholder 5">
            <a:extLst>
              <a:ext uri="{FF2B5EF4-FFF2-40B4-BE49-F238E27FC236}">
                <a16:creationId xmlns:a16="http://schemas.microsoft.com/office/drawing/2014/main" id="{E9665DED-47EE-DA94-0F63-EE43C7650C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3CCE91-F319-06A0-C63D-29467A3491E2}"/>
              </a:ext>
            </a:extLst>
          </p:cNvPr>
          <p:cNvSpPr>
            <a:spLocks noGrp="1"/>
          </p:cNvSpPr>
          <p:nvPr>
            <p:ph type="sldNum" sz="quarter" idx="12"/>
          </p:nvPr>
        </p:nvSpPr>
        <p:spPr/>
        <p:txBody>
          <a:bodyPr/>
          <a:lstStyle/>
          <a:p>
            <a:fld id="{0EC100B5-B540-48F9-8B23-4A866F783915}" type="slidenum">
              <a:rPr lang="en-US" smtClean="0"/>
              <a:t>‹#›</a:t>
            </a:fld>
            <a:endParaRPr lang="en-US"/>
          </a:p>
        </p:txBody>
      </p:sp>
    </p:spTree>
    <p:extLst>
      <p:ext uri="{BB962C8B-B14F-4D97-AF65-F5344CB8AC3E}">
        <p14:creationId xmlns:p14="http://schemas.microsoft.com/office/powerpoint/2010/main" val="2438100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03E99-AF61-5AEF-F8F2-EB03A1E9C6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5B7162-7E49-49F3-A4B2-829EF44C0E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2AA836-CA08-39A3-4EE2-64977E63CA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7AAF12-1CEF-EE6A-817E-91A0D73F6E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ACCF59-05DE-BE07-EE5A-89B37CB578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115B13-C390-A86A-106A-2D900D473C2E}"/>
              </a:ext>
            </a:extLst>
          </p:cNvPr>
          <p:cNvSpPr>
            <a:spLocks noGrp="1"/>
          </p:cNvSpPr>
          <p:nvPr>
            <p:ph type="dt" sz="half" idx="10"/>
          </p:nvPr>
        </p:nvSpPr>
        <p:spPr/>
        <p:txBody>
          <a:bodyPr/>
          <a:lstStyle/>
          <a:p>
            <a:fld id="{9A2C1171-7317-43FB-9474-C7E60EAE66A0}" type="datetime1">
              <a:rPr lang="en-US" smtClean="0"/>
              <a:t>4/17/2024</a:t>
            </a:fld>
            <a:endParaRPr lang="en-US"/>
          </a:p>
        </p:txBody>
      </p:sp>
      <p:sp>
        <p:nvSpPr>
          <p:cNvPr id="8" name="Footer Placeholder 7">
            <a:extLst>
              <a:ext uri="{FF2B5EF4-FFF2-40B4-BE49-F238E27FC236}">
                <a16:creationId xmlns:a16="http://schemas.microsoft.com/office/drawing/2014/main" id="{38B05FE0-D825-1D38-8A9A-85C9802B54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3AC398-9099-33CD-B338-062241147160}"/>
              </a:ext>
            </a:extLst>
          </p:cNvPr>
          <p:cNvSpPr>
            <a:spLocks noGrp="1"/>
          </p:cNvSpPr>
          <p:nvPr>
            <p:ph type="sldNum" sz="quarter" idx="12"/>
          </p:nvPr>
        </p:nvSpPr>
        <p:spPr/>
        <p:txBody>
          <a:bodyPr/>
          <a:lstStyle/>
          <a:p>
            <a:fld id="{0EC100B5-B540-48F9-8B23-4A866F783915}" type="slidenum">
              <a:rPr lang="en-US" smtClean="0"/>
              <a:t>‹#›</a:t>
            </a:fld>
            <a:endParaRPr lang="en-US"/>
          </a:p>
        </p:txBody>
      </p:sp>
    </p:spTree>
    <p:extLst>
      <p:ext uri="{BB962C8B-B14F-4D97-AF65-F5344CB8AC3E}">
        <p14:creationId xmlns:p14="http://schemas.microsoft.com/office/powerpoint/2010/main" val="2043510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E445-B0C8-E955-51FB-9D21AD5A20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A01510-5A85-16E2-4712-2734CBE81FB1}"/>
              </a:ext>
            </a:extLst>
          </p:cNvPr>
          <p:cNvSpPr>
            <a:spLocks noGrp="1"/>
          </p:cNvSpPr>
          <p:nvPr>
            <p:ph type="dt" sz="half" idx="10"/>
          </p:nvPr>
        </p:nvSpPr>
        <p:spPr/>
        <p:txBody>
          <a:bodyPr/>
          <a:lstStyle/>
          <a:p>
            <a:fld id="{1B144302-A6B3-4988-BD50-831ADCEFDD11}" type="datetime1">
              <a:rPr lang="en-US" smtClean="0"/>
              <a:t>4/17/2024</a:t>
            </a:fld>
            <a:endParaRPr lang="en-US"/>
          </a:p>
        </p:txBody>
      </p:sp>
      <p:sp>
        <p:nvSpPr>
          <p:cNvPr id="4" name="Footer Placeholder 3">
            <a:extLst>
              <a:ext uri="{FF2B5EF4-FFF2-40B4-BE49-F238E27FC236}">
                <a16:creationId xmlns:a16="http://schemas.microsoft.com/office/drawing/2014/main" id="{EE0D69D0-91A3-5275-22AC-E63C67E5FF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942108-8377-8F80-E219-805DC0C14BDC}"/>
              </a:ext>
            </a:extLst>
          </p:cNvPr>
          <p:cNvSpPr>
            <a:spLocks noGrp="1"/>
          </p:cNvSpPr>
          <p:nvPr>
            <p:ph type="sldNum" sz="quarter" idx="12"/>
          </p:nvPr>
        </p:nvSpPr>
        <p:spPr/>
        <p:txBody>
          <a:bodyPr/>
          <a:lstStyle/>
          <a:p>
            <a:fld id="{0EC100B5-B540-48F9-8B23-4A866F783915}" type="slidenum">
              <a:rPr lang="en-US" smtClean="0"/>
              <a:t>‹#›</a:t>
            </a:fld>
            <a:endParaRPr lang="en-US"/>
          </a:p>
        </p:txBody>
      </p:sp>
    </p:spTree>
    <p:extLst>
      <p:ext uri="{BB962C8B-B14F-4D97-AF65-F5344CB8AC3E}">
        <p14:creationId xmlns:p14="http://schemas.microsoft.com/office/powerpoint/2010/main" val="4131423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BC2F9B-8195-7920-5349-E53E5A3B790E}"/>
              </a:ext>
            </a:extLst>
          </p:cNvPr>
          <p:cNvSpPr>
            <a:spLocks noGrp="1"/>
          </p:cNvSpPr>
          <p:nvPr>
            <p:ph type="dt" sz="half" idx="10"/>
          </p:nvPr>
        </p:nvSpPr>
        <p:spPr/>
        <p:txBody>
          <a:bodyPr/>
          <a:lstStyle/>
          <a:p>
            <a:fld id="{691F17AD-3F8D-45BE-BBE9-42DEB20D6A94}" type="datetime1">
              <a:rPr lang="en-US" smtClean="0"/>
              <a:t>4/17/2024</a:t>
            </a:fld>
            <a:endParaRPr lang="en-US"/>
          </a:p>
        </p:txBody>
      </p:sp>
      <p:sp>
        <p:nvSpPr>
          <p:cNvPr id="3" name="Footer Placeholder 2">
            <a:extLst>
              <a:ext uri="{FF2B5EF4-FFF2-40B4-BE49-F238E27FC236}">
                <a16:creationId xmlns:a16="http://schemas.microsoft.com/office/drawing/2014/main" id="{3A8294B2-0967-8D9E-65F2-BB8D596EDB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D490A7-88F5-7726-C6E1-D250E60678A5}"/>
              </a:ext>
            </a:extLst>
          </p:cNvPr>
          <p:cNvSpPr>
            <a:spLocks noGrp="1"/>
          </p:cNvSpPr>
          <p:nvPr>
            <p:ph type="sldNum" sz="quarter" idx="12"/>
          </p:nvPr>
        </p:nvSpPr>
        <p:spPr/>
        <p:txBody>
          <a:bodyPr/>
          <a:lstStyle/>
          <a:p>
            <a:fld id="{0EC100B5-B540-48F9-8B23-4A866F783915}" type="slidenum">
              <a:rPr lang="en-US" smtClean="0"/>
              <a:t>‹#›</a:t>
            </a:fld>
            <a:endParaRPr lang="en-US"/>
          </a:p>
        </p:txBody>
      </p:sp>
    </p:spTree>
    <p:extLst>
      <p:ext uri="{BB962C8B-B14F-4D97-AF65-F5344CB8AC3E}">
        <p14:creationId xmlns:p14="http://schemas.microsoft.com/office/powerpoint/2010/main" val="351592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EF39-F05D-DFDE-C636-C399D9B205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010C7F-CE02-B1DB-F74C-0060F2C45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679971-3B78-C1AD-5FBA-913F27E4EC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646806-9F05-02BC-BA6E-147A2533D1B3}"/>
              </a:ext>
            </a:extLst>
          </p:cNvPr>
          <p:cNvSpPr>
            <a:spLocks noGrp="1"/>
          </p:cNvSpPr>
          <p:nvPr>
            <p:ph type="dt" sz="half" idx="10"/>
          </p:nvPr>
        </p:nvSpPr>
        <p:spPr/>
        <p:txBody>
          <a:bodyPr/>
          <a:lstStyle/>
          <a:p>
            <a:fld id="{5380BEE7-6C86-40DB-AEC8-9131957E62D6}" type="datetime1">
              <a:rPr lang="en-US" smtClean="0"/>
              <a:t>4/17/2024</a:t>
            </a:fld>
            <a:endParaRPr lang="en-US"/>
          </a:p>
        </p:txBody>
      </p:sp>
      <p:sp>
        <p:nvSpPr>
          <p:cNvPr id="6" name="Footer Placeholder 5">
            <a:extLst>
              <a:ext uri="{FF2B5EF4-FFF2-40B4-BE49-F238E27FC236}">
                <a16:creationId xmlns:a16="http://schemas.microsoft.com/office/drawing/2014/main" id="{558E1780-E232-B986-5F48-B54258DEF6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714308-1325-467D-A717-3DA14808A869}"/>
              </a:ext>
            </a:extLst>
          </p:cNvPr>
          <p:cNvSpPr>
            <a:spLocks noGrp="1"/>
          </p:cNvSpPr>
          <p:nvPr>
            <p:ph type="sldNum" sz="quarter" idx="12"/>
          </p:nvPr>
        </p:nvSpPr>
        <p:spPr/>
        <p:txBody>
          <a:bodyPr/>
          <a:lstStyle/>
          <a:p>
            <a:fld id="{0EC100B5-B540-48F9-8B23-4A866F783915}" type="slidenum">
              <a:rPr lang="en-US" smtClean="0"/>
              <a:t>‹#›</a:t>
            </a:fld>
            <a:endParaRPr lang="en-US"/>
          </a:p>
        </p:txBody>
      </p:sp>
    </p:spTree>
    <p:extLst>
      <p:ext uri="{BB962C8B-B14F-4D97-AF65-F5344CB8AC3E}">
        <p14:creationId xmlns:p14="http://schemas.microsoft.com/office/powerpoint/2010/main" val="3796865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8CF2D-F547-D681-4E37-950CBC7B1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8B4E92-594E-2CFB-1A7D-BD438BAC40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70895A-13DE-82EC-C22C-F7C2FD036A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C9407B-B1CE-8EDC-D06B-AD29F880257B}"/>
              </a:ext>
            </a:extLst>
          </p:cNvPr>
          <p:cNvSpPr>
            <a:spLocks noGrp="1"/>
          </p:cNvSpPr>
          <p:nvPr>
            <p:ph type="dt" sz="half" idx="10"/>
          </p:nvPr>
        </p:nvSpPr>
        <p:spPr/>
        <p:txBody>
          <a:bodyPr/>
          <a:lstStyle/>
          <a:p>
            <a:fld id="{E0CFADAA-60F1-45A9-8A59-4FADB049312C}" type="datetime1">
              <a:rPr lang="en-US" smtClean="0"/>
              <a:t>4/17/2024</a:t>
            </a:fld>
            <a:endParaRPr lang="en-US"/>
          </a:p>
        </p:txBody>
      </p:sp>
      <p:sp>
        <p:nvSpPr>
          <p:cNvPr id="6" name="Footer Placeholder 5">
            <a:extLst>
              <a:ext uri="{FF2B5EF4-FFF2-40B4-BE49-F238E27FC236}">
                <a16:creationId xmlns:a16="http://schemas.microsoft.com/office/drawing/2014/main" id="{734EA71C-BCB4-9B07-22E1-6E30769FBB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F31CDB-81F3-CEE4-C645-5D405661085E}"/>
              </a:ext>
            </a:extLst>
          </p:cNvPr>
          <p:cNvSpPr>
            <a:spLocks noGrp="1"/>
          </p:cNvSpPr>
          <p:nvPr>
            <p:ph type="sldNum" sz="quarter" idx="12"/>
          </p:nvPr>
        </p:nvSpPr>
        <p:spPr/>
        <p:txBody>
          <a:bodyPr/>
          <a:lstStyle/>
          <a:p>
            <a:fld id="{0EC100B5-B540-48F9-8B23-4A866F783915}" type="slidenum">
              <a:rPr lang="en-US" smtClean="0"/>
              <a:t>‹#›</a:t>
            </a:fld>
            <a:endParaRPr lang="en-US"/>
          </a:p>
        </p:txBody>
      </p:sp>
    </p:spTree>
    <p:extLst>
      <p:ext uri="{BB962C8B-B14F-4D97-AF65-F5344CB8AC3E}">
        <p14:creationId xmlns:p14="http://schemas.microsoft.com/office/powerpoint/2010/main" val="4099236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847616-DDD1-1436-608E-723CD23C21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B0305C-6F72-7D69-E7EB-E0849EDE61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3A0765-284A-7BF6-79D3-F04843087D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FEDFF90-80BB-431F-BF58-3EE60204C1FB}" type="datetime1">
              <a:rPr lang="en-US" smtClean="0"/>
              <a:t>4/17/2024</a:t>
            </a:fld>
            <a:endParaRPr lang="en-US"/>
          </a:p>
        </p:txBody>
      </p:sp>
      <p:sp>
        <p:nvSpPr>
          <p:cNvPr id="5" name="Footer Placeholder 4">
            <a:extLst>
              <a:ext uri="{FF2B5EF4-FFF2-40B4-BE49-F238E27FC236}">
                <a16:creationId xmlns:a16="http://schemas.microsoft.com/office/drawing/2014/main" id="{38BA5C8F-8408-8D7D-384D-6DAF1718EA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94DDD05-6CED-683B-3230-DB9E41ABB1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C100B5-B540-48F9-8B23-4A866F783915}" type="slidenum">
              <a:rPr lang="en-US" smtClean="0"/>
              <a:t>‹#›</a:t>
            </a:fld>
            <a:endParaRPr lang="en-US"/>
          </a:p>
        </p:txBody>
      </p:sp>
    </p:spTree>
    <p:extLst>
      <p:ext uri="{BB962C8B-B14F-4D97-AF65-F5344CB8AC3E}">
        <p14:creationId xmlns:p14="http://schemas.microsoft.com/office/powerpoint/2010/main" val="368345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29.png"/><Relationship Id="rId4" Type="http://schemas.openxmlformats.org/officeDocument/2006/relationships/image" Target="../media/image128.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39.png"/><Relationship Id="rId4" Type="http://schemas.openxmlformats.org/officeDocument/2006/relationships/image" Target="../media/image138.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50.png"/><Relationship Id="rId5" Type="http://schemas.openxmlformats.org/officeDocument/2006/relationships/image" Target="../media/image1540.png"/><Relationship Id="rId4" Type="http://schemas.openxmlformats.org/officeDocument/2006/relationships/image" Target="../media/image1530.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github.com/PrasannaPulakurthi/MMD-AdversarialNA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AB28D-CFFE-4273-FA2C-3FEB7AE5E53B}"/>
              </a:ext>
            </a:extLst>
          </p:cNvPr>
          <p:cNvSpPr>
            <a:spLocks noGrp="1"/>
          </p:cNvSpPr>
          <p:nvPr>
            <p:ph type="ctrTitle"/>
          </p:nvPr>
        </p:nvSpPr>
        <p:spPr>
          <a:xfrm>
            <a:off x="813881" y="2282716"/>
            <a:ext cx="10564238" cy="2387600"/>
          </a:xfrm>
        </p:spPr>
        <p:txBody>
          <a:bodyPr>
            <a:normAutofit fontScale="90000"/>
          </a:bodyPr>
          <a:lstStyle/>
          <a:p>
            <a:r>
              <a:rPr lang="en-US" dirty="0"/>
              <a:t>Enhancing GAN Performance through Neural Architecture Search and Tensor Decomposition</a:t>
            </a:r>
          </a:p>
        </p:txBody>
      </p:sp>
      <p:sp>
        <p:nvSpPr>
          <p:cNvPr id="3" name="Subtitle 2">
            <a:extLst>
              <a:ext uri="{FF2B5EF4-FFF2-40B4-BE49-F238E27FC236}">
                <a16:creationId xmlns:a16="http://schemas.microsoft.com/office/drawing/2014/main" id="{B83D4E22-22E0-18D3-AE19-2928755306A3}"/>
              </a:ext>
            </a:extLst>
          </p:cNvPr>
          <p:cNvSpPr>
            <a:spLocks noGrp="1"/>
          </p:cNvSpPr>
          <p:nvPr>
            <p:ph type="subTitle" idx="1"/>
          </p:nvPr>
        </p:nvSpPr>
        <p:spPr>
          <a:xfrm>
            <a:off x="1601821" y="5051460"/>
            <a:ext cx="9144000" cy="814319"/>
          </a:xfrm>
        </p:spPr>
        <p:txBody>
          <a:bodyPr/>
          <a:lstStyle/>
          <a:p>
            <a:r>
              <a:rPr lang="en-US" dirty="0"/>
              <a:t>Prasanna </a:t>
            </a:r>
            <a:r>
              <a:rPr lang="en-US"/>
              <a:t>Reddy Pulakurthi</a:t>
            </a:r>
            <a:r>
              <a:rPr lang="en-US" baseline="30000"/>
              <a:t>1*</a:t>
            </a:r>
            <a:r>
              <a:rPr lang="en-US"/>
              <a:t>, </a:t>
            </a:r>
            <a:r>
              <a:rPr lang="en-US" dirty="0"/>
              <a:t>Mahsa Mozaffari</a:t>
            </a:r>
            <a:r>
              <a:rPr lang="en-US" baseline="30000" dirty="0"/>
              <a:t>1</a:t>
            </a:r>
            <a:r>
              <a:rPr lang="en-US" dirty="0"/>
              <a:t>, Sohail A. Dianat</a:t>
            </a:r>
            <a:r>
              <a:rPr lang="en-US" baseline="30000" dirty="0"/>
              <a:t>1</a:t>
            </a:r>
            <a:r>
              <a:rPr lang="en-US" dirty="0"/>
              <a:t>, Majid Rabbani</a:t>
            </a:r>
            <a:r>
              <a:rPr lang="en-US" baseline="30000" dirty="0"/>
              <a:t>1</a:t>
            </a:r>
            <a:r>
              <a:rPr lang="en-US" dirty="0"/>
              <a:t>, Jamison Heard</a:t>
            </a:r>
            <a:r>
              <a:rPr lang="en-US" baseline="30000" dirty="0"/>
              <a:t>1</a:t>
            </a:r>
            <a:r>
              <a:rPr lang="en-US" dirty="0"/>
              <a:t>, and Raghuveer Rao</a:t>
            </a:r>
            <a:r>
              <a:rPr lang="en-US" baseline="30000" dirty="0"/>
              <a:t>2</a:t>
            </a:r>
          </a:p>
        </p:txBody>
      </p:sp>
      <p:pic>
        <p:nvPicPr>
          <p:cNvPr id="1028" name="Picture 4" descr="Industry – 2023 IEEE International Conference on Acoustics, Speech ...">
            <a:extLst>
              <a:ext uri="{FF2B5EF4-FFF2-40B4-BE49-F238E27FC236}">
                <a16:creationId xmlns:a16="http://schemas.microsoft.com/office/drawing/2014/main" id="{56780A0E-4ABA-AD38-51A0-6C29AAD82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8119" y="245810"/>
            <a:ext cx="1655762" cy="16557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Logos | Brand Portal | RIT">
            <a:extLst>
              <a:ext uri="{FF2B5EF4-FFF2-40B4-BE49-F238E27FC236}">
                <a16:creationId xmlns:a16="http://schemas.microsoft.com/office/drawing/2014/main" id="{D3572540-1823-8F34-34C4-66F76A291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2357" y="278827"/>
            <a:ext cx="1655762" cy="1655762"/>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5C24238A-AD19-083C-8F94-6ADE253D16B9}"/>
              </a:ext>
            </a:extLst>
          </p:cNvPr>
          <p:cNvSpPr txBox="1">
            <a:spLocks/>
          </p:cNvSpPr>
          <p:nvPr/>
        </p:nvSpPr>
        <p:spPr>
          <a:xfrm>
            <a:off x="1524000" y="5865779"/>
            <a:ext cx="9144000" cy="8143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aseline="30000" dirty="0"/>
              <a:t>1</a:t>
            </a:r>
            <a:r>
              <a:rPr lang="en-US" sz="2000" dirty="0"/>
              <a:t>Rochester Institute of Technology, USA </a:t>
            </a:r>
          </a:p>
          <a:p>
            <a:r>
              <a:rPr lang="en-US" sz="2000" baseline="30000" dirty="0"/>
              <a:t>2</a:t>
            </a:r>
            <a:r>
              <a:rPr lang="en-US" sz="2000" dirty="0"/>
              <a:t>DEVCOM Army Research Laboratory, USA</a:t>
            </a:r>
          </a:p>
        </p:txBody>
      </p:sp>
      <p:pic>
        <p:nvPicPr>
          <p:cNvPr id="8" name="Picture 7" descr="A qr code on a white background&#10;&#10;Description automatically generated">
            <a:extLst>
              <a:ext uri="{FF2B5EF4-FFF2-40B4-BE49-F238E27FC236}">
                <a16:creationId xmlns:a16="http://schemas.microsoft.com/office/drawing/2014/main" id="{B56FACE4-7700-AFD1-8A8B-AAD2EA519D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81" y="259372"/>
            <a:ext cx="1655762" cy="1655762"/>
          </a:xfrm>
          <a:prstGeom prst="rect">
            <a:avLst/>
          </a:prstGeom>
        </p:spPr>
      </p:pic>
      <p:sp>
        <p:nvSpPr>
          <p:cNvPr id="6" name="Slide Number Placeholder 5">
            <a:extLst>
              <a:ext uri="{FF2B5EF4-FFF2-40B4-BE49-F238E27FC236}">
                <a16:creationId xmlns:a16="http://schemas.microsoft.com/office/drawing/2014/main" id="{558439BE-737A-E7CD-967B-82EFA008A342}"/>
              </a:ext>
            </a:extLst>
          </p:cNvPr>
          <p:cNvSpPr>
            <a:spLocks noGrp="1"/>
          </p:cNvSpPr>
          <p:nvPr>
            <p:ph type="sldNum" sz="quarter" idx="12"/>
          </p:nvPr>
        </p:nvSpPr>
        <p:spPr/>
        <p:txBody>
          <a:bodyPr/>
          <a:lstStyle/>
          <a:p>
            <a:fld id="{0EC100B5-B540-48F9-8B23-4A866F783915}" type="slidenum">
              <a:rPr lang="en-US" smtClean="0"/>
              <a:t>1</a:t>
            </a:fld>
            <a:endParaRPr lang="en-US"/>
          </a:p>
        </p:txBody>
      </p:sp>
    </p:spTree>
    <p:extLst>
      <p:ext uri="{BB962C8B-B14F-4D97-AF65-F5344CB8AC3E}">
        <p14:creationId xmlns:p14="http://schemas.microsoft.com/office/powerpoint/2010/main" val="3550607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AD2C-ABC2-28E4-E8B5-B08CD9C4B94F}"/>
              </a:ext>
            </a:extLst>
          </p:cNvPr>
          <p:cNvSpPr>
            <a:spLocks noGrp="1"/>
          </p:cNvSpPr>
          <p:nvPr>
            <p:ph type="title"/>
          </p:nvPr>
        </p:nvSpPr>
        <p:spPr>
          <a:xfrm>
            <a:off x="838200" y="186223"/>
            <a:ext cx="10515600" cy="1325563"/>
          </a:xfrm>
        </p:spPr>
        <p:txBody>
          <a:bodyPr>
            <a:normAutofit/>
          </a:bodyPr>
          <a:lstStyle/>
          <a:p>
            <a:r>
              <a:rPr lang="en-US" sz="4000" dirty="0"/>
              <a:t>2. Novel Training Procedure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26E36A-69F7-4837-095A-B09BCDA345A2}"/>
                  </a:ext>
                </a:extLst>
              </p:cNvPr>
              <p:cNvSpPr>
                <a:spLocks noGrp="1"/>
              </p:cNvSpPr>
              <p:nvPr>
                <p:ph idx="1"/>
              </p:nvPr>
            </p:nvSpPr>
            <p:spPr>
              <a:xfrm>
                <a:off x="819539" y="1564368"/>
                <a:ext cx="10515600" cy="2376724"/>
              </a:xfrm>
            </p:spPr>
            <p:txBody>
              <a:bodyPr>
                <a:normAutofit/>
              </a:bodyPr>
              <a:lstStyle/>
              <a:p>
                <a:pPr marL="344488" indent="-344488">
                  <a:lnSpc>
                    <a:spcPct val="100000"/>
                  </a:lnSpc>
                  <a:spcBef>
                    <a:spcPts val="2400"/>
                  </a:spcBef>
                </a:pPr>
                <a:r>
                  <a:rPr lang="en-US" dirty="0"/>
                  <a:t>The basic idea is to start the training with a small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𝑢</m:t>
                        </m:r>
                      </m:sub>
                    </m:sSub>
                  </m:oMath>
                </a14:m>
                <a:r>
                  <a:rPr lang="en-US" dirty="0"/>
                  <a:t> and increase the value of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𝑢</m:t>
                        </m:r>
                      </m:sub>
                    </m:sSub>
                  </m:oMath>
                </a14:m>
                <a:r>
                  <a:rPr lang="en-US" dirty="0"/>
                  <a:t> until the performance is saturated.</a:t>
                </a:r>
              </a:p>
              <a:p>
                <a:pPr marL="344488" indent="-344488">
                  <a:lnSpc>
                    <a:spcPct val="100000"/>
                  </a:lnSpc>
                  <a:spcBef>
                    <a:spcPts val="2400"/>
                  </a:spcBef>
                </a:pPr>
                <a:r>
                  <a:rPr lang="en-US" dirty="0"/>
                  <a:t>We start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𝑢</m:t>
                        </m:r>
                      </m:sub>
                    </m:sSub>
                    <m:r>
                      <a:rPr lang="en-US" dirty="0">
                        <a:latin typeface="Cambria Math" panose="02040503050406030204" pitchFamily="18" charset="0"/>
                      </a:rPr>
                      <m:t>=4</m:t>
                    </m:r>
                  </m:oMath>
                </a14:m>
                <a:r>
                  <a:rPr lang="en-US" dirty="0"/>
                  <a:t>, and double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𝑢</m:t>
                        </m:r>
                      </m:sub>
                    </m:sSub>
                  </m:oMath>
                </a14:m>
                <a:r>
                  <a:rPr lang="en-US" dirty="0"/>
                  <a:t> if no further improvement in the FID score is observed within a fixed number of epochs.</a:t>
                </a:r>
              </a:p>
            </p:txBody>
          </p:sp>
        </mc:Choice>
        <mc:Fallback xmlns="">
          <p:sp>
            <p:nvSpPr>
              <p:cNvPr id="3" name="Content Placeholder 2">
                <a:extLst>
                  <a:ext uri="{FF2B5EF4-FFF2-40B4-BE49-F238E27FC236}">
                    <a16:creationId xmlns:a16="http://schemas.microsoft.com/office/drawing/2014/main" id="{5C26E36A-69F7-4837-095A-B09BCDA345A2}"/>
                  </a:ext>
                </a:extLst>
              </p:cNvPr>
              <p:cNvSpPr>
                <a:spLocks noGrp="1" noRot="1" noChangeAspect="1" noMove="1" noResize="1" noEditPoints="1" noAdjustHandles="1" noChangeArrowheads="1" noChangeShapeType="1" noTextEdit="1"/>
              </p:cNvSpPr>
              <p:nvPr>
                <p:ph idx="1"/>
              </p:nvPr>
            </p:nvSpPr>
            <p:spPr>
              <a:xfrm>
                <a:off x="819539" y="1564368"/>
                <a:ext cx="10515600" cy="2376724"/>
              </a:xfrm>
              <a:blipFill>
                <a:blip r:embed="rId2"/>
                <a:stretch>
                  <a:fillRect l="-1043" t="-2821" r="-1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Table 5">
                <a:extLst>
                  <a:ext uri="{FF2B5EF4-FFF2-40B4-BE49-F238E27FC236}">
                    <a16:creationId xmlns:a16="http://schemas.microsoft.com/office/drawing/2014/main" id="{67F085A7-9792-2676-FBE7-E69C3436E06B}"/>
                  </a:ext>
                </a:extLst>
              </p:cNvPr>
              <p:cNvGraphicFramePr>
                <a:graphicFrameLocks noGrp="1"/>
              </p:cNvGraphicFramePr>
              <p:nvPr>
                <p:extLst>
                  <p:ext uri="{D42A27DB-BD31-4B8C-83A1-F6EECF244321}">
                    <p14:modId xmlns:p14="http://schemas.microsoft.com/office/powerpoint/2010/main" val="755598849"/>
                  </p:ext>
                </p:extLst>
              </p:nvPr>
            </p:nvGraphicFramePr>
            <p:xfrm>
              <a:off x="1639595" y="4208106"/>
              <a:ext cx="6349092" cy="1791723"/>
            </p:xfrm>
            <a:graphic>
              <a:graphicData uri="http://schemas.openxmlformats.org/drawingml/2006/table">
                <a:tbl>
                  <a:tblPr firstRow="1" bandRow="1">
                    <a:tableStyleId>{5C22544A-7EE6-4342-B048-85BDC9FD1C3A}</a:tableStyleId>
                  </a:tblPr>
                  <a:tblGrid>
                    <a:gridCol w="2116364">
                      <a:extLst>
                        <a:ext uri="{9D8B030D-6E8A-4147-A177-3AD203B41FA5}">
                          <a16:colId xmlns:a16="http://schemas.microsoft.com/office/drawing/2014/main" val="1335644089"/>
                        </a:ext>
                      </a:extLst>
                    </a:gridCol>
                    <a:gridCol w="2116364">
                      <a:extLst>
                        <a:ext uri="{9D8B030D-6E8A-4147-A177-3AD203B41FA5}">
                          <a16:colId xmlns:a16="http://schemas.microsoft.com/office/drawing/2014/main" val="3417357101"/>
                        </a:ext>
                      </a:extLst>
                    </a:gridCol>
                    <a:gridCol w="2116364">
                      <a:extLst>
                        <a:ext uri="{9D8B030D-6E8A-4147-A177-3AD203B41FA5}">
                          <a16:colId xmlns:a16="http://schemas.microsoft.com/office/drawing/2014/main" val="2931645610"/>
                        </a:ext>
                      </a:extLst>
                    </a:gridCol>
                  </a:tblGrid>
                  <a:tr h="449470">
                    <a:tc>
                      <a:txBody>
                        <a:bodyPr/>
                        <a:lstStyle/>
                        <a:p>
                          <a:pPr algn="ctr"/>
                          <a:r>
                            <a:rPr lang="en-US" dirty="0"/>
                            <a:t>Epochs</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𝒃</m:t>
                                    </m:r>
                                  </m:e>
                                  <m:sub>
                                    <m:r>
                                      <a:rPr lang="en-US" b="1" i="1" dirty="0" smtClean="0">
                                        <a:latin typeface="Cambria Math" panose="02040503050406030204" pitchFamily="18" charset="0"/>
                                      </a:rPr>
                                      <m:t>𝒖</m:t>
                                    </m:r>
                                  </m:sub>
                                </m:sSub>
                              </m:oMath>
                            </m:oMathPara>
                          </a14:m>
                          <a:endParaRPr lang="en-US" b="1" dirty="0"/>
                        </a:p>
                      </a:txBody>
                      <a:tcPr/>
                    </a:tc>
                    <a:tc>
                      <a:txBody>
                        <a:bodyPr/>
                        <a:lstStyle/>
                        <a:p>
                          <a:pPr algn="ctr"/>
                          <a:r>
                            <a:rPr lang="en-US" dirty="0"/>
                            <a:t>FID</a:t>
                          </a:r>
                        </a:p>
                      </a:txBody>
                      <a:tcPr/>
                    </a:tc>
                    <a:extLst>
                      <a:ext uri="{0D108BD9-81ED-4DB2-BD59-A6C34878D82A}">
                        <a16:rowId xmlns:a16="http://schemas.microsoft.com/office/drawing/2014/main" val="2495142328"/>
                      </a:ext>
                    </a:extLst>
                  </a:tr>
                  <a:tr h="443313">
                    <a:tc>
                      <a:txBody>
                        <a:bodyPr/>
                        <a:lstStyle/>
                        <a:p>
                          <a:pPr algn="ctr"/>
                          <a:r>
                            <a:rPr lang="en-US" dirty="0"/>
                            <a:t>85</a:t>
                          </a:r>
                        </a:p>
                      </a:txBody>
                      <a:tcPr/>
                    </a:tc>
                    <a:tc>
                      <a:txBody>
                        <a:bodyPr/>
                        <a:lstStyle/>
                        <a:p>
                          <a:pPr algn="ctr"/>
                          <a:r>
                            <a:rPr lang="en-US" dirty="0"/>
                            <a:t>4</a:t>
                          </a:r>
                        </a:p>
                      </a:txBody>
                      <a:tcPr/>
                    </a:tc>
                    <a:tc>
                      <a:txBody>
                        <a:bodyPr/>
                        <a:lstStyle/>
                        <a:p>
                          <a:pPr algn="ctr"/>
                          <a:r>
                            <a:rPr lang="en-US" dirty="0"/>
                            <a:t>9.46</a:t>
                          </a:r>
                        </a:p>
                      </a:txBody>
                      <a:tcPr/>
                    </a:tc>
                    <a:extLst>
                      <a:ext uri="{0D108BD9-81ED-4DB2-BD59-A6C34878D82A}">
                        <a16:rowId xmlns:a16="http://schemas.microsoft.com/office/drawing/2014/main" val="3503098902"/>
                      </a:ext>
                    </a:extLst>
                  </a:tr>
                  <a:tr h="449470">
                    <a:tc>
                      <a:txBody>
                        <a:bodyPr/>
                        <a:lstStyle/>
                        <a:p>
                          <a:pPr algn="ctr"/>
                          <a:r>
                            <a:rPr lang="en-US" dirty="0"/>
                            <a:t>120</a:t>
                          </a:r>
                        </a:p>
                      </a:txBody>
                      <a:tcPr/>
                    </a:tc>
                    <a:tc>
                      <a:txBody>
                        <a:bodyPr/>
                        <a:lstStyle/>
                        <a:p>
                          <a:pPr algn="ctr"/>
                          <a:r>
                            <a:rPr lang="en-US" dirty="0"/>
                            <a:t>8</a:t>
                          </a:r>
                        </a:p>
                      </a:txBody>
                      <a:tcPr/>
                    </a:tc>
                    <a:tc>
                      <a:txBody>
                        <a:bodyPr/>
                        <a:lstStyle/>
                        <a:p>
                          <a:pPr algn="ctr"/>
                          <a:r>
                            <a:rPr lang="en-US" dirty="0"/>
                            <a:t>8.56</a:t>
                          </a:r>
                        </a:p>
                      </a:txBody>
                      <a:tcPr/>
                    </a:tc>
                    <a:extLst>
                      <a:ext uri="{0D108BD9-81ED-4DB2-BD59-A6C34878D82A}">
                        <a16:rowId xmlns:a16="http://schemas.microsoft.com/office/drawing/2014/main" val="2310499347"/>
                      </a:ext>
                    </a:extLst>
                  </a:tr>
                  <a:tr h="449470">
                    <a:tc>
                      <a:txBody>
                        <a:bodyPr/>
                        <a:lstStyle/>
                        <a:p>
                          <a:pPr algn="ctr"/>
                          <a:r>
                            <a:rPr lang="en-US" dirty="0"/>
                            <a:t>150</a:t>
                          </a:r>
                        </a:p>
                      </a:txBody>
                      <a:tcPr/>
                    </a:tc>
                    <a:tc>
                      <a:txBody>
                        <a:bodyPr/>
                        <a:lstStyle/>
                        <a:p>
                          <a:pPr algn="ctr"/>
                          <a:r>
                            <a:rPr lang="en-US" dirty="0"/>
                            <a:t>16</a:t>
                          </a:r>
                        </a:p>
                      </a:txBody>
                      <a:tcPr/>
                    </a:tc>
                    <a:tc>
                      <a:txBody>
                        <a:bodyPr/>
                        <a:lstStyle/>
                        <a:p>
                          <a:pPr algn="ctr"/>
                          <a:r>
                            <a:rPr lang="en-US" b="1" dirty="0">
                              <a:highlight>
                                <a:srgbClr val="FFFF00"/>
                              </a:highlight>
                            </a:rPr>
                            <a:t>7.86</a:t>
                          </a:r>
                        </a:p>
                      </a:txBody>
                      <a:tcPr/>
                    </a:tc>
                    <a:extLst>
                      <a:ext uri="{0D108BD9-81ED-4DB2-BD59-A6C34878D82A}">
                        <a16:rowId xmlns:a16="http://schemas.microsoft.com/office/drawing/2014/main" val="2270900343"/>
                      </a:ext>
                    </a:extLst>
                  </a:tr>
                </a:tbl>
              </a:graphicData>
            </a:graphic>
          </p:graphicFrame>
        </mc:Choice>
        <mc:Fallback xmlns="">
          <p:graphicFrame>
            <p:nvGraphicFramePr>
              <p:cNvPr id="8" name="Table 5">
                <a:extLst>
                  <a:ext uri="{FF2B5EF4-FFF2-40B4-BE49-F238E27FC236}">
                    <a16:creationId xmlns:a16="http://schemas.microsoft.com/office/drawing/2014/main" id="{67F085A7-9792-2676-FBE7-E69C3436E06B}"/>
                  </a:ext>
                </a:extLst>
              </p:cNvPr>
              <p:cNvGraphicFramePr>
                <a:graphicFrameLocks noGrp="1"/>
              </p:cNvGraphicFramePr>
              <p:nvPr>
                <p:extLst>
                  <p:ext uri="{D42A27DB-BD31-4B8C-83A1-F6EECF244321}">
                    <p14:modId xmlns:p14="http://schemas.microsoft.com/office/powerpoint/2010/main" val="755598849"/>
                  </p:ext>
                </p:extLst>
              </p:nvPr>
            </p:nvGraphicFramePr>
            <p:xfrm>
              <a:off x="1639595" y="4208106"/>
              <a:ext cx="6349092" cy="1791723"/>
            </p:xfrm>
            <a:graphic>
              <a:graphicData uri="http://schemas.openxmlformats.org/drawingml/2006/table">
                <a:tbl>
                  <a:tblPr firstRow="1" bandRow="1">
                    <a:tableStyleId>{5C22544A-7EE6-4342-B048-85BDC9FD1C3A}</a:tableStyleId>
                  </a:tblPr>
                  <a:tblGrid>
                    <a:gridCol w="2116364">
                      <a:extLst>
                        <a:ext uri="{9D8B030D-6E8A-4147-A177-3AD203B41FA5}">
                          <a16:colId xmlns:a16="http://schemas.microsoft.com/office/drawing/2014/main" val="1335644089"/>
                        </a:ext>
                      </a:extLst>
                    </a:gridCol>
                    <a:gridCol w="2116364">
                      <a:extLst>
                        <a:ext uri="{9D8B030D-6E8A-4147-A177-3AD203B41FA5}">
                          <a16:colId xmlns:a16="http://schemas.microsoft.com/office/drawing/2014/main" val="3417357101"/>
                        </a:ext>
                      </a:extLst>
                    </a:gridCol>
                    <a:gridCol w="2116364">
                      <a:extLst>
                        <a:ext uri="{9D8B030D-6E8A-4147-A177-3AD203B41FA5}">
                          <a16:colId xmlns:a16="http://schemas.microsoft.com/office/drawing/2014/main" val="2931645610"/>
                        </a:ext>
                      </a:extLst>
                    </a:gridCol>
                  </a:tblGrid>
                  <a:tr h="449470">
                    <a:tc>
                      <a:txBody>
                        <a:bodyPr/>
                        <a:lstStyle/>
                        <a:p>
                          <a:pPr algn="ctr"/>
                          <a:r>
                            <a:rPr lang="en-US" dirty="0"/>
                            <a:t>Epochs</a:t>
                          </a:r>
                        </a:p>
                      </a:txBody>
                      <a:tcPr/>
                    </a:tc>
                    <a:tc>
                      <a:txBody>
                        <a:bodyPr/>
                        <a:lstStyle/>
                        <a:p>
                          <a:endParaRPr lang="en-US"/>
                        </a:p>
                      </a:txBody>
                      <a:tcPr>
                        <a:blipFill>
                          <a:blip r:embed="rId3"/>
                          <a:stretch>
                            <a:fillRect l="-100576" t="-5405" r="-101441" b="-301351"/>
                          </a:stretch>
                        </a:blipFill>
                      </a:tcPr>
                    </a:tc>
                    <a:tc>
                      <a:txBody>
                        <a:bodyPr/>
                        <a:lstStyle/>
                        <a:p>
                          <a:pPr algn="ctr"/>
                          <a:r>
                            <a:rPr lang="en-US" dirty="0"/>
                            <a:t>FID</a:t>
                          </a:r>
                        </a:p>
                      </a:txBody>
                      <a:tcPr/>
                    </a:tc>
                    <a:extLst>
                      <a:ext uri="{0D108BD9-81ED-4DB2-BD59-A6C34878D82A}">
                        <a16:rowId xmlns:a16="http://schemas.microsoft.com/office/drawing/2014/main" val="2495142328"/>
                      </a:ext>
                    </a:extLst>
                  </a:tr>
                  <a:tr h="443313">
                    <a:tc>
                      <a:txBody>
                        <a:bodyPr/>
                        <a:lstStyle/>
                        <a:p>
                          <a:pPr algn="ctr"/>
                          <a:r>
                            <a:rPr lang="en-US" dirty="0"/>
                            <a:t>85</a:t>
                          </a:r>
                        </a:p>
                      </a:txBody>
                      <a:tcPr/>
                    </a:tc>
                    <a:tc>
                      <a:txBody>
                        <a:bodyPr/>
                        <a:lstStyle/>
                        <a:p>
                          <a:pPr algn="ctr"/>
                          <a:r>
                            <a:rPr lang="en-US" dirty="0"/>
                            <a:t>4</a:t>
                          </a:r>
                        </a:p>
                      </a:txBody>
                      <a:tcPr/>
                    </a:tc>
                    <a:tc>
                      <a:txBody>
                        <a:bodyPr/>
                        <a:lstStyle/>
                        <a:p>
                          <a:pPr algn="ctr"/>
                          <a:r>
                            <a:rPr lang="en-US" dirty="0"/>
                            <a:t>9.46</a:t>
                          </a:r>
                        </a:p>
                      </a:txBody>
                      <a:tcPr/>
                    </a:tc>
                    <a:extLst>
                      <a:ext uri="{0D108BD9-81ED-4DB2-BD59-A6C34878D82A}">
                        <a16:rowId xmlns:a16="http://schemas.microsoft.com/office/drawing/2014/main" val="3503098902"/>
                      </a:ext>
                    </a:extLst>
                  </a:tr>
                  <a:tr h="449470">
                    <a:tc>
                      <a:txBody>
                        <a:bodyPr/>
                        <a:lstStyle/>
                        <a:p>
                          <a:pPr algn="ctr"/>
                          <a:r>
                            <a:rPr lang="en-US" dirty="0"/>
                            <a:t>120</a:t>
                          </a:r>
                        </a:p>
                      </a:txBody>
                      <a:tcPr/>
                    </a:tc>
                    <a:tc>
                      <a:txBody>
                        <a:bodyPr/>
                        <a:lstStyle/>
                        <a:p>
                          <a:pPr algn="ctr"/>
                          <a:r>
                            <a:rPr lang="en-US" dirty="0"/>
                            <a:t>8</a:t>
                          </a:r>
                        </a:p>
                      </a:txBody>
                      <a:tcPr/>
                    </a:tc>
                    <a:tc>
                      <a:txBody>
                        <a:bodyPr/>
                        <a:lstStyle/>
                        <a:p>
                          <a:pPr algn="ctr"/>
                          <a:r>
                            <a:rPr lang="en-US" dirty="0"/>
                            <a:t>8.56</a:t>
                          </a:r>
                        </a:p>
                      </a:txBody>
                      <a:tcPr/>
                    </a:tc>
                    <a:extLst>
                      <a:ext uri="{0D108BD9-81ED-4DB2-BD59-A6C34878D82A}">
                        <a16:rowId xmlns:a16="http://schemas.microsoft.com/office/drawing/2014/main" val="2310499347"/>
                      </a:ext>
                    </a:extLst>
                  </a:tr>
                  <a:tr h="449470">
                    <a:tc>
                      <a:txBody>
                        <a:bodyPr/>
                        <a:lstStyle/>
                        <a:p>
                          <a:pPr algn="ctr"/>
                          <a:r>
                            <a:rPr lang="en-US" dirty="0"/>
                            <a:t>150</a:t>
                          </a:r>
                        </a:p>
                      </a:txBody>
                      <a:tcPr/>
                    </a:tc>
                    <a:tc>
                      <a:txBody>
                        <a:bodyPr/>
                        <a:lstStyle/>
                        <a:p>
                          <a:pPr algn="ctr"/>
                          <a:r>
                            <a:rPr lang="en-US" dirty="0"/>
                            <a:t>16</a:t>
                          </a:r>
                        </a:p>
                      </a:txBody>
                      <a:tcPr/>
                    </a:tc>
                    <a:tc>
                      <a:txBody>
                        <a:bodyPr/>
                        <a:lstStyle/>
                        <a:p>
                          <a:pPr algn="ctr"/>
                          <a:r>
                            <a:rPr lang="en-US" b="1" dirty="0">
                              <a:highlight>
                                <a:srgbClr val="FFFF00"/>
                              </a:highlight>
                            </a:rPr>
                            <a:t>7.86</a:t>
                          </a:r>
                        </a:p>
                      </a:txBody>
                      <a:tcPr/>
                    </a:tc>
                    <a:extLst>
                      <a:ext uri="{0D108BD9-81ED-4DB2-BD59-A6C34878D82A}">
                        <a16:rowId xmlns:a16="http://schemas.microsoft.com/office/drawing/2014/main" val="2270900343"/>
                      </a:ext>
                    </a:extLst>
                  </a:tr>
                </a:tbl>
              </a:graphicData>
            </a:graphic>
          </p:graphicFrame>
        </mc:Fallback>
      </mc:AlternateContent>
      <p:sp>
        <p:nvSpPr>
          <p:cNvPr id="4" name="Slide Number Placeholder 3">
            <a:extLst>
              <a:ext uri="{FF2B5EF4-FFF2-40B4-BE49-F238E27FC236}">
                <a16:creationId xmlns:a16="http://schemas.microsoft.com/office/drawing/2014/main" id="{D0520534-E519-163F-7BC3-44A97B44635A}"/>
              </a:ext>
            </a:extLst>
          </p:cNvPr>
          <p:cNvSpPr>
            <a:spLocks noGrp="1"/>
          </p:cNvSpPr>
          <p:nvPr>
            <p:ph type="sldNum" sz="quarter" idx="12"/>
          </p:nvPr>
        </p:nvSpPr>
        <p:spPr/>
        <p:txBody>
          <a:bodyPr/>
          <a:lstStyle/>
          <a:p>
            <a:fld id="{0EC100B5-B540-48F9-8B23-4A866F783915}" type="slidenum">
              <a:rPr lang="en-US" smtClean="0"/>
              <a:t>10</a:t>
            </a:fld>
            <a:endParaRPr lang="en-US"/>
          </a:p>
        </p:txBody>
      </p:sp>
    </p:spTree>
    <p:extLst>
      <p:ext uri="{BB962C8B-B14F-4D97-AF65-F5344CB8AC3E}">
        <p14:creationId xmlns:p14="http://schemas.microsoft.com/office/powerpoint/2010/main" val="104389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61D0D525-E045-93FE-3DB7-8C4C10D58393}"/>
              </a:ext>
            </a:extLst>
          </p:cNvPr>
          <p:cNvPicPr>
            <a:picLocks noGrp="1" noChangeAspect="1"/>
          </p:cNvPicPr>
          <p:nvPr>
            <p:ph idx="1"/>
          </p:nvPr>
        </p:nvPicPr>
        <p:blipFill>
          <a:blip r:embed="rId2"/>
          <a:stretch>
            <a:fillRect/>
          </a:stretch>
        </p:blipFill>
        <p:spPr>
          <a:xfrm>
            <a:off x="838200" y="2541974"/>
            <a:ext cx="10515600" cy="3814376"/>
          </a:xfrm>
        </p:spPr>
      </p:pic>
      <p:sp>
        <p:nvSpPr>
          <p:cNvPr id="2" name="Title 1">
            <a:extLst>
              <a:ext uri="{FF2B5EF4-FFF2-40B4-BE49-F238E27FC236}">
                <a16:creationId xmlns:a16="http://schemas.microsoft.com/office/drawing/2014/main" id="{6A24F80D-5AAB-AF94-FD61-39AA562F2410}"/>
              </a:ext>
            </a:extLst>
          </p:cNvPr>
          <p:cNvSpPr>
            <a:spLocks noGrp="1"/>
          </p:cNvSpPr>
          <p:nvPr>
            <p:ph type="title"/>
          </p:nvPr>
        </p:nvSpPr>
        <p:spPr>
          <a:xfrm>
            <a:off x="838200" y="202208"/>
            <a:ext cx="10515600" cy="1040387"/>
          </a:xfrm>
        </p:spPr>
        <p:txBody>
          <a:bodyPr>
            <a:normAutofit/>
          </a:bodyPr>
          <a:lstStyle/>
          <a:p>
            <a:r>
              <a:rPr lang="en-US" sz="4000" dirty="0"/>
              <a:t>Results of the Novel Training Procedure</a:t>
            </a:r>
          </a:p>
        </p:txBody>
      </p:sp>
      <mc:AlternateContent xmlns:mc="http://schemas.openxmlformats.org/markup-compatibility/2006" xmlns:a14="http://schemas.microsoft.com/office/drawing/2010/main">
        <mc:Choice Requires="a14">
          <p:graphicFrame>
            <p:nvGraphicFramePr>
              <p:cNvPr id="15" name="Table 5">
                <a:extLst>
                  <a:ext uri="{FF2B5EF4-FFF2-40B4-BE49-F238E27FC236}">
                    <a16:creationId xmlns:a16="http://schemas.microsoft.com/office/drawing/2014/main" id="{3A8B4DC1-DB95-96BC-7C37-767B787A1BEB}"/>
                  </a:ext>
                </a:extLst>
              </p:cNvPr>
              <p:cNvGraphicFramePr>
                <a:graphicFrameLocks noGrp="1"/>
              </p:cNvGraphicFramePr>
              <p:nvPr>
                <p:extLst>
                  <p:ext uri="{D42A27DB-BD31-4B8C-83A1-F6EECF244321}">
                    <p14:modId xmlns:p14="http://schemas.microsoft.com/office/powerpoint/2010/main" val="2987196441"/>
                  </p:ext>
                </p:extLst>
              </p:nvPr>
            </p:nvGraphicFramePr>
            <p:xfrm>
              <a:off x="3347552" y="1262477"/>
              <a:ext cx="6096000" cy="14782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335644089"/>
                        </a:ext>
                      </a:extLst>
                    </a:gridCol>
                    <a:gridCol w="2032000">
                      <a:extLst>
                        <a:ext uri="{9D8B030D-6E8A-4147-A177-3AD203B41FA5}">
                          <a16:colId xmlns:a16="http://schemas.microsoft.com/office/drawing/2014/main" val="3417357101"/>
                        </a:ext>
                      </a:extLst>
                    </a:gridCol>
                    <a:gridCol w="2032000">
                      <a:extLst>
                        <a:ext uri="{9D8B030D-6E8A-4147-A177-3AD203B41FA5}">
                          <a16:colId xmlns:a16="http://schemas.microsoft.com/office/drawing/2014/main" val="2931645610"/>
                        </a:ext>
                      </a:extLst>
                    </a:gridCol>
                  </a:tblGrid>
                  <a:tr h="370840">
                    <a:tc>
                      <a:txBody>
                        <a:bodyPr/>
                        <a:lstStyle/>
                        <a:p>
                          <a:pPr algn="ctr"/>
                          <a:r>
                            <a:rPr lang="en-US" dirty="0"/>
                            <a:t>Epochs</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1" i="1" smtClean="0">
                                        <a:latin typeface="Cambria Math" panose="02040503050406030204" pitchFamily="18" charset="0"/>
                                      </a:rPr>
                                      <m:t>𝒃</m:t>
                                    </m:r>
                                  </m:e>
                                  <m:sub>
                                    <m:r>
                                      <a:rPr lang="en-US" b="1" i="1" smtClean="0">
                                        <a:latin typeface="Cambria Math" panose="02040503050406030204" pitchFamily="18" charset="0"/>
                                      </a:rPr>
                                      <m:t>𝒖</m:t>
                                    </m:r>
                                  </m:sub>
                                </m:sSub>
                              </m:oMath>
                            </m:oMathPara>
                          </a14:m>
                          <a:endParaRPr lang="en-US" dirty="0"/>
                        </a:p>
                      </a:txBody>
                      <a:tcPr/>
                    </a:tc>
                    <a:tc>
                      <a:txBody>
                        <a:bodyPr/>
                        <a:lstStyle/>
                        <a:p>
                          <a:pPr algn="ctr"/>
                          <a:r>
                            <a:rPr lang="en-US" dirty="0"/>
                            <a:t>FID</a:t>
                          </a:r>
                        </a:p>
                      </a:txBody>
                      <a:tcPr/>
                    </a:tc>
                    <a:extLst>
                      <a:ext uri="{0D108BD9-81ED-4DB2-BD59-A6C34878D82A}">
                        <a16:rowId xmlns:a16="http://schemas.microsoft.com/office/drawing/2014/main" val="2495142328"/>
                      </a:ext>
                    </a:extLst>
                  </a:tr>
                  <a:tr h="343071">
                    <a:tc>
                      <a:txBody>
                        <a:bodyPr/>
                        <a:lstStyle/>
                        <a:p>
                          <a:pPr algn="ctr"/>
                          <a:r>
                            <a:rPr lang="en-US" dirty="0"/>
                            <a:t>85</a:t>
                          </a:r>
                        </a:p>
                      </a:txBody>
                      <a:tcPr/>
                    </a:tc>
                    <a:tc>
                      <a:txBody>
                        <a:bodyPr/>
                        <a:lstStyle/>
                        <a:p>
                          <a:pPr algn="ctr"/>
                          <a:r>
                            <a:rPr lang="en-US" dirty="0"/>
                            <a:t>4</a:t>
                          </a:r>
                        </a:p>
                      </a:txBody>
                      <a:tcPr/>
                    </a:tc>
                    <a:tc>
                      <a:txBody>
                        <a:bodyPr/>
                        <a:lstStyle/>
                        <a:p>
                          <a:pPr algn="ctr"/>
                          <a:r>
                            <a:rPr lang="en-US" dirty="0"/>
                            <a:t>9.46</a:t>
                          </a:r>
                        </a:p>
                      </a:txBody>
                      <a:tcPr/>
                    </a:tc>
                    <a:extLst>
                      <a:ext uri="{0D108BD9-81ED-4DB2-BD59-A6C34878D82A}">
                        <a16:rowId xmlns:a16="http://schemas.microsoft.com/office/drawing/2014/main" val="3503098902"/>
                      </a:ext>
                    </a:extLst>
                  </a:tr>
                  <a:tr h="370840">
                    <a:tc>
                      <a:txBody>
                        <a:bodyPr/>
                        <a:lstStyle/>
                        <a:p>
                          <a:pPr algn="ctr"/>
                          <a:r>
                            <a:rPr lang="en-US" dirty="0"/>
                            <a:t>120</a:t>
                          </a:r>
                        </a:p>
                      </a:txBody>
                      <a:tcPr/>
                    </a:tc>
                    <a:tc>
                      <a:txBody>
                        <a:bodyPr/>
                        <a:lstStyle/>
                        <a:p>
                          <a:pPr algn="ctr"/>
                          <a:r>
                            <a:rPr lang="en-US" dirty="0"/>
                            <a:t>8</a:t>
                          </a:r>
                        </a:p>
                      </a:txBody>
                      <a:tcPr/>
                    </a:tc>
                    <a:tc>
                      <a:txBody>
                        <a:bodyPr/>
                        <a:lstStyle/>
                        <a:p>
                          <a:pPr algn="ctr"/>
                          <a:r>
                            <a:rPr lang="en-US" dirty="0"/>
                            <a:t>8.56</a:t>
                          </a:r>
                        </a:p>
                      </a:txBody>
                      <a:tcPr/>
                    </a:tc>
                    <a:extLst>
                      <a:ext uri="{0D108BD9-81ED-4DB2-BD59-A6C34878D82A}">
                        <a16:rowId xmlns:a16="http://schemas.microsoft.com/office/drawing/2014/main" val="2310499347"/>
                      </a:ext>
                    </a:extLst>
                  </a:tr>
                  <a:tr h="370840">
                    <a:tc>
                      <a:txBody>
                        <a:bodyPr/>
                        <a:lstStyle/>
                        <a:p>
                          <a:pPr algn="ctr"/>
                          <a:r>
                            <a:rPr lang="en-US" dirty="0"/>
                            <a:t>150</a:t>
                          </a:r>
                        </a:p>
                      </a:txBody>
                      <a:tcPr/>
                    </a:tc>
                    <a:tc>
                      <a:txBody>
                        <a:bodyPr/>
                        <a:lstStyle/>
                        <a:p>
                          <a:pPr algn="ctr"/>
                          <a:r>
                            <a:rPr lang="en-US" dirty="0"/>
                            <a:t>16</a:t>
                          </a:r>
                        </a:p>
                      </a:txBody>
                      <a:tcPr/>
                    </a:tc>
                    <a:tc>
                      <a:txBody>
                        <a:bodyPr/>
                        <a:lstStyle/>
                        <a:p>
                          <a:pPr algn="ctr"/>
                          <a:r>
                            <a:rPr lang="en-US" b="1" dirty="0">
                              <a:highlight>
                                <a:srgbClr val="FFFF00"/>
                              </a:highlight>
                            </a:rPr>
                            <a:t>7.86</a:t>
                          </a:r>
                        </a:p>
                      </a:txBody>
                      <a:tcPr/>
                    </a:tc>
                    <a:extLst>
                      <a:ext uri="{0D108BD9-81ED-4DB2-BD59-A6C34878D82A}">
                        <a16:rowId xmlns:a16="http://schemas.microsoft.com/office/drawing/2014/main" val="2270900343"/>
                      </a:ext>
                    </a:extLst>
                  </a:tr>
                </a:tbl>
              </a:graphicData>
            </a:graphic>
          </p:graphicFrame>
        </mc:Choice>
        <mc:Fallback xmlns="">
          <p:graphicFrame>
            <p:nvGraphicFramePr>
              <p:cNvPr id="15" name="Table 5">
                <a:extLst>
                  <a:ext uri="{FF2B5EF4-FFF2-40B4-BE49-F238E27FC236}">
                    <a16:creationId xmlns:a16="http://schemas.microsoft.com/office/drawing/2014/main" id="{3A8B4DC1-DB95-96BC-7C37-767B787A1BEB}"/>
                  </a:ext>
                </a:extLst>
              </p:cNvPr>
              <p:cNvGraphicFramePr>
                <a:graphicFrameLocks noGrp="1"/>
              </p:cNvGraphicFramePr>
              <p:nvPr>
                <p:extLst>
                  <p:ext uri="{D42A27DB-BD31-4B8C-83A1-F6EECF244321}">
                    <p14:modId xmlns:p14="http://schemas.microsoft.com/office/powerpoint/2010/main" val="2987196441"/>
                  </p:ext>
                </p:extLst>
              </p:nvPr>
            </p:nvGraphicFramePr>
            <p:xfrm>
              <a:off x="3347552" y="1262477"/>
              <a:ext cx="6096000" cy="14782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335644089"/>
                        </a:ext>
                      </a:extLst>
                    </a:gridCol>
                    <a:gridCol w="2032000">
                      <a:extLst>
                        <a:ext uri="{9D8B030D-6E8A-4147-A177-3AD203B41FA5}">
                          <a16:colId xmlns:a16="http://schemas.microsoft.com/office/drawing/2014/main" val="3417357101"/>
                        </a:ext>
                      </a:extLst>
                    </a:gridCol>
                    <a:gridCol w="2032000">
                      <a:extLst>
                        <a:ext uri="{9D8B030D-6E8A-4147-A177-3AD203B41FA5}">
                          <a16:colId xmlns:a16="http://schemas.microsoft.com/office/drawing/2014/main" val="2931645610"/>
                        </a:ext>
                      </a:extLst>
                    </a:gridCol>
                  </a:tblGrid>
                  <a:tr h="370840">
                    <a:tc>
                      <a:txBody>
                        <a:bodyPr/>
                        <a:lstStyle/>
                        <a:p>
                          <a:pPr algn="ctr"/>
                          <a:r>
                            <a:rPr lang="en-US" dirty="0"/>
                            <a:t>Epochs</a:t>
                          </a:r>
                        </a:p>
                      </a:txBody>
                      <a:tcPr/>
                    </a:tc>
                    <a:tc>
                      <a:txBody>
                        <a:bodyPr/>
                        <a:lstStyle/>
                        <a:p>
                          <a:endParaRPr lang="en-US"/>
                        </a:p>
                      </a:txBody>
                      <a:tcPr>
                        <a:blipFill>
                          <a:blip r:embed="rId3"/>
                          <a:stretch>
                            <a:fillRect l="-100601" t="-6557" r="-101502" b="-324590"/>
                          </a:stretch>
                        </a:blipFill>
                      </a:tcPr>
                    </a:tc>
                    <a:tc>
                      <a:txBody>
                        <a:bodyPr/>
                        <a:lstStyle/>
                        <a:p>
                          <a:pPr algn="ctr"/>
                          <a:r>
                            <a:rPr lang="en-US" dirty="0"/>
                            <a:t>FID</a:t>
                          </a:r>
                        </a:p>
                      </a:txBody>
                      <a:tcPr/>
                    </a:tc>
                    <a:extLst>
                      <a:ext uri="{0D108BD9-81ED-4DB2-BD59-A6C34878D82A}">
                        <a16:rowId xmlns:a16="http://schemas.microsoft.com/office/drawing/2014/main" val="2495142328"/>
                      </a:ext>
                    </a:extLst>
                  </a:tr>
                  <a:tr h="365760">
                    <a:tc>
                      <a:txBody>
                        <a:bodyPr/>
                        <a:lstStyle/>
                        <a:p>
                          <a:pPr algn="ctr"/>
                          <a:r>
                            <a:rPr lang="en-US" dirty="0"/>
                            <a:t>85</a:t>
                          </a:r>
                        </a:p>
                      </a:txBody>
                      <a:tcPr/>
                    </a:tc>
                    <a:tc>
                      <a:txBody>
                        <a:bodyPr/>
                        <a:lstStyle/>
                        <a:p>
                          <a:pPr algn="ctr"/>
                          <a:r>
                            <a:rPr lang="en-US" dirty="0"/>
                            <a:t>4</a:t>
                          </a:r>
                        </a:p>
                      </a:txBody>
                      <a:tcPr/>
                    </a:tc>
                    <a:tc>
                      <a:txBody>
                        <a:bodyPr/>
                        <a:lstStyle/>
                        <a:p>
                          <a:pPr algn="ctr"/>
                          <a:r>
                            <a:rPr lang="en-US" dirty="0"/>
                            <a:t>9.46</a:t>
                          </a:r>
                        </a:p>
                      </a:txBody>
                      <a:tcPr/>
                    </a:tc>
                    <a:extLst>
                      <a:ext uri="{0D108BD9-81ED-4DB2-BD59-A6C34878D82A}">
                        <a16:rowId xmlns:a16="http://schemas.microsoft.com/office/drawing/2014/main" val="3503098902"/>
                      </a:ext>
                    </a:extLst>
                  </a:tr>
                  <a:tr h="370840">
                    <a:tc>
                      <a:txBody>
                        <a:bodyPr/>
                        <a:lstStyle/>
                        <a:p>
                          <a:pPr algn="ctr"/>
                          <a:r>
                            <a:rPr lang="en-US" dirty="0"/>
                            <a:t>120</a:t>
                          </a:r>
                        </a:p>
                      </a:txBody>
                      <a:tcPr/>
                    </a:tc>
                    <a:tc>
                      <a:txBody>
                        <a:bodyPr/>
                        <a:lstStyle/>
                        <a:p>
                          <a:pPr algn="ctr"/>
                          <a:r>
                            <a:rPr lang="en-US" dirty="0"/>
                            <a:t>8</a:t>
                          </a:r>
                        </a:p>
                      </a:txBody>
                      <a:tcPr/>
                    </a:tc>
                    <a:tc>
                      <a:txBody>
                        <a:bodyPr/>
                        <a:lstStyle/>
                        <a:p>
                          <a:pPr algn="ctr"/>
                          <a:r>
                            <a:rPr lang="en-US" dirty="0"/>
                            <a:t>8.56</a:t>
                          </a:r>
                        </a:p>
                      </a:txBody>
                      <a:tcPr/>
                    </a:tc>
                    <a:extLst>
                      <a:ext uri="{0D108BD9-81ED-4DB2-BD59-A6C34878D82A}">
                        <a16:rowId xmlns:a16="http://schemas.microsoft.com/office/drawing/2014/main" val="2310499347"/>
                      </a:ext>
                    </a:extLst>
                  </a:tr>
                  <a:tr h="370840">
                    <a:tc>
                      <a:txBody>
                        <a:bodyPr/>
                        <a:lstStyle/>
                        <a:p>
                          <a:pPr algn="ctr"/>
                          <a:r>
                            <a:rPr lang="en-US" dirty="0"/>
                            <a:t>150</a:t>
                          </a:r>
                        </a:p>
                      </a:txBody>
                      <a:tcPr/>
                    </a:tc>
                    <a:tc>
                      <a:txBody>
                        <a:bodyPr/>
                        <a:lstStyle/>
                        <a:p>
                          <a:pPr algn="ctr"/>
                          <a:r>
                            <a:rPr lang="en-US" dirty="0"/>
                            <a:t>16</a:t>
                          </a:r>
                        </a:p>
                      </a:txBody>
                      <a:tcPr/>
                    </a:tc>
                    <a:tc>
                      <a:txBody>
                        <a:bodyPr/>
                        <a:lstStyle/>
                        <a:p>
                          <a:pPr algn="ctr"/>
                          <a:r>
                            <a:rPr lang="en-US" b="1" dirty="0">
                              <a:highlight>
                                <a:srgbClr val="FFFF00"/>
                              </a:highlight>
                            </a:rPr>
                            <a:t>7.86</a:t>
                          </a:r>
                        </a:p>
                      </a:txBody>
                      <a:tcPr/>
                    </a:tc>
                    <a:extLst>
                      <a:ext uri="{0D108BD9-81ED-4DB2-BD59-A6C34878D82A}">
                        <a16:rowId xmlns:a16="http://schemas.microsoft.com/office/drawing/2014/main" val="2270900343"/>
                      </a:ext>
                    </a:extLst>
                  </a:tr>
                </a:tbl>
              </a:graphicData>
            </a:graphic>
          </p:graphicFrame>
        </mc:Fallback>
      </mc:AlternateContent>
      <p:cxnSp>
        <p:nvCxnSpPr>
          <p:cNvPr id="6" name="Straight Arrow Connector 5">
            <a:extLst>
              <a:ext uri="{FF2B5EF4-FFF2-40B4-BE49-F238E27FC236}">
                <a16:creationId xmlns:a16="http://schemas.microsoft.com/office/drawing/2014/main" id="{85CE791A-512B-CBCC-B504-5DB41D8760C5}"/>
              </a:ext>
            </a:extLst>
          </p:cNvPr>
          <p:cNvCxnSpPr>
            <a:cxnSpLocks/>
          </p:cNvCxnSpPr>
          <p:nvPr/>
        </p:nvCxnSpPr>
        <p:spPr>
          <a:xfrm flipV="1">
            <a:off x="6264613" y="5517000"/>
            <a:ext cx="0" cy="8203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3999A00-0D95-2598-8D70-80730A46BAF9}"/>
              </a:ext>
            </a:extLst>
          </p:cNvPr>
          <p:cNvCxnSpPr>
            <a:cxnSpLocks/>
          </p:cNvCxnSpPr>
          <p:nvPr/>
        </p:nvCxnSpPr>
        <p:spPr>
          <a:xfrm flipV="1">
            <a:off x="5035686" y="5318259"/>
            <a:ext cx="0" cy="10005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1919579-3C21-36A2-6FEC-3EAAA8057BD9}"/>
              </a:ext>
            </a:extLst>
          </p:cNvPr>
          <p:cNvCxnSpPr>
            <a:cxnSpLocks/>
          </p:cNvCxnSpPr>
          <p:nvPr/>
        </p:nvCxnSpPr>
        <p:spPr>
          <a:xfrm flipV="1">
            <a:off x="7308715" y="5661970"/>
            <a:ext cx="0" cy="6753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05D921A-8407-C9B7-39AA-F7D9B8DDE059}"/>
              </a:ext>
            </a:extLst>
          </p:cNvPr>
          <p:cNvSpPr txBox="1"/>
          <p:nvPr/>
        </p:nvSpPr>
        <p:spPr>
          <a:xfrm>
            <a:off x="4738970" y="6318781"/>
            <a:ext cx="593432" cy="369332"/>
          </a:xfrm>
          <a:prstGeom prst="rect">
            <a:avLst/>
          </a:prstGeom>
          <a:noFill/>
        </p:spPr>
        <p:txBody>
          <a:bodyPr wrap="none" rtlCol="0">
            <a:spAutoFit/>
          </a:bodyPr>
          <a:lstStyle/>
          <a:p>
            <a:r>
              <a:rPr lang="en-US" dirty="0"/>
              <a:t>9.46</a:t>
            </a:r>
          </a:p>
        </p:txBody>
      </p:sp>
      <p:sp>
        <p:nvSpPr>
          <p:cNvPr id="13" name="TextBox 12">
            <a:extLst>
              <a:ext uri="{FF2B5EF4-FFF2-40B4-BE49-F238E27FC236}">
                <a16:creationId xmlns:a16="http://schemas.microsoft.com/office/drawing/2014/main" id="{C95FBFFE-3AB9-2078-BDB5-E319297B91C9}"/>
              </a:ext>
            </a:extLst>
          </p:cNvPr>
          <p:cNvSpPr txBox="1"/>
          <p:nvPr/>
        </p:nvSpPr>
        <p:spPr>
          <a:xfrm>
            <a:off x="6023842" y="6354247"/>
            <a:ext cx="593432" cy="369332"/>
          </a:xfrm>
          <a:prstGeom prst="rect">
            <a:avLst/>
          </a:prstGeom>
          <a:noFill/>
        </p:spPr>
        <p:txBody>
          <a:bodyPr wrap="none" rtlCol="0">
            <a:spAutoFit/>
          </a:bodyPr>
          <a:lstStyle/>
          <a:p>
            <a:r>
              <a:rPr lang="en-US" dirty="0"/>
              <a:t>8.56</a:t>
            </a:r>
          </a:p>
        </p:txBody>
      </p:sp>
      <p:sp>
        <p:nvSpPr>
          <p:cNvPr id="16" name="TextBox 15">
            <a:extLst>
              <a:ext uri="{FF2B5EF4-FFF2-40B4-BE49-F238E27FC236}">
                <a16:creationId xmlns:a16="http://schemas.microsoft.com/office/drawing/2014/main" id="{325CE1CE-4587-C696-5F66-6462B3905C8A}"/>
              </a:ext>
            </a:extLst>
          </p:cNvPr>
          <p:cNvSpPr txBox="1"/>
          <p:nvPr/>
        </p:nvSpPr>
        <p:spPr>
          <a:xfrm>
            <a:off x="7029012" y="6354247"/>
            <a:ext cx="593432" cy="369332"/>
          </a:xfrm>
          <a:prstGeom prst="rect">
            <a:avLst/>
          </a:prstGeom>
          <a:noFill/>
        </p:spPr>
        <p:txBody>
          <a:bodyPr wrap="none" rtlCol="0">
            <a:spAutoFit/>
          </a:bodyPr>
          <a:lstStyle/>
          <a:p>
            <a:r>
              <a:rPr lang="en-US" b="1" dirty="0"/>
              <a:t>7.86</a:t>
            </a:r>
            <a:endParaRPr lang="en-US" dirty="0"/>
          </a:p>
        </p:txBody>
      </p:sp>
      <p:sp>
        <p:nvSpPr>
          <p:cNvPr id="3" name="Slide Number Placeholder 2">
            <a:extLst>
              <a:ext uri="{FF2B5EF4-FFF2-40B4-BE49-F238E27FC236}">
                <a16:creationId xmlns:a16="http://schemas.microsoft.com/office/drawing/2014/main" id="{83D26A52-B0B4-AA63-EC8E-6A50BFE23A89}"/>
              </a:ext>
            </a:extLst>
          </p:cNvPr>
          <p:cNvSpPr>
            <a:spLocks noGrp="1"/>
          </p:cNvSpPr>
          <p:nvPr>
            <p:ph type="sldNum" sz="quarter" idx="12"/>
          </p:nvPr>
        </p:nvSpPr>
        <p:spPr/>
        <p:txBody>
          <a:bodyPr/>
          <a:lstStyle/>
          <a:p>
            <a:fld id="{0EC100B5-B540-48F9-8B23-4A866F783915}" type="slidenum">
              <a:rPr lang="en-US" smtClean="0"/>
              <a:t>11</a:t>
            </a:fld>
            <a:endParaRPr lang="en-US"/>
          </a:p>
        </p:txBody>
      </p:sp>
    </p:spTree>
    <p:extLst>
      <p:ext uri="{BB962C8B-B14F-4D97-AF65-F5344CB8AC3E}">
        <p14:creationId xmlns:p14="http://schemas.microsoft.com/office/powerpoint/2010/main" val="187001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FB352DC-F817-5B6D-626B-F4EE52414C3E}"/>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Pseudo </a:t>
            </a:r>
            <a:br>
              <a:rPr lang="en-US" sz="4000" kern="1200">
                <a:solidFill>
                  <a:srgbClr val="FFFFFF"/>
                </a:solidFill>
                <a:latin typeface="+mj-lt"/>
                <a:ea typeface="+mj-ea"/>
                <a:cs typeface="+mj-cs"/>
              </a:rPr>
            </a:br>
            <a:r>
              <a:rPr lang="en-US" sz="4000" kern="1200">
                <a:solidFill>
                  <a:srgbClr val="FFFFFF"/>
                </a:solidFill>
                <a:latin typeface="+mj-lt"/>
                <a:ea typeface="+mj-ea"/>
                <a:cs typeface="+mj-cs"/>
              </a:rPr>
              <a:t>Code</a:t>
            </a:r>
          </a:p>
        </p:txBody>
      </p:sp>
      <p:pic>
        <p:nvPicPr>
          <p:cNvPr id="8" name="Content Placeholder 7" descr="A screenshot of a computer program&#10;&#10;Description automatically generated">
            <a:extLst>
              <a:ext uri="{FF2B5EF4-FFF2-40B4-BE49-F238E27FC236}">
                <a16:creationId xmlns:a16="http://schemas.microsoft.com/office/drawing/2014/main" id="{37BD4904-5334-BE0C-7B78-785DB0229DB2}"/>
              </a:ext>
            </a:extLst>
          </p:cNvPr>
          <p:cNvPicPr>
            <a:picLocks noGrp="1" noChangeAspect="1"/>
          </p:cNvPicPr>
          <p:nvPr>
            <p:ph idx="1"/>
          </p:nvPr>
        </p:nvPicPr>
        <p:blipFill>
          <a:blip r:embed="rId2"/>
          <a:stretch>
            <a:fillRect/>
          </a:stretch>
        </p:blipFill>
        <p:spPr>
          <a:xfrm>
            <a:off x="5560756" y="467208"/>
            <a:ext cx="5109091" cy="5923584"/>
          </a:xfrm>
          <a:prstGeom prst="rect">
            <a:avLst/>
          </a:prstGeom>
        </p:spPr>
      </p:pic>
      <p:sp>
        <p:nvSpPr>
          <p:cNvPr id="3" name="Slide Number Placeholder 2">
            <a:extLst>
              <a:ext uri="{FF2B5EF4-FFF2-40B4-BE49-F238E27FC236}">
                <a16:creationId xmlns:a16="http://schemas.microsoft.com/office/drawing/2014/main" id="{2B63D357-A63F-EFD5-0CF1-CA1BCDC9C4B3}"/>
              </a:ext>
            </a:extLst>
          </p:cNvPr>
          <p:cNvSpPr>
            <a:spLocks noGrp="1"/>
          </p:cNvSpPr>
          <p:nvPr>
            <p:ph type="sldNum" sz="quarter" idx="12"/>
          </p:nvPr>
        </p:nvSpPr>
        <p:spPr/>
        <p:txBody>
          <a:bodyPr/>
          <a:lstStyle/>
          <a:p>
            <a:fld id="{0EC100B5-B540-48F9-8B23-4A866F783915}" type="slidenum">
              <a:rPr lang="en-US" smtClean="0"/>
              <a:t>12</a:t>
            </a:fld>
            <a:endParaRPr lang="en-US"/>
          </a:p>
        </p:txBody>
      </p:sp>
    </p:spTree>
    <p:extLst>
      <p:ext uri="{BB962C8B-B14F-4D97-AF65-F5344CB8AC3E}">
        <p14:creationId xmlns:p14="http://schemas.microsoft.com/office/powerpoint/2010/main" val="4003453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C9883-0D1B-EF08-09AF-E07923B77577}"/>
              </a:ext>
            </a:extLst>
          </p:cNvPr>
          <p:cNvSpPr>
            <a:spLocks noGrp="1"/>
          </p:cNvSpPr>
          <p:nvPr>
            <p:ph type="title"/>
          </p:nvPr>
        </p:nvSpPr>
        <p:spPr>
          <a:xfrm>
            <a:off x="838200" y="168963"/>
            <a:ext cx="10515600" cy="1325563"/>
          </a:xfrm>
        </p:spPr>
        <p:txBody>
          <a:bodyPr>
            <a:normAutofit/>
          </a:bodyPr>
          <a:lstStyle/>
          <a:p>
            <a:r>
              <a:rPr lang="en-US" sz="4000" dirty="0"/>
              <a:t>Ablation Study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9F1703-C395-76D6-FFCF-F0AFBB793C06}"/>
                  </a:ext>
                </a:extLst>
              </p:cNvPr>
              <p:cNvSpPr>
                <a:spLocks noGrp="1"/>
              </p:cNvSpPr>
              <p:nvPr>
                <p:ph idx="1"/>
              </p:nvPr>
            </p:nvSpPr>
            <p:spPr>
              <a:xfrm>
                <a:off x="716900" y="1325563"/>
                <a:ext cx="10750422" cy="2765036"/>
              </a:xfrm>
            </p:spPr>
            <p:txBody>
              <a:bodyPr>
                <a:normAutofit fontScale="92500"/>
              </a:bodyPr>
              <a:lstStyle/>
              <a:p>
                <a:pPr marL="0" indent="0">
                  <a:buNone/>
                </a:pPr>
                <a:r>
                  <a:rPr lang="en-US" dirty="0"/>
                  <a:t>The following two methods are compared:</a:t>
                </a:r>
              </a:p>
              <a:p>
                <a:pPr marL="801688" indent="-457200">
                  <a:lnSpc>
                    <a:spcPct val="100000"/>
                  </a:lnSpc>
                  <a:spcBef>
                    <a:spcPts val="1200"/>
                  </a:spcBef>
                  <a:buFont typeface="+mj-lt"/>
                  <a:buAutoNum type="arabicPeriod"/>
                </a:pPr>
                <a:r>
                  <a:rPr lang="en-US" dirty="0"/>
                  <a:t>Fixed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𝑢</m:t>
                        </m:r>
                      </m:sub>
                    </m:sSub>
                  </m:oMath>
                </a14:m>
                <a:r>
                  <a:rPr lang="en-US" dirty="0"/>
                  <a:t>: </a:t>
                </a:r>
                <a:br>
                  <a:rPr lang="en-US" dirty="0"/>
                </a:br>
                <a:r>
                  <a:rPr lang="en-US" dirty="0"/>
                  <a:t>Keep the value of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𝑢</m:t>
                        </m:r>
                      </m:sub>
                    </m:sSub>
                  </m:oMath>
                </a14:m>
                <a:r>
                  <a:rPr lang="en-US" dirty="0"/>
                  <a:t> fixed at 4 or 32 throughout the experiment.</a:t>
                </a:r>
              </a:p>
              <a:p>
                <a:pPr marL="801688" indent="-457200">
                  <a:lnSpc>
                    <a:spcPct val="100000"/>
                  </a:lnSpc>
                  <a:spcBef>
                    <a:spcPts val="2400"/>
                  </a:spcBef>
                  <a:buFont typeface="+mj-lt"/>
                  <a:buAutoNum type="arabicPeriod"/>
                </a:pPr>
                <a:r>
                  <a:rPr lang="en-US" dirty="0"/>
                  <a:t>Varying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𝑢</m:t>
                        </m:r>
                      </m:sub>
                    </m:sSub>
                  </m:oMath>
                </a14:m>
                <a:r>
                  <a:rPr lang="en-US" dirty="0"/>
                  <a:t>: </a:t>
                </a:r>
                <a:br>
                  <a:rPr lang="en-US" dirty="0"/>
                </a:br>
                <a:r>
                  <a:rPr lang="en-US" dirty="0"/>
                  <a:t>Start with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𝑢</m:t>
                        </m:r>
                      </m:sub>
                    </m:sSub>
                  </m:oMath>
                </a14:m>
                <a:r>
                  <a:rPr lang="en-US" dirty="0"/>
                  <a:t> = 4 and increase according to the training procedure.</a:t>
                </a:r>
              </a:p>
            </p:txBody>
          </p:sp>
        </mc:Choice>
        <mc:Fallback xmlns="">
          <p:sp>
            <p:nvSpPr>
              <p:cNvPr id="3" name="Content Placeholder 2">
                <a:extLst>
                  <a:ext uri="{FF2B5EF4-FFF2-40B4-BE49-F238E27FC236}">
                    <a16:creationId xmlns:a16="http://schemas.microsoft.com/office/drawing/2014/main" id="{079F1703-C395-76D6-FFCF-F0AFBB793C06}"/>
                  </a:ext>
                </a:extLst>
              </p:cNvPr>
              <p:cNvSpPr>
                <a:spLocks noGrp="1" noRot="1" noChangeAspect="1" noMove="1" noResize="1" noEditPoints="1" noAdjustHandles="1" noChangeArrowheads="1" noChangeShapeType="1" noTextEdit="1"/>
              </p:cNvSpPr>
              <p:nvPr>
                <p:ph idx="1"/>
              </p:nvPr>
            </p:nvSpPr>
            <p:spPr>
              <a:xfrm>
                <a:off x="716900" y="1325563"/>
                <a:ext cx="10750422" cy="2765036"/>
              </a:xfrm>
              <a:blipFill>
                <a:blip r:embed="rId2"/>
                <a:stretch>
                  <a:fillRect l="-1021" t="-3304"/>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81CADEA3-C143-4D70-44FB-73B530686FC5}"/>
              </a:ext>
            </a:extLst>
          </p:cNvPr>
          <p:cNvPicPr>
            <a:picLocks noChangeAspect="1"/>
          </p:cNvPicPr>
          <p:nvPr/>
        </p:nvPicPr>
        <p:blipFill>
          <a:blip r:embed="rId3"/>
          <a:stretch>
            <a:fillRect/>
          </a:stretch>
        </p:blipFill>
        <p:spPr>
          <a:xfrm>
            <a:off x="2855343" y="4052299"/>
            <a:ext cx="6473537" cy="2389582"/>
          </a:xfrm>
          <a:prstGeom prst="rect">
            <a:avLst/>
          </a:prstGeom>
        </p:spPr>
      </p:pic>
      <p:sp>
        <p:nvSpPr>
          <p:cNvPr id="4" name="Slide Number Placeholder 3">
            <a:extLst>
              <a:ext uri="{FF2B5EF4-FFF2-40B4-BE49-F238E27FC236}">
                <a16:creationId xmlns:a16="http://schemas.microsoft.com/office/drawing/2014/main" id="{C075D828-B51A-7AD7-097F-AA5ED55F951D}"/>
              </a:ext>
            </a:extLst>
          </p:cNvPr>
          <p:cNvSpPr>
            <a:spLocks noGrp="1"/>
          </p:cNvSpPr>
          <p:nvPr>
            <p:ph type="sldNum" sz="quarter" idx="12"/>
          </p:nvPr>
        </p:nvSpPr>
        <p:spPr/>
        <p:txBody>
          <a:bodyPr/>
          <a:lstStyle/>
          <a:p>
            <a:fld id="{0EC100B5-B540-48F9-8B23-4A866F783915}" type="slidenum">
              <a:rPr lang="en-US" smtClean="0"/>
              <a:t>13</a:t>
            </a:fld>
            <a:endParaRPr lang="en-US"/>
          </a:p>
        </p:txBody>
      </p:sp>
    </p:spTree>
    <p:extLst>
      <p:ext uri="{BB962C8B-B14F-4D97-AF65-F5344CB8AC3E}">
        <p14:creationId xmlns:p14="http://schemas.microsoft.com/office/powerpoint/2010/main" val="376127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F790-E4F6-8CB7-E6F3-72C1F924B16B}"/>
              </a:ext>
            </a:extLst>
          </p:cNvPr>
          <p:cNvSpPr>
            <a:spLocks noGrp="1"/>
          </p:cNvSpPr>
          <p:nvPr>
            <p:ph type="title"/>
          </p:nvPr>
        </p:nvSpPr>
        <p:spPr/>
        <p:txBody>
          <a:bodyPr>
            <a:normAutofit/>
          </a:bodyPr>
          <a:lstStyle/>
          <a:p>
            <a:r>
              <a:rPr lang="en-US" sz="4000" dirty="0"/>
              <a:t>Visual Results</a:t>
            </a:r>
          </a:p>
        </p:txBody>
      </p:sp>
      <p:pic>
        <p:nvPicPr>
          <p:cNvPr id="5" name="Content Placeholder 4" descr="A collage of different animals&#10;&#10;Description automatically generated">
            <a:extLst>
              <a:ext uri="{FF2B5EF4-FFF2-40B4-BE49-F238E27FC236}">
                <a16:creationId xmlns:a16="http://schemas.microsoft.com/office/drawing/2014/main" id="{C8D553FC-6087-B587-7D4E-E1F9E3A1D6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9200" y="3415004"/>
            <a:ext cx="5901995" cy="2962754"/>
          </a:xfrm>
        </p:spPr>
      </p:pic>
      <p:pic>
        <p:nvPicPr>
          <p:cNvPr id="9" name="Picture 8" descr="A collage of different animals&#10;&#10;Description automatically generated">
            <a:extLst>
              <a:ext uri="{FF2B5EF4-FFF2-40B4-BE49-F238E27FC236}">
                <a16:creationId xmlns:a16="http://schemas.microsoft.com/office/drawing/2014/main" id="{462A9907-B15C-0FA0-F3DE-6CC062AB02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1079" y="354648"/>
            <a:ext cx="5899598" cy="2967049"/>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4186ACB-13C2-40F0-B20D-1A8F8D802430}"/>
                  </a:ext>
                </a:extLst>
              </p:cNvPr>
              <p:cNvSpPr txBox="1"/>
              <p:nvPr/>
            </p:nvSpPr>
            <p:spPr>
              <a:xfrm>
                <a:off x="2244982" y="1833669"/>
                <a:ext cx="2653590" cy="830997"/>
              </a:xfrm>
              <a:prstGeom prst="rect">
                <a:avLst/>
              </a:prstGeom>
              <a:noFill/>
            </p:spPr>
            <p:txBody>
              <a:bodyPr wrap="square" rtlCol="0">
                <a:spAutoFit/>
              </a:bodyPr>
              <a:lstStyle/>
              <a:p>
                <a:pPr algn="ctr"/>
                <a:r>
                  <a:rPr lang="en-US" sz="2400" b="0" i="0" u="none" strike="noStrike" baseline="0" dirty="0">
                    <a:latin typeface="NimbusRomNo9L-Regu"/>
                  </a:rPr>
                  <a:t>CIFAR-10 generated images (32</a:t>
                </a:r>
                <a14:m>
                  <m:oMath xmlns:m="http://schemas.openxmlformats.org/officeDocument/2006/math">
                    <m:r>
                      <a:rPr lang="en-US" sz="2400" b="0" i="1" u="none" strike="noStrike" baseline="0" dirty="0" smtClean="0">
                        <a:latin typeface="Cambria Math" panose="02040503050406030204" pitchFamily="18" charset="0"/>
                        <a:ea typeface="Cambria Math" panose="02040503050406030204" pitchFamily="18" charset="0"/>
                      </a:rPr>
                      <m:t>×</m:t>
                    </m:r>
                  </m:oMath>
                </a14:m>
                <a:r>
                  <a:rPr lang="en-US" sz="2400" b="0" i="0" u="none" strike="noStrike" baseline="0" dirty="0">
                    <a:latin typeface="NimbusRomNo9L-Regu"/>
                  </a:rPr>
                  <a:t>32)</a:t>
                </a:r>
                <a:endParaRPr lang="en-US" sz="2400" dirty="0"/>
              </a:p>
            </p:txBody>
          </p:sp>
        </mc:Choice>
        <mc:Fallback xmlns="">
          <p:sp>
            <p:nvSpPr>
              <p:cNvPr id="3" name="TextBox 2">
                <a:extLst>
                  <a:ext uri="{FF2B5EF4-FFF2-40B4-BE49-F238E27FC236}">
                    <a16:creationId xmlns:a16="http://schemas.microsoft.com/office/drawing/2014/main" id="{24186ACB-13C2-40F0-B20D-1A8F8D802430}"/>
                  </a:ext>
                </a:extLst>
              </p:cNvPr>
              <p:cNvSpPr txBox="1">
                <a:spLocks noRot="1" noChangeAspect="1" noMove="1" noResize="1" noEditPoints="1" noAdjustHandles="1" noChangeArrowheads="1" noChangeShapeType="1" noTextEdit="1"/>
              </p:cNvSpPr>
              <p:nvPr/>
            </p:nvSpPr>
            <p:spPr>
              <a:xfrm>
                <a:off x="2244982" y="1833669"/>
                <a:ext cx="2653590" cy="830997"/>
              </a:xfrm>
              <a:prstGeom prst="rect">
                <a:avLst/>
              </a:prstGeom>
              <a:blipFill>
                <a:blip r:embed="rId4"/>
                <a:stretch>
                  <a:fillRect l="-2752" t="-5882" r="-5275"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478B4F4-0F2F-369F-4B44-BE71A78E6E66}"/>
                  </a:ext>
                </a:extLst>
              </p:cNvPr>
              <p:cNvSpPr txBox="1"/>
              <p:nvPr/>
            </p:nvSpPr>
            <p:spPr>
              <a:xfrm>
                <a:off x="2279763" y="4454595"/>
                <a:ext cx="2581486" cy="830997"/>
              </a:xfrm>
              <a:prstGeom prst="rect">
                <a:avLst/>
              </a:prstGeom>
              <a:noFill/>
            </p:spPr>
            <p:txBody>
              <a:bodyPr wrap="square" rtlCol="0">
                <a:spAutoFit/>
              </a:bodyPr>
              <a:lstStyle/>
              <a:p>
                <a:pPr algn="ctr"/>
                <a:r>
                  <a:rPr lang="en-US" sz="2400" b="0" i="0" u="none" strike="noStrike" baseline="0" dirty="0">
                    <a:latin typeface="NimbusRomNo9L-Regu"/>
                  </a:rPr>
                  <a:t>STL-10 generated images (48</a:t>
                </a:r>
                <a14:m>
                  <m:oMath xmlns:m="http://schemas.openxmlformats.org/officeDocument/2006/math">
                    <m:r>
                      <a:rPr lang="en-US" sz="2400" b="0" i="1" u="none" strike="noStrike" baseline="0" dirty="0" smtClean="0">
                        <a:latin typeface="Cambria Math" panose="02040503050406030204" pitchFamily="18" charset="0"/>
                        <a:ea typeface="Cambria Math" panose="02040503050406030204" pitchFamily="18" charset="0"/>
                      </a:rPr>
                      <m:t>×</m:t>
                    </m:r>
                  </m:oMath>
                </a14:m>
                <a:r>
                  <a:rPr lang="en-US" sz="2400" b="0" i="0" u="none" strike="noStrike" baseline="0" dirty="0">
                    <a:latin typeface="NimbusRomNo9L-Regu"/>
                  </a:rPr>
                  <a:t>48)</a:t>
                </a:r>
                <a:endParaRPr lang="en-US" sz="2400" dirty="0"/>
              </a:p>
            </p:txBody>
          </p:sp>
        </mc:Choice>
        <mc:Fallback xmlns="">
          <p:sp>
            <p:nvSpPr>
              <p:cNvPr id="4" name="TextBox 3">
                <a:extLst>
                  <a:ext uri="{FF2B5EF4-FFF2-40B4-BE49-F238E27FC236}">
                    <a16:creationId xmlns:a16="http://schemas.microsoft.com/office/drawing/2014/main" id="{2478B4F4-0F2F-369F-4B44-BE71A78E6E66}"/>
                  </a:ext>
                </a:extLst>
              </p:cNvPr>
              <p:cNvSpPr txBox="1">
                <a:spLocks noRot="1" noChangeAspect="1" noMove="1" noResize="1" noEditPoints="1" noAdjustHandles="1" noChangeArrowheads="1" noChangeShapeType="1" noTextEdit="1"/>
              </p:cNvSpPr>
              <p:nvPr/>
            </p:nvSpPr>
            <p:spPr>
              <a:xfrm>
                <a:off x="2279763" y="4454595"/>
                <a:ext cx="2581486" cy="830997"/>
              </a:xfrm>
              <a:prstGeom prst="rect">
                <a:avLst/>
              </a:prstGeom>
              <a:blipFill>
                <a:blip r:embed="rId5"/>
                <a:stretch>
                  <a:fillRect t="-5882" r="-1418" b="-16176"/>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FCE9CBC9-B4CA-0027-B026-AB75C66577D4}"/>
              </a:ext>
            </a:extLst>
          </p:cNvPr>
          <p:cNvSpPr>
            <a:spLocks noGrp="1"/>
          </p:cNvSpPr>
          <p:nvPr>
            <p:ph type="sldNum" sz="quarter" idx="12"/>
          </p:nvPr>
        </p:nvSpPr>
        <p:spPr/>
        <p:txBody>
          <a:bodyPr/>
          <a:lstStyle/>
          <a:p>
            <a:fld id="{0EC100B5-B540-48F9-8B23-4A866F783915}" type="slidenum">
              <a:rPr lang="en-US" smtClean="0"/>
              <a:t>14</a:t>
            </a:fld>
            <a:endParaRPr lang="en-US"/>
          </a:p>
        </p:txBody>
      </p:sp>
    </p:spTree>
    <p:extLst>
      <p:ext uri="{BB962C8B-B14F-4D97-AF65-F5344CB8AC3E}">
        <p14:creationId xmlns:p14="http://schemas.microsoft.com/office/powerpoint/2010/main" val="41218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AB092-9CEB-2A0A-EE09-CE7AB031F90C}"/>
              </a:ext>
            </a:extLst>
          </p:cNvPr>
          <p:cNvSpPr>
            <a:spLocks noGrp="1"/>
          </p:cNvSpPr>
          <p:nvPr>
            <p:ph type="title"/>
          </p:nvPr>
        </p:nvSpPr>
        <p:spPr>
          <a:xfrm>
            <a:off x="838200" y="206101"/>
            <a:ext cx="10515600" cy="1325563"/>
          </a:xfrm>
        </p:spPr>
        <p:txBody>
          <a:bodyPr>
            <a:normAutofit/>
          </a:bodyPr>
          <a:lstStyle/>
          <a:p>
            <a:r>
              <a:rPr lang="en-US" sz="4000" dirty="0"/>
              <a:t>Quantitative Results</a:t>
            </a:r>
          </a:p>
        </p:txBody>
      </p:sp>
      <p:pic>
        <p:nvPicPr>
          <p:cNvPr id="10" name="Picture 9">
            <a:extLst>
              <a:ext uri="{FF2B5EF4-FFF2-40B4-BE49-F238E27FC236}">
                <a16:creationId xmlns:a16="http://schemas.microsoft.com/office/drawing/2014/main" id="{7423980A-89BD-5AE5-F848-028798B2637E}"/>
              </a:ext>
            </a:extLst>
          </p:cNvPr>
          <p:cNvPicPr>
            <a:picLocks noChangeAspect="1"/>
          </p:cNvPicPr>
          <p:nvPr/>
        </p:nvPicPr>
        <p:blipFill>
          <a:blip r:embed="rId2"/>
          <a:stretch>
            <a:fillRect/>
          </a:stretch>
        </p:blipFill>
        <p:spPr>
          <a:xfrm>
            <a:off x="0" y="1405890"/>
            <a:ext cx="12192000" cy="4626749"/>
          </a:xfrm>
          <a:prstGeom prst="rect">
            <a:avLst/>
          </a:prstGeom>
        </p:spPr>
      </p:pic>
      <p:sp>
        <p:nvSpPr>
          <p:cNvPr id="3" name="Slide Number Placeholder 2">
            <a:extLst>
              <a:ext uri="{FF2B5EF4-FFF2-40B4-BE49-F238E27FC236}">
                <a16:creationId xmlns:a16="http://schemas.microsoft.com/office/drawing/2014/main" id="{9C8EEF9C-EE64-CF14-62FE-389AB01D93AB}"/>
              </a:ext>
            </a:extLst>
          </p:cNvPr>
          <p:cNvSpPr>
            <a:spLocks noGrp="1"/>
          </p:cNvSpPr>
          <p:nvPr>
            <p:ph type="sldNum" sz="quarter" idx="12"/>
          </p:nvPr>
        </p:nvSpPr>
        <p:spPr/>
        <p:txBody>
          <a:bodyPr/>
          <a:lstStyle/>
          <a:p>
            <a:fld id="{0EC100B5-B540-48F9-8B23-4A866F783915}" type="slidenum">
              <a:rPr lang="en-US" smtClean="0"/>
              <a:t>15</a:t>
            </a:fld>
            <a:endParaRPr lang="en-US"/>
          </a:p>
        </p:txBody>
      </p:sp>
    </p:spTree>
    <p:extLst>
      <p:ext uri="{BB962C8B-B14F-4D97-AF65-F5344CB8AC3E}">
        <p14:creationId xmlns:p14="http://schemas.microsoft.com/office/powerpoint/2010/main" val="2188574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BE9B7-331E-F764-09DB-5426A866B68C}"/>
              </a:ext>
            </a:extLst>
          </p:cNvPr>
          <p:cNvSpPr>
            <a:spLocks noGrp="1"/>
          </p:cNvSpPr>
          <p:nvPr>
            <p:ph type="title"/>
          </p:nvPr>
        </p:nvSpPr>
        <p:spPr>
          <a:xfrm>
            <a:off x="838200" y="206101"/>
            <a:ext cx="10515600" cy="1325563"/>
          </a:xfrm>
        </p:spPr>
        <p:txBody>
          <a:bodyPr>
            <a:normAutofit/>
          </a:bodyPr>
          <a:lstStyle/>
          <a:p>
            <a:pPr marL="517525" indent="-517525"/>
            <a:r>
              <a:rPr lang="en-US" sz="4000" dirty="0"/>
              <a:t>3. Motivation for Compressing The GAN Generator Architecture</a:t>
            </a:r>
          </a:p>
        </p:txBody>
      </p:sp>
      <p:sp>
        <p:nvSpPr>
          <p:cNvPr id="3" name="Content Placeholder 2">
            <a:extLst>
              <a:ext uri="{FF2B5EF4-FFF2-40B4-BE49-F238E27FC236}">
                <a16:creationId xmlns:a16="http://schemas.microsoft.com/office/drawing/2014/main" id="{4220E732-46C3-C38A-0490-4597E0854A48}"/>
              </a:ext>
            </a:extLst>
          </p:cNvPr>
          <p:cNvSpPr>
            <a:spLocks noGrp="1"/>
          </p:cNvSpPr>
          <p:nvPr>
            <p:ph idx="1"/>
          </p:nvPr>
        </p:nvSpPr>
        <p:spPr>
          <a:xfrm>
            <a:off x="838200" y="1903895"/>
            <a:ext cx="10116930" cy="4273067"/>
          </a:xfrm>
        </p:spPr>
        <p:txBody>
          <a:bodyPr/>
          <a:lstStyle/>
          <a:p>
            <a:pPr marL="344488" indent="-344488">
              <a:lnSpc>
                <a:spcPct val="110000"/>
              </a:lnSpc>
              <a:spcBef>
                <a:spcPts val="1800"/>
              </a:spcBef>
            </a:pPr>
            <a:r>
              <a:rPr lang="en-US" dirty="0"/>
              <a:t>The MMD-GAN resulting from integrating the repulsive loss into the </a:t>
            </a:r>
            <a:r>
              <a:rPr lang="en-US" dirty="0" err="1"/>
              <a:t>AdversarialNAS</a:t>
            </a:r>
            <a:r>
              <a:rPr lang="en-US" dirty="0"/>
              <a:t> framework outperforms the state-of-the-art methods. However, its size is inherently </a:t>
            </a:r>
            <a:r>
              <a:rPr lang="en-US" b="1" dirty="0"/>
              <a:t>larger</a:t>
            </a:r>
            <a:r>
              <a:rPr lang="en-US" dirty="0"/>
              <a:t> than architectures generated using other losses.</a:t>
            </a:r>
          </a:p>
          <a:p>
            <a:pPr marL="344488" indent="-344488">
              <a:lnSpc>
                <a:spcPct val="110000"/>
              </a:lnSpc>
              <a:spcBef>
                <a:spcPts val="3000"/>
              </a:spcBef>
            </a:pPr>
            <a:r>
              <a:rPr lang="en-US" dirty="0"/>
              <a:t>For example, on the Cifar-10 dataset the NAS-derived architecture using MMD-GAN repulsive loss resulted in a size of </a:t>
            </a:r>
            <a:r>
              <a:rPr lang="en-US" b="1" dirty="0"/>
              <a:t>20.1MB</a:t>
            </a:r>
            <a:r>
              <a:rPr lang="en-US" dirty="0"/>
              <a:t> compared to the size of </a:t>
            </a:r>
            <a:r>
              <a:rPr lang="en-US" b="1" dirty="0"/>
              <a:t>8.8MB</a:t>
            </a:r>
            <a:r>
              <a:rPr lang="en-US" dirty="0"/>
              <a:t> from the hinge loss.</a:t>
            </a:r>
          </a:p>
        </p:txBody>
      </p:sp>
      <p:sp>
        <p:nvSpPr>
          <p:cNvPr id="4" name="Slide Number Placeholder 3">
            <a:extLst>
              <a:ext uri="{FF2B5EF4-FFF2-40B4-BE49-F238E27FC236}">
                <a16:creationId xmlns:a16="http://schemas.microsoft.com/office/drawing/2014/main" id="{D2A869E5-9CC3-A888-B9D9-98764C4C35D5}"/>
              </a:ext>
            </a:extLst>
          </p:cNvPr>
          <p:cNvSpPr>
            <a:spLocks noGrp="1"/>
          </p:cNvSpPr>
          <p:nvPr>
            <p:ph type="sldNum" sz="quarter" idx="12"/>
          </p:nvPr>
        </p:nvSpPr>
        <p:spPr/>
        <p:txBody>
          <a:bodyPr/>
          <a:lstStyle/>
          <a:p>
            <a:fld id="{0EC100B5-B540-48F9-8B23-4A866F783915}" type="slidenum">
              <a:rPr lang="en-US" smtClean="0"/>
              <a:t>16</a:t>
            </a:fld>
            <a:endParaRPr lang="en-US"/>
          </a:p>
        </p:txBody>
      </p:sp>
    </p:spTree>
    <p:extLst>
      <p:ext uri="{BB962C8B-B14F-4D97-AF65-F5344CB8AC3E}">
        <p14:creationId xmlns:p14="http://schemas.microsoft.com/office/powerpoint/2010/main" val="230871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0EEB-E78D-2B42-387C-AF057A01F3DD}"/>
              </a:ext>
            </a:extLst>
          </p:cNvPr>
          <p:cNvSpPr>
            <a:spLocks noGrp="1"/>
          </p:cNvSpPr>
          <p:nvPr>
            <p:ph type="title"/>
          </p:nvPr>
        </p:nvSpPr>
        <p:spPr>
          <a:xfrm>
            <a:off x="838200" y="176284"/>
            <a:ext cx="10515600" cy="1325563"/>
          </a:xfrm>
        </p:spPr>
        <p:txBody>
          <a:bodyPr>
            <a:normAutofit/>
          </a:bodyPr>
          <a:lstStyle/>
          <a:p>
            <a:r>
              <a:rPr lang="en-US" sz="4000" dirty="0"/>
              <a:t>Tensor Decomposition</a:t>
            </a:r>
          </a:p>
        </p:txBody>
      </p:sp>
      <p:sp>
        <p:nvSpPr>
          <p:cNvPr id="3" name="Content Placeholder 2">
            <a:extLst>
              <a:ext uri="{FF2B5EF4-FFF2-40B4-BE49-F238E27FC236}">
                <a16:creationId xmlns:a16="http://schemas.microsoft.com/office/drawing/2014/main" id="{33E0F15F-0157-D803-23BF-8CC4990FA6E5}"/>
              </a:ext>
            </a:extLst>
          </p:cNvPr>
          <p:cNvSpPr>
            <a:spLocks noGrp="1"/>
          </p:cNvSpPr>
          <p:nvPr>
            <p:ph idx="1"/>
          </p:nvPr>
        </p:nvSpPr>
        <p:spPr>
          <a:xfrm>
            <a:off x="838200" y="1510992"/>
            <a:ext cx="10515600" cy="1153550"/>
          </a:xfrm>
        </p:spPr>
        <p:txBody>
          <a:bodyPr>
            <a:normAutofit lnSpcReduction="10000"/>
          </a:bodyPr>
          <a:lstStyle/>
          <a:p>
            <a:pPr>
              <a:lnSpc>
                <a:spcPct val="100000"/>
              </a:lnSpc>
              <a:spcBef>
                <a:spcPts val="1800"/>
              </a:spcBef>
            </a:pPr>
            <a:r>
              <a:rPr lang="en-US" sz="2400" dirty="0"/>
              <a:t>A mathematical tool that can be considered as a high-order generalization of matrix factorization, such as Singular Value Decomposition (SVD) and Principal Component Analysis (PCA).</a:t>
            </a:r>
          </a:p>
        </p:txBody>
      </p:sp>
      <p:grpSp>
        <p:nvGrpSpPr>
          <p:cNvPr id="6" name="Group 5">
            <a:extLst>
              <a:ext uri="{FF2B5EF4-FFF2-40B4-BE49-F238E27FC236}">
                <a16:creationId xmlns:a16="http://schemas.microsoft.com/office/drawing/2014/main" id="{BFD72321-0F23-2DF7-1DD6-BDB187D58B8A}"/>
              </a:ext>
            </a:extLst>
          </p:cNvPr>
          <p:cNvGrpSpPr/>
          <p:nvPr/>
        </p:nvGrpSpPr>
        <p:grpSpPr>
          <a:xfrm>
            <a:off x="8343857" y="2598968"/>
            <a:ext cx="1788377" cy="1337866"/>
            <a:chOff x="8965920" y="3463460"/>
            <a:chExt cx="3877457" cy="2425262"/>
          </a:xfrm>
        </p:grpSpPr>
        <p:pic>
          <p:nvPicPr>
            <p:cNvPr id="2050" name="Picture 2">
              <a:extLst>
                <a:ext uri="{FF2B5EF4-FFF2-40B4-BE49-F238E27FC236}">
                  <a16:creationId xmlns:a16="http://schemas.microsoft.com/office/drawing/2014/main" id="{F132491B-518F-6F9B-C6B3-AC52FF16DB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185" b="20843"/>
            <a:stretch/>
          </p:blipFill>
          <p:spPr bwMode="auto">
            <a:xfrm>
              <a:off x="8965920" y="3463460"/>
              <a:ext cx="2575034" cy="24252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352BB04-5972-5201-06C1-081626081245}"/>
                </a:ext>
              </a:extLst>
            </p:cNvPr>
            <p:cNvSpPr txBox="1"/>
            <p:nvPr/>
          </p:nvSpPr>
          <p:spPr>
            <a:xfrm>
              <a:off x="11441774" y="4141366"/>
              <a:ext cx="1401603" cy="369333"/>
            </a:xfrm>
            <a:prstGeom prst="rect">
              <a:avLst/>
            </a:prstGeom>
            <a:noFill/>
          </p:spPr>
          <p:txBody>
            <a:bodyPr wrap="none" rtlCol="0">
              <a:spAutoFit/>
            </a:bodyPr>
            <a:lstStyle/>
            <a:p>
              <a:r>
                <a:rPr lang="en-US" dirty="0"/>
                <a:t>3-way tensor</a:t>
              </a:r>
            </a:p>
          </p:txBody>
        </p:sp>
      </p:grpSp>
      <p:pic>
        <p:nvPicPr>
          <p:cNvPr id="2052" name="Picture 4" descr="A screenshot of a computer&#10;&#10;Description automatically generated with low confidence">
            <a:extLst>
              <a:ext uri="{FF2B5EF4-FFF2-40B4-BE49-F238E27FC236}">
                <a16:creationId xmlns:a16="http://schemas.microsoft.com/office/drawing/2014/main" id="{D66E0AA9-5B58-719F-239D-C18B1D2E3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356" y="4341962"/>
            <a:ext cx="3749396" cy="17282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221AE3D8-D9D7-19D1-0502-0BA374E02E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204" y="4537474"/>
            <a:ext cx="5625274" cy="12166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6637270-6E11-EB3D-EB9E-6DD79787D1F7}"/>
              </a:ext>
            </a:extLst>
          </p:cNvPr>
          <p:cNvSpPr txBox="1"/>
          <p:nvPr/>
        </p:nvSpPr>
        <p:spPr>
          <a:xfrm>
            <a:off x="799205" y="3863171"/>
            <a:ext cx="3574440" cy="461665"/>
          </a:xfrm>
          <a:prstGeom prst="rect">
            <a:avLst/>
          </a:prstGeom>
          <a:noFill/>
        </p:spPr>
        <p:txBody>
          <a:bodyPr wrap="none" rtlCol="0">
            <a:spAutoFit/>
          </a:bodyPr>
          <a:lstStyle/>
          <a:p>
            <a:r>
              <a:rPr lang="en-US" sz="2400" dirty="0"/>
              <a:t>1. Tucker Decomposition:</a:t>
            </a:r>
          </a:p>
        </p:txBody>
      </p:sp>
      <p:sp>
        <p:nvSpPr>
          <p:cNvPr id="8" name="TextBox 7">
            <a:extLst>
              <a:ext uri="{FF2B5EF4-FFF2-40B4-BE49-F238E27FC236}">
                <a16:creationId xmlns:a16="http://schemas.microsoft.com/office/drawing/2014/main" id="{409992E7-F0B8-4DEB-C2BD-00838CC52E05}"/>
              </a:ext>
            </a:extLst>
          </p:cNvPr>
          <p:cNvSpPr txBox="1"/>
          <p:nvPr/>
        </p:nvSpPr>
        <p:spPr>
          <a:xfrm>
            <a:off x="5767285" y="3940872"/>
            <a:ext cx="6096605" cy="461665"/>
          </a:xfrm>
          <a:prstGeom prst="rect">
            <a:avLst/>
          </a:prstGeom>
          <a:noFill/>
        </p:spPr>
        <p:txBody>
          <a:bodyPr wrap="none" rtlCol="0">
            <a:spAutoFit/>
          </a:bodyPr>
          <a:lstStyle/>
          <a:p>
            <a:r>
              <a:rPr lang="en-US" sz="2400" dirty="0"/>
              <a:t>2. Canonical Polyadic Decomposition (CPD):</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8CD85E6-851C-F420-B909-8BC94F755E9C}"/>
                  </a:ext>
                </a:extLst>
              </p:cNvPr>
              <p:cNvSpPr txBox="1"/>
              <p:nvPr/>
            </p:nvSpPr>
            <p:spPr>
              <a:xfrm>
                <a:off x="6916486" y="6070199"/>
                <a:ext cx="28376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𝐷</m:t>
                          </m:r>
                        </m:e>
                        <m:sub>
                          <m:r>
                            <a:rPr lang="en-US" b="0" i="1" smtClean="0">
                              <a:solidFill>
                                <a:schemeClr val="tx1"/>
                              </a:solidFill>
                              <a:latin typeface="Cambria Math" panose="02040503050406030204" pitchFamily="18" charset="0"/>
                            </a:rPr>
                            <m:t>1</m:t>
                          </m:r>
                        </m:sub>
                      </m:s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𝐷</m:t>
                          </m:r>
                        </m:e>
                        <m:sub>
                          <m:r>
                            <a:rPr lang="en-US" b="0" i="1" smtClean="0">
                              <a:solidFill>
                                <a:schemeClr val="tx1"/>
                              </a:solidFill>
                              <a:latin typeface="Cambria Math" panose="02040503050406030204" pitchFamily="18" charset="0"/>
                            </a:rPr>
                            <m:t>2</m:t>
                          </m:r>
                        </m:sub>
                      </m:s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𝐷</m:t>
                          </m:r>
                        </m:e>
                        <m:sub>
                          <m:r>
                            <a:rPr lang="en-US" b="0" i="1" smtClean="0">
                              <a:solidFill>
                                <a:schemeClr val="tx1"/>
                              </a:solidFill>
                              <a:latin typeface="Cambria Math" panose="02040503050406030204" pitchFamily="18" charset="0"/>
                            </a:rPr>
                            <m:t>3</m:t>
                          </m:r>
                        </m:sub>
                      </m:sSub>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𝑅</m:t>
                      </m:r>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𝐷</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𝐷</m:t>
                              </m:r>
                            </m:e>
                            <m:sub>
                              <m:r>
                                <a:rPr lang="en-US" b="0" i="1" smtClean="0">
                                  <a:solidFill>
                                    <a:schemeClr val="tx1"/>
                                  </a:solidFill>
                                  <a:latin typeface="Cambria Math" panose="02040503050406030204" pitchFamily="18" charset="0"/>
                                </a:rPr>
                                <m:t>2</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𝐷</m:t>
                              </m:r>
                            </m:e>
                            <m:sub>
                              <m:r>
                                <a:rPr lang="en-US" b="0" i="1" smtClean="0">
                                  <a:solidFill>
                                    <a:schemeClr val="tx1"/>
                                  </a:solidFill>
                                  <a:latin typeface="Cambria Math" panose="02040503050406030204" pitchFamily="18" charset="0"/>
                                </a:rPr>
                                <m:t>3</m:t>
                              </m:r>
                            </m:sub>
                          </m:sSub>
                        </m:e>
                      </m:d>
                    </m:oMath>
                  </m:oMathPara>
                </a14:m>
                <a:endParaRPr lang="en-US" dirty="0">
                  <a:solidFill>
                    <a:schemeClr val="tx1"/>
                  </a:solidFill>
                </a:endParaRPr>
              </a:p>
            </p:txBody>
          </p:sp>
        </mc:Choice>
        <mc:Fallback xmlns="">
          <p:sp>
            <p:nvSpPr>
              <p:cNvPr id="11" name="TextBox 10">
                <a:extLst>
                  <a:ext uri="{FF2B5EF4-FFF2-40B4-BE49-F238E27FC236}">
                    <a16:creationId xmlns:a16="http://schemas.microsoft.com/office/drawing/2014/main" id="{18CD85E6-851C-F420-B909-8BC94F755E9C}"/>
                  </a:ext>
                </a:extLst>
              </p:cNvPr>
              <p:cNvSpPr txBox="1">
                <a:spLocks noRot="1" noChangeAspect="1" noMove="1" noResize="1" noEditPoints="1" noAdjustHandles="1" noChangeArrowheads="1" noChangeShapeType="1" noTextEdit="1"/>
              </p:cNvSpPr>
              <p:nvPr/>
            </p:nvSpPr>
            <p:spPr>
              <a:xfrm>
                <a:off x="6916486" y="6070199"/>
                <a:ext cx="2837635" cy="276999"/>
              </a:xfrm>
              <a:prstGeom prst="rect">
                <a:avLst/>
              </a:prstGeom>
              <a:blipFill>
                <a:blip r:embed="rId5"/>
                <a:stretch>
                  <a:fillRect l="-1720"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A587FD1-B5BC-E531-021A-0D41EEA30207}"/>
                  </a:ext>
                </a:extLst>
              </p:cNvPr>
              <p:cNvSpPr txBox="1"/>
              <p:nvPr/>
            </p:nvSpPr>
            <p:spPr>
              <a:xfrm>
                <a:off x="1228997" y="6099250"/>
                <a:ext cx="4154216" cy="276999"/>
              </a:xfrm>
              <a:prstGeom prst="rect">
                <a:avLst/>
              </a:prstGeom>
              <a:noFill/>
            </p:spPr>
            <p:txBody>
              <a:bodyPr wrap="square" lIns="0" tIns="0" rIns="0" bIns="0" rtlCol="0">
                <a:spAutoFit/>
              </a:bodyPr>
              <a:lstStyle/>
              <a:p>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𝐷</m:t>
                        </m:r>
                      </m:e>
                      <m:sub>
                        <m:r>
                          <a:rPr lang="en-US" b="0" i="1" smtClean="0">
                            <a:solidFill>
                              <a:schemeClr val="tx1"/>
                            </a:solidFill>
                            <a:latin typeface="Cambria Math" panose="02040503050406030204" pitchFamily="18" charset="0"/>
                          </a:rPr>
                          <m:t>1</m:t>
                        </m:r>
                      </m:sub>
                    </m:s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𝐷</m:t>
                        </m:r>
                      </m:e>
                      <m:sub>
                        <m:r>
                          <a:rPr lang="en-US" b="0" i="1" smtClean="0">
                            <a:solidFill>
                              <a:schemeClr val="tx1"/>
                            </a:solidFill>
                            <a:latin typeface="Cambria Math" panose="02040503050406030204" pitchFamily="18" charset="0"/>
                          </a:rPr>
                          <m:t>2</m:t>
                        </m:r>
                      </m:sub>
                    </m:s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𝐷</m:t>
                        </m:r>
                      </m:e>
                      <m:sub>
                        <m:r>
                          <a:rPr lang="en-US" b="0" i="1" smtClean="0">
                            <a:solidFill>
                              <a:schemeClr val="tx1"/>
                            </a:solidFill>
                            <a:latin typeface="Cambria Math" panose="02040503050406030204" pitchFamily="18" charset="0"/>
                          </a:rPr>
                          <m:t>3</m:t>
                        </m:r>
                      </m:sub>
                    </m:sSub>
                    <m:r>
                      <a:rPr lang="en-US" b="0" i="1" smtClean="0">
                        <a:solidFill>
                          <a:schemeClr val="tx1"/>
                        </a:solidFill>
                        <a:latin typeface="Cambria Math" panose="02040503050406030204" pitchFamily="18" charset="0"/>
                      </a:rPr>
                      <m:t> →</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𝑑</m:t>
                        </m:r>
                      </m:e>
                      <m:sub>
                        <m:r>
                          <a:rPr lang="en-US" b="0" i="1" smtClean="0">
                            <a:solidFill>
                              <a:schemeClr val="tx1"/>
                            </a:solidFill>
                            <a:latin typeface="Cambria Math" panose="02040503050406030204" pitchFamily="18" charset="0"/>
                          </a:rPr>
                          <m:t>1</m:t>
                        </m:r>
                      </m:sub>
                    </m:s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𝐷</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𝑑</m:t>
                        </m:r>
                      </m:e>
                      <m:sub>
                        <m:r>
                          <a:rPr lang="en-US" b="0" i="1" smtClean="0">
                            <a:solidFill>
                              <a:schemeClr val="tx1"/>
                            </a:solidFill>
                            <a:latin typeface="Cambria Math" panose="02040503050406030204" pitchFamily="18" charset="0"/>
                          </a:rPr>
                          <m:t>2</m:t>
                        </m:r>
                      </m:sub>
                    </m:s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𝐷</m:t>
                        </m:r>
                      </m:e>
                      <m:sub>
                        <m:r>
                          <a:rPr lang="en-US" b="0" i="1" smtClean="0">
                            <a:solidFill>
                              <a:schemeClr val="tx1"/>
                            </a:solidFill>
                            <a:latin typeface="Cambria Math" panose="02040503050406030204" pitchFamily="18" charset="0"/>
                          </a:rPr>
                          <m:t>2</m:t>
                        </m:r>
                      </m:sub>
                    </m:sSub>
                  </m:oMath>
                </a14:m>
                <a:r>
                  <a:rPr lang="en-US" dirty="0">
                    <a:solidFill>
                      <a:schemeClr val="tx1"/>
                    </a:solidFill>
                  </a:rPr>
                  <a:t>+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𝑑</m:t>
                        </m:r>
                      </m:e>
                      <m:sub>
                        <m:r>
                          <a:rPr lang="en-US" b="0" i="1" smtClean="0">
                            <a:solidFill>
                              <a:schemeClr val="tx1"/>
                            </a:solidFill>
                            <a:latin typeface="Cambria Math" panose="02040503050406030204" pitchFamily="18" charset="0"/>
                          </a:rPr>
                          <m:t>3</m:t>
                        </m:r>
                      </m:sub>
                    </m:s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𝐷</m:t>
                        </m:r>
                      </m:e>
                      <m:sub>
                        <m:r>
                          <a:rPr lang="en-US" b="0" i="1" smtClean="0">
                            <a:solidFill>
                              <a:schemeClr val="tx1"/>
                            </a:solidFill>
                            <a:latin typeface="Cambria Math" panose="02040503050406030204" pitchFamily="18" charset="0"/>
                          </a:rPr>
                          <m:t>3</m:t>
                        </m:r>
                      </m:sub>
                    </m:sSub>
                  </m:oMath>
                </a14:m>
                <a:r>
                  <a:rPr lang="en-US" dirty="0">
                    <a:solidFill>
                      <a:schemeClr val="tx1"/>
                    </a:solidFill>
                  </a:rPr>
                  <a:t>+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𝑑</m:t>
                        </m:r>
                      </m:e>
                      <m:sub>
                        <m:r>
                          <a:rPr lang="en-US" i="1">
                            <a:solidFill>
                              <a:schemeClr val="tx1"/>
                            </a:solidFill>
                            <a:latin typeface="Cambria Math" panose="02040503050406030204" pitchFamily="18" charset="0"/>
                          </a:rPr>
                          <m:t>1</m:t>
                        </m:r>
                      </m:sub>
                    </m:s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𝑑</m:t>
                        </m:r>
                      </m:e>
                      <m:sub>
                        <m:r>
                          <a:rPr lang="en-US" b="0" i="1" smtClean="0">
                            <a:solidFill>
                              <a:schemeClr val="tx1"/>
                            </a:solidFill>
                            <a:latin typeface="Cambria Math" panose="02040503050406030204" pitchFamily="18" charset="0"/>
                          </a:rPr>
                          <m:t>2</m:t>
                        </m:r>
                      </m:sub>
                    </m:s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𝑑</m:t>
                        </m:r>
                      </m:e>
                      <m:sub>
                        <m:r>
                          <a:rPr lang="en-US" b="0" i="1" smtClean="0">
                            <a:solidFill>
                              <a:schemeClr val="tx1"/>
                            </a:solidFill>
                            <a:latin typeface="Cambria Math" panose="02040503050406030204" pitchFamily="18" charset="0"/>
                          </a:rPr>
                          <m:t>3</m:t>
                        </m:r>
                      </m:sub>
                    </m:sSub>
                  </m:oMath>
                </a14:m>
                <a:endParaRPr lang="en-US" dirty="0">
                  <a:solidFill>
                    <a:schemeClr val="tx1"/>
                  </a:solidFill>
                </a:endParaRPr>
              </a:p>
            </p:txBody>
          </p:sp>
        </mc:Choice>
        <mc:Fallback xmlns="">
          <p:sp>
            <p:nvSpPr>
              <p:cNvPr id="12" name="TextBox 11">
                <a:extLst>
                  <a:ext uri="{FF2B5EF4-FFF2-40B4-BE49-F238E27FC236}">
                    <a16:creationId xmlns:a16="http://schemas.microsoft.com/office/drawing/2014/main" id="{4A587FD1-B5BC-E531-021A-0D41EEA30207}"/>
                  </a:ext>
                </a:extLst>
              </p:cNvPr>
              <p:cNvSpPr txBox="1">
                <a:spLocks noRot="1" noChangeAspect="1" noMove="1" noResize="1" noEditPoints="1" noAdjustHandles="1" noChangeArrowheads="1" noChangeShapeType="1" noTextEdit="1"/>
              </p:cNvSpPr>
              <p:nvPr/>
            </p:nvSpPr>
            <p:spPr>
              <a:xfrm>
                <a:off x="1228997" y="6099250"/>
                <a:ext cx="4154216" cy="276999"/>
              </a:xfrm>
              <a:prstGeom prst="rect">
                <a:avLst/>
              </a:prstGeom>
              <a:blipFill>
                <a:blip r:embed="rId6"/>
                <a:stretch>
                  <a:fillRect l="-2056" t="-26667" b="-53333"/>
                </a:stretch>
              </a:blipFill>
            </p:spPr>
            <p:txBody>
              <a:bodyPr/>
              <a:lstStyle/>
              <a:p>
                <a:r>
                  <a:rPr lang="en-US">
                    <a:noFill/>
                  </a:rPr>
                  <a:t> </a:t>
                </a:r>
              </a:p>
            </p:txBody>
          </p:sp>
        </mc:Fallback>
      </mc:AlternateContent>
      <p:sp>
        <p:nvSpPr>
          <p:cNvPr id="9" name="Content Placeholder 2">
            <a:extLst>
              <a:ext uri="{FF2B5EF4-FFF2-40B4-BE49-F238E27FC236}">
                <a16:creationId xmlns:a16="http://schemas.microsoft.com/office/drawing/2014/main" id="{172B0CB2-95B0-4C1D-D22F-11F84D21A74D}"/>
              </a:ext>
            </a:extLst>
          </p:cNvPr>
          <p:cNvSpPr txBox="1">
            <a:spLocks/>
          </p:cNvSpPr>
          <p:nvPr/>
        </p:nvSpPr>
        <p:spPr>
          <a:xfrm>
            <a:off x="813620" y="2921921"/>
            <a:ext cx="7356986" cy="9028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pPr>
            <a:r>
              <a:rPr lang="en-US" sz="2400" dirty="0"/>
              <a:t>Decomposes high order tensors into combination of lower-dimensional matrices/tensors.</a:t>
            </a:r>
          </a:p>
        </p:txBody>
      </p:sp>
      <p:sp>
        <p:nvSpPr>
          <p:cNvPr id="4" name="Slide Number Placeholder 3">
            <a:extLst>
              <a:ext uri="{FF2B5EF4-FFF2-40B4-BE49-F238E27FC236}">
                <a16:creationId xmlns:a16="http://schemas.microsoft.com/office/drawing/2014/main" id="{0486BF6B-8CBA-BBBD-53DC-C9BF5F91A011}"/>
              </a:ext>
            </a:extLst>
          </p:cNvPr>
          <p:cNvSpPr>
            <a:spLocks noGrp="1"/>
          </p:cNvSpPr>
          <p:nvPr>
            <p:ph type="sldNum" sz="quarter" idx="12"/>
          </p:nvPr>
        </p:nvSpPr>
        <p:spPr/>
        <p:txBody>
          <a:bodyPr/>
          <a:lstStyle/>
          <a:p>
            <a:fld id="{0EC100B5-B540-48F9-8B23-4A866F783915}" type="slidenum">
              <a:rPr lang="en-US" smtClean="0"/>
              <a:t>17</a:t>
            </a:fld>
            <a:endParaRPr lang="en-US"/>
          </a:p>
        </p:txBody>
      </p:sp>
    </p:spTree>
    <p:extLst>
      <p:ext uri="{BB962C8B-B14F-4D97-AF65-F5344CB8AC3E}">
        <p14:creationId xmlns:p14="http://schemas.microsoft.com/office/powerpoint/2010/main" val="239004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11" grpId="0"/>
      <p:bldP spid="12"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B55F6-46B4-B0A4-A241-C60E49D0A6EA}"/>
              </a:ext>
            </a:extLst>
          </p:cNvPr>
          <p:cNvSpPr>
            <a:spLocks noGrp="1"/>
          </p:cNvSpPr>
          <p:nvPr>
            <p:ph type="title"/>
          </p:nvPr>
        </p:nvSpPr>
        <p:spPr>
          <a:xfrm>
            <a:off x="838200" y="187721"/>
            <a:ext cx="10515600" cy="1325563"/>
          </a:xfrm>
        </p:spPr>
        <p:txBody>
          <a:bodyPr>
            <a:normAutofit/>
          </a:bodyPr>
          <a:lstStyle/>
          <a:p>
            <a:r>
              <a:rPr lang="en-US" sz="4000" dirty="0"/>
              <a:t>Compression of Convolution Layers</a:t>
            </a:r>
          </a:p>
        </p:txBody>
      </p:sp>
      <p:pic>
        <p:nvPicPr>
          <p:cNvPr id="6" name="Content Placeholder 5" descr="A diagram of a cube with a rectangular object in the center&#10;&#10;Description automatically generated with medium confidence">
            <a:extLst>
              <a:ext uri="{FF2B5EF4-FFF2-40B4-BE49-F238E27FC236}">
                <a16:creationId xmlns:a16="http://schemas.microsoft.com/office/drawing/2014/main" id="{20CF73E4-1F0B-168E-E3DC-6F8B694B0D8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8381" b="1"/>
          <a:stretch/>
        </p:blipFill>
        <p:spPr>
          <a:xfrm>
            <a:off x="1069647" y="4150920"/>
            <a:ext cx="10052706" cy="2246093"/>
          </a:xfrm>
        </p:spPr>
      </p:pic>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3C815C6A-AA7A-C475-28BE-AB846CA50A1B}"/>
                  </a:ext>
                </a:extLst>
              </p:cNvPr>
              <p:cNvSpPr txBox="1">
                <a:spLocks/>
              </p:cNvSpPr>
              <p:nvPr/>
            </p:nvSpPr>
            <p:spPr>
              <a:xfrm>
                <a:off x="838200" y="1543665"/>
                <a:ext cx="10515600" cy="13273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pPr>
                <a14:m>
                  <m:oMath xmlns:m="http://schemas.openxmlformats.org/officeDocument/2006/math">
                    <m:r>
                      <a:rPr lang="en-US" sz="2400" i="1" dirty="0" smtClean="0">
                        <a:latin typeface="Cambria Math" panose="02040503050406030204" pitchFamily="18" charset="0"/>
                        <a:ea typeface="Cambria Math" panose="02040503050406030204" pitchFamily="18" charset="0"/>
                      </a:rPr>
                      <m:t>𝒲</m:t>
                    </m:r>
                    <m:r>
                      <a:rPr lang="en-US" sz="2400" b="0" i="1" dirty="0" smtClean="0">
                        <a:latin typeface="Cambria Math" panose="02040503050406030204" pitchFamily="18" charset="0"/>
                        <a:ea typeface="Cambria Math" panose="02040503050406030204" pitchFamily="18" charset="0"/>
                      </a:rPr>
                      <m:t>≈</m:t>
                    </m:r>
                    <m:acc>
                      <m:accPr>
                        <m:chr m:val="̂"/>
                        <m:ctrlPr>
                          <a:rPr lang="en-US" sz="2400" b="0" i="1" dirty="0" smtClean="0">
                            <a:latin typeface="Cambria Math" panose="02040503050406030204" pitchFamily="18" charset="0"/>
                            <a:ea typeface="Cambria Math" panose="02040503050406030204" pitchFamily="18" charset="0"/>
                          </a:rPr>
                        </m:ctrlPr>
                      </m:accPr>
                      <m:e>
                        <m:r>
                          <a:rPr lang="en-US" sz="2400" i="1" dirty="0">
                            <a:latin typeface="Cambria Math" panose="02040503050406030204" pitchFamily="18" charset="0"/>
                            <a:ea typeface="Cambria Math" panose="02040503050406030204" pitchFamily="18" charset="0"/>
                          </a:rPr>
                          <m:t>𝒲</m:t>
                        </m:r>
                      </m:e>
                    </m:acc>
                    <m:r>
                      <a:rPr lang="en-US" sz="2400" b="0" i="1" dirty="0" smtClean="0">
                        <a:latin typeface="Cambria Math" panose="02040503050406030204" pitchFamily="18" charset="0"/>
                        <a:ea typeface="Cambria Math" panose="02040503050406030204" pitchFamily="18" charset="0"/>
                      </a:rPr>
                      <m:t>=</m:t>
                    </m:r>
                    <m:d>
                      <m:dPr>
                        <m:begChr m:val="⟦"/>
                        <m:endChr m:val="⟧"/>
                        <m:ctrlPr>
                          <a:rPr lang="en-US" sz="2400" b="1" i="1" dirty="0" smtClean="0">
                            <a:latin typeface="Cambria Math" panose="02040503050406030204" pitchFamily="18" charset="0"/>
                            <a:ea typeface="Cambria Math" panose="02040503050406030204" pitchFamily="18" charset="0"/>
                          </a:rPr>
                        </m:ctrlPr>
                      </m:dPr>
                      <m:e>
                        <m:r>
                          <a:rPr lang="en-US" sz="2400" b="1" i="1" dirty="0" smtClean="0">
                            <a:latin typeface="Cambria Math" panose="02040503050406030204" pitchFamily="18" charset="0"/>
                            <a:ea typeface="Cambria Math" panose="02040503050406030204" pitchFamily="18" charset="0"/>
                          </a:rPr>
                          <m:t>𝑨</m:t>
                        </m:r>
                        <m:r>
                          <a:rPr lang="en-US" sz="2400" b="1" i="1" dirty="0" smtClean="0">
                            <a:latin typeface="Cambria Math" panose="02040503050406030204" pitchFamily="18" charset="0"/>
                            <a:ea typeface="Cambria Math" panose="02040503050406030204" pitchFamily="18" charset="0"/>
                          </a:rPr>
                          <m:t>,</m:t>
                        </m:r>
                        <m:r>
                          <a:rPr lang="en-US" sz="2400" b="1" i="1" dirty="0" smtClean="0">
                            <a:latin typeface="Cambria Math" panose="02040503050406030204" pitchFamily="18" charset="0"/>
                            <a:ea typeface="Cambria Math" panose="02040503050406030204" pitchFamily="18" charset="0"/>
                          </a:rPr>
                          <m:t>𝑩</m:t>
                        </m:r>
                        <m:r>
                          <a:rPr lang="en-US" sz="2400" b="1" i="1" dirty="0" smtClean="0">
                            <a:latin typeface="Cambria Math" panose="02040503050406030204" pitchFamily="18" charset="0"/>
                            <a:ea typeface="Cambria Math" panose="02040503050406030204" pitchFamily="18" charset="0"/>
                          </a:rPr>
                          <m:t>,</m:t>
                        </m:r>
                        <m:r>
                          <a:rPr lang="en-US" sz="2400" b="1" i="1" dirty="0" smtClean="0">
                            <a:latin typeface="Cambria Math" panose="02040503050406030204" pitchFamily="18" charset="0"/>
                            <a:ea typeface="Cambria Math" panose="02040503050406030204" pitchFamily="18" charset="0"/>
                          </a:rPr>
                          <m:t>𝑪</m:t>
                        </m:r>
                        <m:r>
                          <a:rPr lang="en-US" sz="2400" b="1" i="1" dirty="0" smtClean="0">
                            <a:latin typeface="Cambria Math" panose="02040503050406030204" pitchFamily="18" charset="0"/>
                            <a:ea typeface="Cambria Math" panose="02040503050406030204" pitchFamily="18" charset="0"/>
                          </a:rPr>
                          <m:t>,</m:t>
                        </m:r>
                        <m:r>
                          <a:rPr lang="en-US" sz="2400" b="1" i="1" dirty="0" smtClean="0">
                            <a:latin typeface="Cambria Math" panose="02040503050406030204" pitchFamily="18" charset="0"/>
                            <a:ea typeface="Cambria Math" panose="02040503050406030204" pitchFamily="18" charset="0"/>
                          </a:rPr>
                          <m:t>𝑫</m:t>
                        </m:r>
                      </m:e>
                    </m:d>
                  </m:oMath>
                </a14:m>
                <a:endParaRPr lang="en-US" sz="2400" b="1" dirty="0"/>
              </a:p>
              <a:p>
                <a:pPr>
                  <a:lnSpc>
                    <a:spcPct val="100000"/>
                  </a:lnSpc>
                  <a:spcBef>
                    <a:spcPts val="1200"/>
                  </a:spcBef>
                </a:pPr>
                <a14:m>
                  <m:oMath xmlns:m="http://schemas.openxmlformats.org/officeDocument/2006/math">
                    <m:sSub>
                      <m:sSubPr>
                        <m:ctrlPr>
                          <a:rPr lang="en-US" sz="2400" b="0" i="1" dirty="0" smtClean="0">
                            <a:latin typeface="Cambria Math" panose="02040503050406030204" pitchFamily="18" charset="0"/>
                            <a:ea typeface="Cambria Math" panose="02040503050406030204" pitchFamily="18" charset="0"/>
                          </a:rPr>
                        </m:ctrlPr>
                      </m:sSubPr>
                      <m:e>
                        <m:acc>
                          <m:accPr>
                            <m:chr m:val="̂"/>
                            <m:ctrlPr>
                              <a:rPr lang="en-US" sz="2400" b="0" i="1" dirty="0" smtClean="0">
                                <a:latin typeface="Cambria Math" panose="02040503050406030204" pitchFamily="18" charset="0"/>
                                <a:ea typeface="Cambria Math" panose="02040503050406030204" pitchFamily="18" charset="0"/>
                              </a:rPr>
                            </m:ctrlPr>
                          </m:accPr>
                          <m:e>
                            <m:r>
                              <a:rPr lang="en-US" sz="2400" i="1" dirty="0">
                                <a:latin typeface="Cambria Math" panose="02040503050406030204" pitchFamily="18" charset="0"/>
                                <a:ea typeface="Cambria Math" panose="02040503050406030204" pitchFamily="18" charset="0"/>
                              </a:rPr>
                              <m:t>𝒲</m:t>
                            </m:r>
                          </m:e>
                        </m:acc>
                      </m:e>
                      <m:sub>
                        <m:r>
                          <a:rPr lang="en-US" sz="2400" b="0" i="1" dirty="0" smtClean="0">
                            <a:latin typeface="Cambria Math" panose="02040503050406030204" pitchFamily="18" charset="0"/>
                            <a:ea typeface="Cambria Math" panose="02040503050406030204" pitchFamily="18" charset="0"/>
                          </a:rPr>
                          <m:t>𝑡</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𝑐</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h</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𝑤</m:t>
                        </m:r>
                      </m:sub>
                    </m:sSub>
                    <m:r>
                      <a:rPr lang="en-US" sz="2400" b="0" i="1" dirty="0" smtClean="0">
                        <a:latin typeface="Cambria Math" panose="02040503050406030204" pitchFamily="18" charset="0"/>
                        <a:ea typeface="Cambria Math" panose="02040503050406030204" pitchFamily="18" charset="0"/>
                      </a:rPr>
                      <m:t>=</m:t>
                    </m:r>
                    <m:nary>
                      <m:naryPr>
                        <m:chr m:val="∑"/>
                        <m:ctrlPr>
                          <a:rPr lang="en-US" sz="2400" b="0" i="1" dirty="0" smtClean="0">
                            <a:latin typeface="Cambria Math" panose="02040503050406030204" pitchFamily="18" charset="0"/>
                            <a:ea typeface="Cambria Math" panose="02040503050406030204" pitchFamily="18" charset="0"/>
                          </a:rPr>
                        </m:ctrlPr>
                      </m:naryPr>
                      <m:sub>
                        <m:r>
                          <m:rPr>
                            <m:brk m:alnAt="23"/>
                          </m:rPr>
                          <a:rPr lang="en-US" sz="2400" b="0" i="1" dirty="0" smtClean="0">
                            <a:latin typeface="Cambria Math" panose="02040503050406030204" pitchFamily="18" charset="0"/>
                            <a:ea typeface="Cambria Math" panose="02040503050406030204" pitchFamily="18" charset="0"/>
                          </a:rPr>
                          <m:t>𝑟</m:t>
                        </m:r>
                        <m:r>
                          <a:rPr lang="en-US" sz="2400" b="0" i="1" dirty="0" smtClean="0">
                            <a:latin typeface="Cambria Math" panose="02040503050406030204" pitchFamily="18" charset="0"/>
                            <a:ea typeface="Cambria Math" panose="02040503050406030204" pitchFamily="18" charset="0"/>
                          </a:rPr>
                          <m:t>=1</m:t>
                        </m:r>
                      </m:sub>
                      <m:sup>
                        <m:r>
                          <a:rPr lang="en-US" sz="2400" b="0" i="1" dirty="0" smtClean="0">
                            <a:latin typeface="Cambria Math" panose="02040503050406030204" pitchFamily="18" charset="0"/>
                            <a:ea typeface="Cambria Math" panose="02040503050406030204" pitchFamily="18" charset="0"/>
                          </a:rPr>
                          <m:t>𝑅</m:t>
                        </m:r>
                      </m:sup>
                      <m:e>
                        <m:sSub>
                          <m:sSubPr>
                            <m:ctrlPr>
                              <a:rPr lang="en-US" sz="2400" b="0" i="1" dirty="0" smtClean="0">
                                <a:latin typeface="Cambria Math" panose="02040503050406030204" pitchFamily="18" charset="0"/>
                                <a:ea typeface="Cambria Math" panose="02040503050406030204" pitchFamily="18" charset="0"/>
                              </a:rPr>
                            </m:ctrlPr>
                          </m:sSubPr>
                          <m:e>
                            <m:r>
                              <a:rPr lang="en-US" sz="2400" b="1" i="1" dirty="0" smtClean="0">
                                <a:latin typeface="Cambria Math" panose="02040503050406030204" pitchFamily="18" charset="0"/>
                                <a:ea typeface="Cambria Math" panose="02040503050406030204" pitchFamily="18" charset="0"/>
                              </a:rPr>
                              <m:t>𝑨</m:t>
                            </m:r>
                          </m:e>
                          <m:sub>
                            <m:r>
                              <a:rPr lang="en-US" sz="2400" b="0" i="1" dirty="0" smtClean="0">
                                <a:latin typeface="Cambria Math" panose="02040503050406030204" pitchFamily="18" charset="0"/>
                                <a:ea typeface="Cambria Math" panose="02040503050406030204" pitchFamily="18" charset="0"/>
                              </a:rPr>
                              <m:t>𝑡</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𝑟</m:t>
                            </m:r>
                          </m:sub>
                        </m:sSub>
                        <m:sSub>
                          <m:sSubPr>
                            <m:ctrlPr>
                              <a:rPr lang="en-US" sz="2400" i="1" dirty="0">
                                <a:latin typeface="Cambria Math" panose="02040503050406030204" pitchFamily="18" charset="0"/>
                                <a:ea typeface="Cambria Math" panose="02040503050406030204" pitchFamily="18" charset="0"/>
                              </a:rPr>
                            </m:ctrlPr>
                          </m:sSubPr>
                          <m:e>
                            <m:r>
                              <a:rPr lang="en-US" sz="2400" b="1" i="1" dirty="0" smtClean="0">
                                <a:latin typeface="Cambria Math" panose="02040503050406030204" pitchFamily="18" charset="0"/>
                                <a:ea typeface="Cambria Math" panose="02040503050406030204" pitchFamily="18" charset="0"/>
                              </a:rPr>
                              <m:t>𝑩</m:t>
                            </m:r>
                          </m:e>
                          <m:sub>
                            <m:r>
                              <a:rPr lang="en-US" sz="2400" b="0" i="1" dirty="0" smtClean="0">
                                <a:latin typeface="Cambria Math" panose="02040503050406030204" pitchFamily="18" charset="0"/>
                                <a:ea typeface="Cambria Math" panose="02040503050406030204" pitchFamily="18" charset="0"/>
                              </a:rPr>
                              <m:t>𝑐</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𝑟</m:t>
                            </m:r>
                          </m:sub>
                        </m:sSub>
                        <m:sSub>
                          <m:sSubPr>
                            <m:ctrlPr>
                              <a:rPr lang="en-US" sz="2400" i="1" dirty="0">
                                <a:latin typeface="Cambria Math" panose="02040503050406030204" pitchFamily="18" charset="0"/>
                                <a:ea typeface="Cambria Math" panose="02040503050406030204" pitchFamily="18" charset="0"/>
                              </a:rPr>
                            </m:ctrlPr>
                          </m:sSubPr>
                          <m:e>
                            <m:r>
                              <a:rPr lang="en-US" sz="2400" b="1" i="1" dirty="0" smtClean="0">
                                <a:latin typeface="Cambria Math" panose="02040503050406030204" pitchFamily="18" charset="0"/>
                                <a:ea typeface="Cambria Math" panose="02040503050406030204" pitchFamily="18" charset="0"/>
                              </a:rPr>
                              <m:t>𝑪</m:t>
                            </m:r>
                          </m:e>
                          <m:sub>
                            <m:r>
                              <a:rPr lang="en-US" sz="2400" b="0" i="1" dirty="0" smtClean="0">
                                <a:latin typeface="Cambria Math" panose="02040503050406030204" pitchFamily="18" charset="0"/>
                                <a:ea typeface="Cambria Math" panose="02040503050406030204" pitchFamily="18" charset="0"/>
                              </a:rPr>
                              <m:t>h</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𝑟</m:t>
                            </m:r>
                          </m:sub>
                        </m:sSub>
                        <m:sSub>
                          <m:sSubPr>
                            <m:ctrlPr>
                              <a:rPr lang="en-US" sz="2400" i="1" dirty="0">
                                <a:latin typeface="Cambria Math" panose="02040503050406030204" pitchFamily="18" charset="0"/>
                                <a:ea typeface="Cambria Math" panose="02040503050406030204" pitchFamily="18" charset="0"/>
                              </a:rPr>
                            </m:ctrlPr>
                          </m:sSubPr>
                          <m:e>
                            <m:r>
                              <a:rPr lang="en-US" sz="2400" b="1" i="1" dirty="0" smtClean="0">
                                <a:latin typeface="Cambria Math" panose="02040503050406030204" pitchFamily="18" charset="0"/>
                                <a:ea typeface="Cambria Math" panose="02040503050406030204" pitchFamily="18" charset="0"/>
                              </a:rPr>
                              <m:t>𝑫</m:t>
                            </m:r>
                          </m:e>
                          <m:sub>
                            <m:r>
                              <a:rPr lang="en-US" sz="2400" b="0" i="1" dirty="0" smtClean="0">
                                <a:latin typeface="Cambria Math" panose="02040503050406030204" pitchFamily="18" charset="0"/>
                                <a:ea typeface="Cambria Math" panose="02040503050406030204" pitchFamily="18" charset="0"/>
                              </a:rPr>
                              <m:t>𝑤</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𝑟</m:t>
                            </m:r>
                          </m:sub>
                        </m:sSub>
                      </m:e>
                    </m:nary>
                  </m:oMath>
                </a14:m>
                <a:endParaRPr lang="en-US" sz="2400" b="1" dirty="0"/>
              </a:p>
            </p:txBody>
          </p:sp>
        </mc:Choice>
        <mc:Fallback xmlns="">
          <p:sp>
            <p:nvSpPr>
              <p:cNvPr id="7" name="Content Placeholder 2">
                <a:extLst>
                  <a:ext uri="{FF2B5EF4-FFF2-40B4-BE49-F238E27FC236}">
                    <a16:creationId xmlns:a16="http://schemas.microsoft.com/office/drawing/2014/main" id="{3C815C6A-AA7A-C475-28BE-AB846CA50A1B}"/>
                  </a:ext>
                </a:extLst>
              </p:cNvPr>
              <p:cNvSpPr txBox="1">
                <a:spLocks noRot="1" noChangeAspect="1" noMove="1" noResize="1" noEditPoints="1" noAdjustHandles="1" noChangeArrowheads="1" noChangeShapeType="1" noTextEdit="1"/>
              </p:cNvSpPr>
              <p:nvPr/>
            </p:nvSpPr>
            <p:spPr>
              <a:xfrm>
                <a:off x="838200" y="1543665"/>
                <a:ext cx="10515600" cy="1327354"/>
              </a:xfrm>
              <a:prstGeom prst="rect">
                <a:avLst/>
              </a:prstGeom>
              <a:blipFill>
                <a:blip r:embed="rId3"/>
                <a:stretch>
                  <a:fillRect l="-812" t="-18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411B106-AA9E-B9FC-8E04-CD7FD3AC86D7}"/>
                  </a:ext>
                </a:extLst>
              </p:cNvPr>
              <p:cNvSpPr txBox="1"/>
              <p:nvPr/>
            </p:nvSpPr>
            <p:spPr>
              <a:xfrm>
                <a:off x="8740877" y="1532354"/>
                <a:ext cx="2289221" cy="2218428"/>
              </a:xfrm>
              <a:prstGeom prst="rect">
                <a:avLst/>
              </a:prstGeom>
              <a:noFill/>
              <a:ln>
                <a:solidFill>
                  <a:schemeClr val="tx1"/>
                </a:solidFill>
              </a:ln>
            </p:spPr>
            <p:txBody>
              <a:bodyPr wrap="square">
                <a:spAutoFit/>
              </a:bodyPr>
              <a:lstStyle/>
              <a:p>
                <a:pPr>
                  <a:spcBef>
                    <a:spcPts val="600"/>
                  </a:spcBef>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𝒲</m:t>
                      </m:r>
                      <m:r>
                        <a:rPr lang="en-US" sz="2400" b="0" i="1" dirty="0" smtClean="0">
                          <a:latin typeface="Cambria Math" panose="02040503050406030204" pitchFamily="18" charset="0"/>
                          <a:ea typeface="Cambria Math" panose="02040503050406030204" pitchFamily="18" charset="0"/>
                        </a:rPr>
                        <m:t>∈</m:t>
                      </m:r>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ℝ</m:t>
                          </m:r>
                        </m:e>
                        <m:sup>
                          <m:r>
                            <a:rPr lang="en-US" sz="2400" b="0" i="1" dirty="0" smtClean="0">
                              <a:latin typeface="Cambria Math" panose="02040503050406030204" pitchFamily="18" charset="0"/>
                              <a:ea typeface="Cambria Math" panose="02040503050406030204" pitchFamily="18" charset="0"/>
                            </a:rPr>
                            <m:t>𝑇</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𝐶</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𝐻</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𝑊</m:t>
                          </m:r>
                        </m:sup>
                      </m:sSup>
                    </m:oMath>
                  </m:oMathPara>
                </a14:m>
                <a:endParaRPr lang="en-US" sz="2400" b="0" i="1" dirty="0">
                  <a:latin typeface="Cambria Math" panose="02040503050406030204" pitchFamily="18" charset="0"/>
                  <a:ea typeface="Cambria Math" panose="02040503050406030204" pitchFamily="18" charset="0"/>
                </a:endParaRPr>
              </a:p>
              <a:p>
                <a:pPr>
                  <a:spcBef>
                    <a:spcPts val="600"/>
                  </a:spcBef>
                </a:pP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ea typeface="Cambria Math" panose="02040503050406030204" pitchFamily="18" charset="0"/>
                        </a:rPr>
                        <m:t>𝑨</m:t>
                      </m:r>
                      <m:r>
                        <a:rPr lang="en-US" sz="2400" b="0" i="1" dirty="0" smtClean="0">
                          <a:latin typeface="Cambria Math" panose="02040503050406030204" pitchFamily="18" charset="0"/>
                          <a:ea typeface="Cambria Math" panose="02040503050406030204" pitchFamily="18" charset="0"/>
                        </a:rPr>
                        <m:t>∈</m:t>
                      </m:r>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ℝ</m:t>
                          </m:r>
                        </m:e>
                        <m:sup>
                          <m:r>
                            <a:rPr lang="en-US" sz="2400" b="0" i="1" dirty="0" smtClean="0">
                              <a:latin typeface="Cambria Math" panose="02040503050406030204" pitchFamily="18" charset="0"/>
                              <a:ea typeface="Cambria Math" panose="02040503050406030204" pitchFamily="18" charset="0"/>
                            </a:rPr>
                            <m:t>𝑇</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𝑅</m:t>
                          </m:r>
                        </m:sup>
                      </m:sSup>
                    </m:oMath>
                  </m:oMathPara>
                </a14:m>
                <a:endParaRPr lang="en-US" sz="2400" b="0" dirty="0">
                  <a:ea typeface="Cambria Math" panose="02040503050406030204" pitchFamily="18" charset="0"/>
                </a:endParaRPr>
              </a:p>
              <a:p>
                <a:pPr>
                  <a:spcBef>
                    <a:spcPts val="600"/>
                  </a:spcBef>
                </a:pP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ea typeface="Cambria Math" panose="02040503050406030204" pitchFamily="18" charset="0"/>
                        </a:rPr>
                        <m:t>𝑩</m:t>
                      </m:r>
                      <m:r>
                        <a:rPr lang="en-US" sz="2400" b="0" i="1" dirty="0" smtClean="0">
                          <a:latin typeface="Cambria Math" panose="02040503050406030204" pitchFamily="18" charset="0"/>
                          <a:ea typeface="Cambria Math" panose="02040503050406030204" pitchFamily="18" charset="0"/>
                        </a:rPr>
                        <m:t>∈</m:t>
                      </m:r>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ℝ</m:t>
                          </m:r>
                        </m:e>
                        <m:sup>
                          <m:r>
                            <a:rPr lang="en-US" sz="2400" b="0" i="1" dirty="0" smtClean="0">
                              <a:latin typeface="Cambria Math" panose="02040503050406030204" pitchFamily="18" charset="0"/>
                              <a:ea typeface="Cambria Math" panose="02040503050406030204" pitchFamily="18" charset="0"/>
                            </a:rPr>
                            <m:t>𝐶</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𝑅</m:t>
                          </m:r>
                        </m:sup>
                      </m:sSup>
                    </m:oMath>
                  </m:oMathPara>
                </a14:m>
                <a:endParaRPr lang="en-US" sz="2400" dirty="0"/>
              </a:p>
              <a:p>
                <a:pPr>
                  <a:spcBef>
                    <a:spcPts val="600"/>
                  </a:spcBef>
                </a:pP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ea typeface="Cambria Math" panose="02040503050406030204" pitchFamily="18" charset="0"/>
                        </a:rPr>
                        <m:t>𝑪</m:t>
                      </m:r>
                      <m:r>
                        <a:rPr lang="en-US" sz="2400" b="0" i="1" dirty="0" smtClean="0">
                          <a:latin typeface="Cambria Math" panose="02040503050406030204" pitchFamily="18" charset="0"/>
                          <a:ea typeface="Cambria Math" panose="02040503050406030204" pitchFamily="18" charset="0"/>
                        </a:rPr>
                        <m:t>∈</m:t>
                      </m:r>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ℝ</m:t>
                          </m:r>
                        </m:e>
                        <m:sup>
                          <m:r>
                            <a:rPr lang="en-US" sz="2400" b="0" i="1" dirty="0" smtClean="0">
                              <a:latin typeface="Cambria Math" panose="02040503050406030204" pitchFamily="18" charset="0"/>
                              <a:ea typeface="Cambria Math" panose="02040503050406030204" pitchFamily="18" charset="0"/>
                            </a:rPr>
                            <m:t>𝐻</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𝑅</m:t>
                          </m:r>
                        </m:sup>
                      </m:sSup>
                    </m:oMath>
                  </m:oMathPara>
                </a14:m>
                <a:endParaRPr lang="en-US" sz="2400" dirty="0"/>
              </a:p>
              <a:p>
                <a:pPr>
                  <a:spcBef>
                    <a:spcPts val="600"/>
                  </a:spcBef>
                </a:pP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ea typeface="Cambria Math" panose="02040503050406030204" pitchFamily="18" charset="0"/>
                        </a:rPr>
                        <m:t>𝑫</m:t>
                      </m:r>
                      <m:r>
                        <a:rPr lang="en-US" sz="2400" b="0" i="1" dirty="0" smtClean="0">
                          <a:latin typeface="Cambria Math" panose="02040503050406030204" pitchFamily="18" charset="0"/>
                          <a:ea typeface="Cambria Math" panose="02040503050406030204" pitchFamily="18" charset="0"/>
                        </a:rPr>
                        <m:t>∈</m:t>
                      </m:r>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ℝ</m:t>
                          </m:r>
                        </m:e>
                        <m:sup>
                          <m:r>
                            <a:rPr lang="en-US" sz="2400" b="0" i="1" dirty="0" smtClean="0">
                              <a:latin typeface="Cambria Math" panose="02040503050406030204" pitchFamily="18" charset="0"/>
                              <a:ea typeface="Cambria Math" panose="02040503050406030204" pitchFamily="18" charset="0"/>
                            </a:rPr>
                            <m:t>𝑊</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𝑅</m:t>
                          </m:r>
                        </m:sup>
                      </m:sSup>
                    </m:oMath>
                  </m:oMathPara>
                </a14:m>
                <a:endParaRPr lang="en-US" sz="2400" dirty="0"/>
              </a:p>
              <a:p>
                <a:endParaRPr lang="en-US" dirty="0"/>
              </a:p>
            </p:txBody>
          </p:sp>
        </mc:Choice>
        <mc:Fallback xmlns="">
          <p:sp>
            <p:nvSpPr>
              <p:cNvPr id="58" name="TextBox 57">
                <a:extLst>
                  <a:ext uri="{FF2B5EF4-FFF2-40B4-BE49-F238E27FC236}">
                    <a16:creationId xmlns:a16="http://schemas.microsoft.com/office/drawing/2014/main" id="{F411B106-AA9E-B9FC-8E04-CD7FD3AC86D7}"/>
                  </a:ext>
                </a:extLst>
              </p:cNvPr>
              <p:cNvSpPr txBox="1">
                <a:spLocks noRot="1" noChangeAspect="1" noMove="1" noResize="1" noEditPoints="1" noAdjustHandles="1" noChangeArrowheads="1" noChangeShapeType="1" noTextEdit="1"/>
              </p:cNvSpPr>
              <p:nvPr/>
            </p:nvSpPr>
            <p:spPr>
              <a:xfrm>
                <a:off x="8740877" y="1532354"/>
                <a:ext cx="2289221" cy="2218428"/>
              </a:xfrm>
              <a:prstGeom prst="rect">
                <a:avLst/>
              </a:prstGeom>
              <a:blipFill>
                <a:blip r:embed="rId4"/>
                <a:stretch>
                  <a:fillRect l="-26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478B06AC-2488-7648-48C3-B9A5656457C8}"/>
                  </a:ext>
                </a:extLst>
              </p:cNvPr>
              <p:cNvSpPr txBox="1"/>
              <p:nvPr/>
            </p:nvSpPr>
            <p:spPr>
              <a:xfrm>
                <a:off x="955169" y="2826601"/>
                <a:ext cx="7667721" cy="1229119"/>
              </a:xfrm>
              <a:prstGeom prst="rect">
                <a:avLst/>
              </a:prstGeom>
              <a:noFill/>
            </p:spPr>
            <p:txBody>
              <a:bodyPr wrap="square">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𝒁</m:t>
                        </m:r>
                      </m:e>
                      <m:sub>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𝑗</m:t>
                        </m:r>
                      </m:sub>
                    </m:sSub>
                    <m:r>
                      <a:rPr lang="en-US" sz="2000" b="0" i="1" smtClean="0">
                        <a:latin typeface="Cambria Math" panose="02040503050406030204" pitchFamily="18" charset="0"/>
                      </a:rPr>
                      <m:t>=</m:t>
                    </m:r>
                    <m:nary>
                      <m:naryPr>
                        <m:chr m:val="∑"/>
                        <m:grow m:val="on"/>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𝑤</m:t>
                        </m:r>
                        <m:r>
                          <a:rPr lang="en-US" sz="2000" b="0" i="1" smtClean="0">
                            <a:latin typeface="Cambria Math" panose="02040503050406030204" pitchFamily="18" charset="0"/>
                          </a:rPr>
                          <m:t>,</m:t>
                        </m:r>
                        <m:r>
                          <a:rPr lang="en-US" sz="2000" b="0" i="1" smtClean="0">
                            <a:latin typeface="Cambria Math" panose="02040503050406030204" pitchFamily="18" charset="0"/>
                          </a:rPr>
                          <m:t>h</m:t>
                        </m:r>
                        <m:r>
                          <a:rPr lang="en-US" sz="2000" b="0" i="1" smtClean="0">
                            <a:latin typeface="Cambria Math" panose="02040503050406030204" pitchFamily="18" charset="0"/>
                          </a:rPr>
                          <m:t>,</m:t>
                        </m:r>
                        <m:r>
                          <a:rPr lang="en-US" sz="2000" b="0" i="1" smtClean="0">
                            <a:latin typeface="Cambria Math" panose="02040503050406030204" pitchFamily="18" charset="0"/>
                          </a:rPr>
                          <m:t>𝑐</m:t>
                        </m:r>
                      </m:sub>
                      <m:sup/>
                      <m:e>
                        <m:sSub>
                          <m:sSubPr>
                            <m:ctrlPr>
                              <a:rPr lang="en-US"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𝒲</m:t>
                            </m:r>
                          </m:e>
                          <m:sub>
                            <m:r>
                              <a:rPr lang="en-US" sz="2000" i="1" dirty="0">
                                <a:latin typeface="Cambria Math" panose="02040503050406030204" pitchFamily="18" charset="0"/>
                                <a:ea typeface="Cambria Math" panose="02040503050406030204" pitchFamily="18" charset="0"/>
                              </a:rPr>
                              <m:t>𝑡</m:t>
                            </m:r>
                            <m:r>
                              <a:rPr lang="en-US" sz="2000" i="1" dirty="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ea typeface="Cambria Math" panose="02040503050406030204" pitchFamily="18" charset="0"/>
                              </a:rPr>
                              <m:t>𝑐</m:t>
                            </m:r>
                            <m:r>
                              <a:rPr lang="en-US" sz="2000" i="1" dirty="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ea typeface="Cambria Math" panose="02040503050406030204" pitchFamily="18" charset="0"/>
                              </a:rPr>
                              <m:t>h</m:t>
                            </m:r>
                            <m:r>
                              <a:rPr lang="en-US" sz="2000" i="1" dirty="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ea typeface="Cambria Math" panose="02040503050406030204" pitchFamily="18" charset="0"/>
                              </a:rPr>
                              <m:t>𝑤</m:t>
                            </m:r>
                          </m:sub>
                        </m:sSub>
                        <m:r>
                          <a:rPr lang="en-US" sz="2000" i="1" dirty="0">
                            <a:latin typeface="Cambria Math" panose="02040503050406030204" pitchFamily="18" charset="0"/>
                            <a:ea typeface="Cambria Math" panose="02040503050406030204" pitchFamily="18" charset="0"/>
                          </a:rPr>
                          <m:t> </m:t>
                        </m:r>
                        <m:sSub>
                          <m:sSubPr>
                            <m:ctrlPr>
                              <a:rPr lang="en-US" sz="2000" b="1" i="1" dirty="0">
                                <a:latin typeface="Cambria Math" panose="02040503050406030204" pitchFamily="18" charset="0"/>
                                <a:ea typeface="Cambria Math" panose="02040503050406030204" pitchFamily="18" charset="0"/>
                              </a:rPr>
                            </m:ctrlPr>
                          </m:sSubPr>
                          <m:e>
                            <m:r>
                              <a:rPr lang="en-US" sz="2000" b="1" i="1" dirty="0">
                                <a:latin typeface="Cambria Math" panose="02040503050406030204" pitchFamily="18" charset="0"/>
                                <a:ea typeface="Cambria Math" panose="02040503050406030204" pitchFamily="18" charset="0"/>
                              </a:rPr>
                              <m:t>𝒀</m:t>
                            </m:r>
                          </m:e>
                          <m:sub>
                            <m:r>
                              <a:rPr lang="en-US" sz="2000" i="1" dirty="0">
                                <a:latin typeface="Cambria Math" panose="02040503050406030204" pitchFamily="18" charset="0"/>
                                <a:ea typeface="Cambria Math" panose="02040503050406030204" pitchFamily="18" charset="0"/>
                              </a:rPr>
                              <m:t>𝑐</m:t>
                            </m:r>
                            <m:r>
                              <a:rPr lang="en-US" sz="2000" i="1" dirty="0">
                                <a:latin typeface="Cambria Math" panose="02040503050406030204" pitchFamily="18" charset="0"/>
                                <a:ea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r>
                                  <a:rPr lang="en-US" sz="2000" i="1" dirty="0">
                                    <a:latin typeface="Cambria Math" panose="02040503050406030204" pitchFamily="18" charset="0"/>
                                    <a:ea typeface="Cambria Math" panose="02040503050406030204" pitchFamily="18" charset="0"/>
                                  </a:rPr>
                                  <m:t>h</m:t>
                                </m:r>
                              </m:e>
                              <m:sup>
                                <m:r>
                                  <a:rPr lang="en-US" sz="2000" i="1" dirty="0">
                                    <a:latin typeface="Cambria Math" panose="02040503050406030204" pitchFamily="18" charset="0"/>
                                    <a:ea typeface="Cambria Math" panose="02040503050406030204" pitchFamily="18" charset="0"/>
                                  </a:rPr>
                                  <m:t>′</m:t>
                                </m:r>
                              </m:sup>
                            </m:sSup>
                            <m:r>
                              <a:rPr lang="en-US" sz="2000" i="1" dirty="0">
                                <a:latin typeface="Cambria Math" panose="02040503050406030204" pitchFamily="18" charset="0"/>
                                <a:ea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r>
                                  <a:rPr lang="en-US" sz="2000" i="1" dirty="0">
                                    <a:latin typeface="Cambria Math" panose="02040503050406030204" pitchFamily="18" charset="0"/>
                                    <a:ea typeface="Cambria Math" panose="02040503050406030204" pitchFamily="18" charset="0"/>
                                  </a:rPr>
                                  <m:t>𝑤</m:t>
                                </m:r>
                              </m:e>
                              <m:sup>
                                <m:r>
                                  <a:rPr lang="en-US" sz="2000" i="1" dirty="0">
                                    <a:latin typeface="Cambria Math" panose="02040503050406030204" pitchFamily="18" charset="0"/>
                                    <a:ea typeface="Cambria Math" panose="02040503050406030204" pitchFamily="18" charset="0"/>
                                  </a:rPr>
                                  <m:t>′</m:t>
                                </m:r>
                              </m:sup>
                            </m:sSup>
                          </m:sub>
                        </m:sSub>
                      </m:e>
                    </m:nary>
                  </m:oMath>
                </a14:m>
                <a:r>
                  <a:rPr lang="en-US" sz="2000" dirty="0">
                    <a:ea typeface="Cambria Math" panose="02040503050406030204" pitchFamily="18" charset="0"/>
                  </a:rPr>
                  <a:t> </a:t>
                </a:r>
                <a14:m>
                  <m:oMath xmlns:m="http://schemas.openxmlformats.org/officeDocument/2006/math">
                    <m:r>
                      <a:rPr lang="en-US" sz="2000" i="1" dirty="0">
                        <a:latin typeface="Cambria Math" panose="02040503050406030204" pitchFamily="18" charset="0"/>
                        <a:ea typeface="Cambria Math" panose="02040503050406030204" pitchFamily="18" charset="0"/>
                      </a:rPr>
                      <m:t>≈</m:t>
                    </m:r>
                    <m:nary>
                      <m:naryPr>
                        <m:chr m:val="∑"/>
                        <m:grow m:val="on"/>
                        <m:supHide m:val="on"/>
                        <m:ctrlPr>
                          <a:rPr lang="en-US" sz="2000" i="1">
                            <a:latin typeface="Cambria Math" panose="02040503050406030204" pitchFamily="18" charset="0"/>
                          </a:rPr>
                        </m:ctrlPr>
                      </m:naryPr>
                      <m:sub>
                        <m:r>
                          <a:rPr lang="en-US" sz="2000" i="1">
                            <a:latin typeface="Cambria Math" panose="02040503050406030204" pitchFamily="18" charset="0"/>
                          </a:rPr>
                          <m:t>𝑤</m:t>
                        </m:r>
                        <m:r>
                          <a:rPr lang="en-US" sz="2000" i="1">
                            <a:latin typeface="Cambria Math" panose="02040503050406030204" pitchFamily="18" charset="0"/>
                          </a:rPr>
                          <m:t>,</m:t>
                        </m:r>
                        <m:r>
                          <a:rPr lang="en-US" sz="2000" i="1">
                            <a:latin typeface="Cambria Math" panose="02040503050406030204" pitchFamily="18" charset="0"/>
                          </a:rPr>
                          <m:t>h</m:t>
                        </m:r>
                        <m:r>
                          <a:rPr lang="en-US" sz="2000" i="1">
                            <a:latin typeface="Cambria Math" panose="02040503050406030204" pitchFamily="18" charset="0"/>
                          </a:rPr>
                          <m:t>,</m:t>
                        </m:r>
                        <m:r>
                          <a:rPr lang="en-US" sz="2000" i="1">
                            <a:latin typeface="Cambria Math" panose="02040503050406030204" pitchFamily="18" charset="0"/>
                          </a:rPr>
                          <m:t>𝑐</m:t>
                        </m:r>
                        <m:r>
                          <a:rPr lang="en-US" sz="2000" b="0" i="1" smtClean="0">
                            <a:latin typeface="Cambria Math" panose="02040503050406030204" pitchFamily="18" charset="0"/>
                          </a:rPr>
                          <m:t>,</m:t>
                        </m:r>
                        <m:r>
                          <a:rPr lang="en-US" sz="2000" b="0" i="1" smtClean="0">
                            <a:latin typeface="Cambria Math" panose="02040503050406030204" pitchFamily="18" charset="0"/>
                          </a:rPr>
                          <m:t>𝑟</m:t>
                        </m:r>
                      </m:sub>
                      <m:sup/>
                      <m:e>
                        <m:sSub>
                          <m:sSubPr>
                            <m:ctrlPr>
                              <a:rPr lang="en-US" sz="2000" i="1" dirty="0" smtClean="0">
                                <a:solidFill>
                                  <a:srgbClr val="C00000"/>
                                </a:solidFill>
                                <a:latin typeface="Cambria Math" panose="02040503050406030204" pitchFamily="18" charset="0"/>
                                <a:ea typeface="Cambria Math" panose="02040503050406030204" pitchFamily="18" charset="0"/>
                              </a:rPr>
                            </m:ctrlPr>
                          </m:sSubPr>
                          <m:e>
                            <m:r>
                              <a:rPr lang="en-US" sz="2000" b="1" i="1" dirty="0">
                                <a:solidFill>
                                  <a:srgbClr val="C00000"/>
                                </a:solidFill>
                                <a:latin typeface="Cambria Math" panose="02040503050406030204" pitchFamily="18" charset="0"/>
                                <a:ea typeface="Cambria Math" panose="02040503050406030204" pitchFamily="18" charset="0"/>
                              </a:rPr>
                              <m:t>𝑨</m:t>
                            </m:r>
                          </m:e>
                          <m:sub>
                            <m:r>
                              <a:rPr lang="en-US" sz="2000" i="1" dirty="0">
                                <a:solidFill>
                                  <a:srgbClr val="C00000"/>
                                </a:solidFill>
                                <a:latin typeface="Cambria Math" panose="02040503050406030204" pitchFamily="18" charset="0"/>
                                <a:ea typeface="Cambria Math" panose="02040503050406030204" pitchFamily="18" charset="0"/>
                              </a:rPr>
                              <m:t>𝑡</m:t>
                            </m:r>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𝑟</m:t>
                            </m:r>
                          </m:sub>
                        </m:sSub>
                        <m:sSub>
                          <m:sSubPr>
                            <m:ctrlPr>
                              <a:rPr lang="en-US" sz="2000" i="1" dirty="0" smtClean="0">
                                <a:solidFill>
                                  <a:srgbClr val="C00000"/>
                                </a:solidFill>
                                <a:latin typeface="Cambria Math" panose="02040503050406030204" pitchFamily="18" charset="0"/>
                                <a:ea typeface="Cambria Math" panose="02040503050406030204" pitchFamily="18" charset="0"/>
                              </a:rPr>
                            </m:ctrlPr>
                          </m:sSubPr>
                          <m:e>
                            <m:r>
                              <a:rPr lang="en-US" sz="2000" b="1" i="1" dirty="0" smtClean="0">
                                <a:solidFill>
                                  <a:srgbClr val="C00000"/>
                                </a:solidFill>
                                <a:latin typeface="Cambria Math" panose="02040503050406030204" pitchFamily="18" charset="0"/>
                                <a:ea typeface="Cambria Math" panose="02040503050406030204" pitchFamily="18" charset="0"/>
                              </a:rPr>
                              <m:t> </m:t>
                            </m:r>
                            <m:r>
                              <a:rPr lang="en-US" sz="2000" b="1" i="1" dirty="0">
                                <a:solidFill>
                                  <a:srgbClr val="C00000"/>
                                </a:solidFill>
                                <a:latin typeface="Cambria Math" panose="02040503050406030204" pitchFamily="18" charset="0"/>
                                <a:ea typeface="Cambria Math" panose="02040503050406030204" pitchFamily="18" charset="0"/>
                              </a:rPr>
                              <m:t>𝑩</m:t>
                            </m:r>
                          </m:e>
                          <m:sub>
                            <m:r>
                              <a:rPr lang="en-US" sz="2000" i="1" dirty="0">
                                <a:solidFill>
                                  <a:srgbClr val="C00000"/>
                                </a:solidFill>
                                <a:latin typeface="Cambria Math" panose="02040503050406030204" pitchFamily="18" charset="0"/>
                                <a:ea typeface="Cambria Math" panose="02040503050406030204" pitchFamily="18" charset="0"/>
                              </a:rPr>
                              <m:t>𝑐</m:t>
                            </m:r>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𝑟</m:t>
                            </m:r>
                          </m:sub>
                        </m:sSub>
                        <m:sSub>
                          <m:sSubPr>
                            <m:ctrlPr>
                              <a:rPr lang="en-US" sz="2000" i="1" dirty="0">
                                <a:solidFill>
                                  <a:srgbClr val="C00000"/>
                                </a:solidFill>
                                <a:latin typeface="Cambria Math" panose="02040503050406030204" pitchFamily="18" charset="0"/>
                                <a:ea typeface="Cambria Math" panose="02040503050406030204" pitchFamily="18" charset="0"/>
                              </a:rPr>
                            </m:ctrlPr>
                          </m:sSubPr>
                          <m:e>
                            <m:r>
                              <a:rPr lang="en-US" sz="2000" b="0" i="1" dirty="0" smtClean="0">
                                <a:solidFill>
                                  <a:srgbClr val="C00000"/>
                                </a:solidFill>
                                <a:latin typeface="Cambria Math" panose="02040503050406030204" pitchFamily="18" charset="0"/>
                                <a:ea typeface="Cambria Math" panose="02040503050406030204" pitchFamily="18" charset="0"/>
                              </a:rPr>
                              <m:t> </m:t>
                            </m:r>
                            <m:r>
                              <a:rPr lang="en-US" sz="2000" b="1" i="1" dirty="0">
                                <a:solidFill>
                                  <a:srgbClr val="C00000"/>
                                </a:solidFill>
                                <a:latin typeface="Cambria Math" panose="02040503050406030204" pitchFamily="18" charset="0"/>
                                <a:ea typeface="Cambria Math" panose="02040503050406030204" pitchFamily="18" charset="0"/>
                              </a:rPr>
                              <m:t>𝑪</m:t>
                            </m:r>
                          </m:e>
                          <m:sub>
                            <m:r>
                              <a:rPr lang="en-US" sz="2000" i="1" dirty="0">
                                <a:solidFill>
                                  <a:srgbClr val="C00000"/>
                                </a:solidFill>
                                <a:latin typeface="Cambria Math" panose="02040503050406030204" pitchFamily="18" charset="0"/>
                                <a:ea typeface="Cambria Math" panose="02040503050406030204" pitchFamily="18" charset="0"/>
                              </a:rPr>
                              <m:t>h</m:t>
                            </m:r>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𝑟</m:t>
                            </m:r>
                          </m:sub>
                        </m:sSub>
                        <m:sSub>
                          <m:sSubPr>
                            <m:ctrlPr>
                              <a:rPr lang="en-US" sz="2000" i="1" dirty="0">
                                <a:solidFill>
                                  <a:srgbClr val="C00000"/>
                                </a:solidFill>
                                <a:latin typeface="Cambria Math" panose="02040503050406030204" pitchFamily="18" charset="0"/>
                                <a:ea typeface="Cambria Math" panose="02040503050406030204" pitchFamily="18" charset="0"/>
                              </a:rPr>
                            </m:ctrlPr>
                          </m:sSubPr>
                          <m:e>
                            <m:r>
                              <a:rPr lang="en-US" sz="2000" b="1" i="1" dirty="0" smtClean="0">
                                <a:solidFill>
                                  <a:srgbClr val="C00000"/>
                                </a:solidFill>
                                <a:latin typeface="Cambria Math" panose="02040503050406030204" pitchFamily="18" charset="0"/>
                                <a:ea typeface="Cambria Math" panose="02040503050406030204" pitchFamily="18" charset="0"/>
                              </a:rPr>
                              <m:t> </m:t>
                            </m:r>
                            <m:r>
                              <a:rPr lang="en-US" sz="2000" b="1" i="1" dirty="0">
                                <a:solidFill>
                                  <a:srgbClr val="C00000"/>
                                </a:solidFill>
                                <a:latin typeface="Cambria Math" panose="02040503050406030204" pitchFamily="18" charset="0"/>
                                <a:ea typeface="Cambria Math" panose="02040503050406030204" pitchFamily="18" charset="0"/>
                              </a:rPr>
                              <m:t>𝑫</m:t>
                            </m:r>
                          </m:e>
                          <m:sub>
                            <m:r>
                              <a:rPr lang="en-US" sz="2000" i="1" dirty="0">
                                <a:solidFill>
                                  <a:srgbClr val="C00000"/>
                                </a:solidFill>
                                <a:latin typeface="Cambria Math" panose="02040503050406030204" pitchFamily="18" charset="0"/>
                                <a:ea typeface="Cambria Math" panose="02040503050406030204" pitchFamily="18" charset="0"/>
                              </a:rPr>
                              <m:t>𝑤</m:t>
                            </m:r>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𝑟</m:t>
                            </m:r>
                          </m:sub>
                        </m:sSub>
                        <m:sSub>
                          <m:sSubPr>
                            <m:ctrlPr>
                              <a:rPr lang="en-US" sz="2000" b="1" i="1" dirty="0" smtClean="0">
                                <a:latin typeface="Cambria Math" panose="02040503050406030204" pitchFamily="18" charset="0"/>
                                <a:ea typeface="Cambria Math" panose="02040503050406030204" pitchFamily="18" charset="0"/>
                              </a:rPr>
                            </m:ctrlPr>
                          </m:sSubPr>
                          <m:e>
                            <m:r>
                              <a:rPr lang="en-US" sz="2000" b="1" i="1" dirty="0" smtClean="0">
                                <a:latin typeface="Cambria Math" panose="02040503050406030204" pitchFamily="18" charset="0"/>
                                <a:ea typeface="Cambria Math" panose="02040503050406030204" pitchFamily="18" charset="0"/>
                              </a:rPr>
                              <m:t> </m:t>
                            </m:r>
                            <m:r>
                              <a:rPr lang="en-US" sz="2000" b="1" i="1" dirty="0">
                                <a:latin typeface="Cambria Math" panose="02040503050406030204" pitchFamily="18" charset="0"/>
                                <a:ea typeface="Cambria Math" panose="02040503050406030204" pitchFamily="18" charset="0"/>
                              </a:rPr>
                              <m:t>𝒀</m:t>
                            </m:r>
                          </m:e>
                          <m:sub>
                            <m:r>
                              <a:rPr lang="en-US" sz="2000" i="1" dirty="0">
                                <a:latin typeface="Cambria Math" panose="02040503050406030204" pitchFamily="18" charset="0"/>
                                <a:ea typeface="Cambria Math" panose="02040503050406030204" pitchFamily="18" charset="0"/>
                              </a:rPr>
                              <m:t>𝑐</m:t>
                            </m:r>
                            <m:r>
                              <a:rPr lang="en-US" sz="2000" i="1" dirty="0">
                                <a:latin typeface="Cambria Math" panose="02040503050406030204" pitchFamily="18" charset="0"/>
                                <a:ea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r>
                                  <a:rPr lang="en-US" sz="2000" i="1" dirty="0">
                                    <a:latin typeface="Cambria Math" panose="02040503050406030204" pitchFamily="18" charset="0"/>
                                    <a:ea typeface="Cambria Math" panose="02040503050406030204" pitchFamily="18" charset="0"/>
                                  </a:rPr>
                                  <m:t>h</m:t>
                                </m:r>
                              </m:e>
                              <m:sup>
                                <m:r>
                                  <a:rPr lang="en-US" sz="2000" i="1" dirty="0">
                                    <a:latin typeface="Cambria Math" panose="02040503050406030204" pitchFamily="18" charset="0"/>
                                    <a:ea typeface="Cambria Math" panose="02040503050406030204" pitchFamily="18" charset="0"/>
                                  </a:rPr>
                                  <m:t>′</m:t>
                                </m:r>
                              </m:sup>
                            </m:sSup>
                            <m:r>
                              <a:rPr lang="en-US" sz="2000" i="1" dirty="0">
                                <a:latin typeface="Cambria Math" panose="02040503050406030204" pitchFamily="18" charset="0"/>
                                <a:ea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r>
                                  <a:rPr lang="en-US" sz="2000" i="1" dirty="0">
                                    <a:latin typeface="Cambria Math" panose="02040503050406030204" pitchFamily="18" charset="0"/>
                                    <a:ea typeface="Cambria Math" panose="02040503050406030204" pitchFamily="18" charset="0"/>
                                  </a:rPr>
                                  <m:t>𝑤</m:t>
                                </m:r>
                              </m:e>
                              <m:sup>
                                <m:r>
                                  <a:rPr lang="en-US" sz="2000" i="1" dirty="0">
                                    <a:latin typeface="Cambria Math" panose="02040503050406030204" pitchFamily="18" charset="0"/>
                                    <a:ea typeface="Cambria Math" panose="02040503050406030204" pitchFamily="18" charset="0"/>
                                  </a:rPr>
                                  <m:t>′</m:t>
                                </m:r>
                              </m:sup>
                            </m:sSup>
                          </m:sub>
                        </m:sSub>
                      </m:e>
                    </m:nary>
                  </m:oMath>
                </a14:m>
                <a:endParaRPr lang="en-US" sz="2000" dirty="0">
                  <a:ea typeface="Cambria Math" panose="02040503050406030204" pitchFamily="18" charset="0"/>
                </a:endParaRPr>
              </a:p>
              <a:p>
                <a:r>
                  <a:rPr lang="en-US" sz="2000" dirty="0"/>
                  <a:t>                                     </a:t>
                </a:r>
                <a14:m>
                  <m:oMath xmlns:m="http://schemas.openxmlformats.org/officeDocument/2006/math">
                    <m:r>
                      <a:rPr lang="en-US" sz="2000" i="1" dirty="0" smtClean="0">
                        <a:latin typeface="Cambria Math" panose="02040503050406030204" pitchFamily="18" charset="0"/>
                      </a:rPr>
                      <m:t>=</m:t>
                    </m:r>
                    <m:nary>
                      <m:naryPr>
                        <m:chr m:val="∑"/>
                        <m:supHide m:val="on"/>
                        <m:ctrlPr>
                          <a:rPr lang="en-US" sz="2000" i="1" smtClean="0">
                            <a:solidFill>
                              <a:schemeClr val="tx1"/>
                            </a:solidFill>
                            <a:latin typeface="Cambria Math" panose="02040503050406030204" pitchFamily="18" charset="0"/>
                          </a:rPr>
                        </m:ctrlPr>
                      </m:naryPr>
                      <m:sub>
                        <m:r>
                          <a:rPr lang="en-US" sz="2000" b="0" i="1" smtClean="0">
                            <a:solidFill>
                              <a:schemeClr val="tx1"/>
                            </a:solidFill>
                            <a:latin typeface="Cambria Math" panose="02040503050406030204" pitchFamily="18" charset="0"/>
                          </a:rPr>
                          <m:t>𝑟</m:t>
                        </m:r>
                      </m:sub>
                      <m:sup/>
                      <m:e>
                        <m:sSub>
                          <m:sSubPr>
                            <m:ctrlPr>
                              <a:rPr lang="en-US" sz="2000" i="1" dirty="0">
                                <a:solidFill>
                                  <a:schemeClr val="tx1"/>
                                </a:solidFill>
                                <a:latin typeface="Cambria Math" panose="02040503050406030204" pitchFamily="18" charset="0"/>
                                <a:ea typeface="Cambria Math" panose="02040503050406030204" pitchFamily="18" charset="0"/>
                              </a:rPr>
                            </m:ctrlPr>
                          </m:sSubPr>
                          <m:e>
                            <m:r>
                              <a:rPr lang="en-US" sz="2000" b="1" i="1" dirty="0">
                                <a:solidFill>
                                  <a:schemeClr val="tx1"/>
                                </a:solidFill>
                                <a:latin typeface="Cambria Math" panose="02040503050406030204" pitchFamily="18" charset="0"/>
                                <a:ea typeface="Cambria Math" panose="02040503050406030204" pitchFamily="18" charset="0"/>
                              </a:rPr>
                              <m:t>𝑨</m:t>
                            </m:r>
                          </m:e>
                          <m:sub>
                            <m:r>
                              <a:rPr lang="en-US" sz="2000" i="1" dirty="0">
                                <a:solidFill>
                                  <a:schemeClr val="tx1"/>
                                </a:solidFill>
                                <a:latin typeface="Cambria Math" panose="02040503050406030204" pitchFamily="18" charset="0"/>
                                <a:ea typeface="Cambria Math" panose="02040503050406030204" pitchFamily="18" charset="0"/>
                              </a:rPr>
                              <m:t>𝑡</m:t>
                            </m:r>
                            <m:r>
                              <a:rPr lang="en-US" sz="2000" i="1" dirty="0">
                                <a:solidFill>
                                  <a:schemeClr val="tx1"/>
                                </a:solidFill>
                                <a:latin typeface="Cambria Math" panose="02040503050406030204" pitchFamily="18" charset="0"/>
                                <a:ea typeface="Cambria Math" panose="02040503050406030204" pitchFamily="18" charset="0"/>
                              </a:rPr>
                              <m:t>,</m:t>
                            </m:r>
                            <m:r>
                              <a:rPr lang="en-US" sz="2000" i="1" dirty="0">
                                <a:solidFill>
                                  <a:schemeClr val="tx1"/>
                                </a:solidFill>
                                <a:latin typeface="Cambria Math" panose="02040503050406030204" pitchFamily="18" charset="0"/>
                                <a:ea typeface="Cambria Math" panose="02040503050406030204" pitchFamily="18" charset="0"/>
                              </a:rPr>
                              <m:t>𝑟</m:t>
                            </m:r>
                          </m:sub>
                        </m:sSub>
                        <m:d>
                          <m:dPr>
                            <m:ctrlPr>
                              <a:rPr lang="en-US" sz="2000" b="0" i="1" dirty="0" smtClean="0">
                                <a:solidFill>
                                  <a:schemeClr val="tx1"/>
                                </a:solidFill>
                                <a:latin typeface="Cambria Math" panose="02040503050406030204" pitchFamily="18" charset="0"/>
                                <a:ea typeface="Cambria Math" panose="02040503050406030204" pitchFamily="18" charset="0"/>
                              </a:rPr>
                            </m:ctrlPr>
                          </m:dPr>
                          <m:e>
                            <m:nary>
                              <m:naryPr>
                                <m:chr m:val="∑"/>
                                <m:supHide m:val="on"/>
                                <m:ctrlPr>
                                  <a:rPr lang="en-US" sz="2000" b="0" i="1" dirty="0" smtClean="0">
                                    <a:solidFill>
                                      <a:schemeClr val="tx1"/>
                                    </a:solidFill>
                                    <a:latin typeface="Cambria Math" panose="02040503050406030204" pitchFamily="18" charset="0"/>
                                    <a:ea typeface="Cambria Math" panose="02040503050406030204" pitchFamily="18" charset="0"/>
                                  </a:rPr>
                                </m:ctrlPr>
                              </m:naryPr>
                              <m:sub>
                                <m:r>
                                  <a:rPr lang="en-US" sz="2000" b="0" i="1" dirty="0" smtClean="0">
                                    <a:solidFill>
                                      <a:schemeClr val="tx1"/>
                                    </a:solidFill>
                                    <a:latin typeface="Cambria Math" panose="02040503050406030204" pitchFamily="18" charset="0"/>
                                    <a:ea typeface="Cambria Math" panose="02040503050406030204" pitchFamily="18" charset="0"/>
                                  </a:rPr>
                                  <m:t>𝑟</m:t>
                                </m:r>
                              </m:sub>
                              <m:sup/>
                              <m:e>
                                <m:sSub>
                                  <m:sSubPr>
                                    <m:ctrlPr>
                                      <a:rPr lang="en-US" sz="2000" i="1" dirty="0">
                                        <a:solidFill>
                                          <a:schemeClr val="tx1"/>
                                        </a:solidFill>
                                        <a:latin typeface="Cambria Math" panose="02040503050406030204" pitchFamily="18" charset="0"/>
                                        <a:ea typeface="Cambria Math" panose="02040503050406030204" pitchFamily="18" charset="0"/>
                                      </a:rPr>
                                    </m:ctrlPr>
                                  </m:sSubPr>
                                  <m:e>
                                    <m:r>
                                      <a:rPr lang="en-US" sz="2000" i="1" dirty="0">
                                        <a:solidFill>
                                          <a:schemeClr val="tx1"/>
                                        </a:solidFill>
                                        <a:latin typeface="Cambria Math" panose="02040503050406030204" pitchFamily="18" charset="0"/>
                                        <a:ea typeface="Cambria Math" panose="02040503050406030204" pitchFamily="18" charset="0"/>
                                      </a:rPr>
                                      <m:t> </m:t>
                                    </m:r>
                                    <m:r>
                                      <a:rPr lang="en-US" sz="2000" b="1" i="1" dirty="0">
                                        <a:solidFill>
                                          <a:schemeClr val="tx1"/>
                                        </a:solidFill>
                                        <a:latin typeface="Cambria Math" panose="02040503050406030204" pitchFamily="18" charset="0"/>
                                        <a:ea typeface="Cambria Math" panose="02040503050406030204" pitchFamily="18" charset="0"/>
                                      </a:rPr>
                                      <m:t>𝑪</m:t>
                                    </m:r>
                                  </m:e>
                                  <m:sub>
                                    <m:r>
                                      <a:rPr lang="en-US" sz="2000" i="1" dirty="0">
                                        <a:solidFill>
                                          <a:schemeClr val="tx1"/>
                                        </a:solidFill>
                                        <a:latin typeface="Cambria Math" panose="02040503050406030204" pitchFamily="18" charset="0"/>
                                        <a:ea typeface="Cambria Math" panose="02040503050406030204" pitchFamily="18" charset="0"/>
                                      </a:rPr>
                                      <m:t>h</m:t>
                                    </m:r>
                                    <m:r>
                                      <a:rPr lang="en-US" sz="2000" i="1" dirty="0">
                                        <a:solidFill>
                                          <a:schemeClr val="tx1"/>
                                        </a:solidFill>
                                        <a:latin typeface="Cambria Math" panose="02040503050406030204" pitchFamily="18" charset="0"/>
                                        <a:ea typeface="Cambria Math" panose="02040503050406030204" pitchFamily="18" charset="0"/>
                                      </a:rPr>
                                      <m:t>,</m:t>
                                    </m:r>
                                    <m:r>
                                      <a:rPr lang="en-US" sz="2000" i="1" dirty="0">
                                        <a:solidFill>
                                          <a:schemeClr val="tx1"/>
                                        </a:solidFill>
                                        <a:latin typeface="Cambria Math" panose="02040503050406030204" pitchFamily="18" charset="0"/>
                                        <a:ea typeface="Cambria Math" panose="02040503050406030204" pitchFamily="18" charset="0"/>
                                      </a:rPr>
                                      <m:t>𝑟</m:t>
                                    </m:r>
                                  </m:sub>
                                </m:sSub>
                              </m:e>
                            </m:nary>
                            <m:r>
                              <a:rPr lang="en-US" sz="2000" b="0" i="1" dirty="0" smtClean="0">
                                <a:solidFill>
                                  <a:schemeClr val="tx1"/>
                                </a:solidFill>
                                <a:latin typeface="Cambria Math" panose="02040503050406030204" pitchFamily="18" charset="0"/>
                                <a:ea typeface="Cambria Math" panose="02040503050406030204" pitchFamily="18" charset="0"/>
                              </a:rPr>
                              <m:t> </m:t>
                            </m:r>
                            <m:d>
                              <m:dPr>
                                <m:ctrlPr>
                                  <a:rPr lang="en-US" sz="2000" b="0" i="1" dirty="0" smtClean="0">
                                    <a:solidFill>
                                      <a:schemeClr val="tx1"/>
                                    </a:solidFill>
                                    <a:latin typeface="Cambria Math" panose="02040503050406030204" pitchFamily="18" charset="0"/>
                                    <a:ea typeface="Cambria Math" panose="02040503050406030204" pitchFamily="18" charset="0"/>
                                  </a:rPr>
                                </m:ctrlPr>
                              </m:dPr>
                              <m:e>
                                <m:nary>
                                  <m:naryPr>
                                    <m:chr m:val="∑"/>
                                    <m:supHide m:val="on"/>
                                    <m:ctrlPr>
                                      <a:rPr lang="en-US" sz="2000" b="0" i="1" dirty="0" smtClean="0">
                                        <a:solidFill>
                                          <a:schemeClr val="tx1"/>
                                        </a:solidFill>
                                        <a:latin typeface="Cambria Math" panose="02040503050406030204" pitchFamily="18" charset="0"/>
                                        <a:ea typeface="Cambria Math" panose="02040503050406030204" pitchFamily="18" charset="0"/>
                                      </a:rPr>
                                    </m:ctrlPr>
                                  </m:naryPr>
                                  <m:sub>
                                    <m:r>
                                      <a:rPr lang="en-US" sz="2000" b="0" i="1" dirty="0" smtClean="0">
                                        <a:solidFill>
                                          <a:schemeClr val="tx1"/>
                                        </a:solidFill>
                                        <a:latin typeface="Cambria Math" panose="02040503050406030204" pitchFamily="18" charset="0"/>
                                        <a:ea typeface="Cambria Math" panose="02040503050406030204" pitchFamily="18" charset="0"/>
                                      </a:rPr>
                                      <m:t>𝑟</m:t>
                                    </m:r>
                                  </m:sub>
                                  <m:sup/>
                                  <m:e>
                                    <m:sSub>
                                      <m:sSubPr>
                                        <m:ctrlPr>
                                          <a:rPr lang="en-US" sz="2000" i="1" dirty="0">
                                            <a:solidFill>
                                              <a:schemeClr val="tx1"/>
                                            </a:solidFill>
                                            <a:latin typeface="Cambria Math" panose="02040503050406030204" pitchFamily="18" charset="0"/>
                                            <a:ea typeface="Cambria Math" panose="02040503050406030204" pitchFamily="18" charset="0"/>
                                          </a:rPr>
                                        </m:ctrlPr>
                                      </m:sSubPr>
                                      <m:e>
                                        <m:r>
                                          <a:rPr lang="en-US" sz="2000" b="1" i="1" dirty="0">
                                            <a:solidFill>
                                              <a:schemeClr val="tx1"/>
                                            </a:solidFill>
                                            <a:latin typeface="Cambria Math" panose="02040503050406030204" pitchFamily="18" charset="0"/>
                                            <a:ea typeface="Cambria Math" panose="02040503050406030204" pitchFamily="18" charset="0"/>
                                          </a:rPr>
                                          <m:t> </m:t>
                                        </m:r>
                                        <m:r>
                                          <a:rPr lang="en-US" sz="2000" b="1" i="1" dirty="0">
                                            <a:solidFill>
                                              <a:schemeClr val="tx1"/>
                                            </a:solidFill>
                                            <a:latin typeface="Cambria Math" panose="02040503050406030204" pitchFamily="18" charset="0"/>
                                            <a:ea typeface="Cambria Math" panose="02040503050406030204" pitchFamily="18" charset="0"/>
                                          </a:rPr>
                                          <m:t>𝑫</m:t>
                                        </m:r>
                                      </m:e>
                                      <m:sub>
                                        <m:r>
                                          <a:rPr lang="en-US" sz="2000" i="1" dirty="0">
                                            <a:solidFill>
                                              <a:schemeClr val="tx1"/>
                                            </a:solidFill>
                                            <a:latin typeface="Cambria Math" panose="02040503050406030204" pitchFamily="18" charset="0"/>
                                            <a:ea typeface="Cambria Math" panose="02040503050406030204" pitchFamily="18" charset="0"/>
                                          </a:rPr>
                                          <m:t>𝑤</m:t>
                                        </m:r>
                                        <m:r>
                                          <a:rPr lang="en-US" sz="2000" i="1" dirty="0">
                                            <a:solidFill>
                                              <a:schemeClr val="tx1"/>
                                            </a:solidFill>
                                            <a:latin typeface="Cambria Math" panose="02040503050406030204" pitchFamily="18" charset="0"/>
                                            <a:ea typeface="Cambria Math" panose="02040503050406030204" pitchFamily="18" charset="0"/>
                                          </a:rPr>
                                          <m:t>,</m:t>
                                        </m:r>
                                        <m:r>
                                          <a:rPr lang="en-US" sz="2000" i="1" dirty="0">
                                            <a:solidFill>
                                              <a:schemeClr val="tx1"/>
                                            </a:solidFill>
                                            <a:latin typeface="Cambria Math" panose="02040503050406030204" pitchFamily="18" charset="0"/>
                                            <a:ea typeface="Cambria Math" panose="02040503050406030204" pitchFamily="18" charset="0"/>
                                          </a:rPr>
                                          <m:t>𝑟</m:t>
                                        </m:r>
                                      </m:sub>
                                    </m:sSub>
                                  </m:e>
                                </m:nary>
                                <m:r>
                                  <a:rPr lang="en-US" sz="2000" b="1" i="1" dirty="0" smtClean="0">
                                    <a:solidFill>
                                      <a:schemeClr val="tx1"/>
                                    </a:solidFill>
                                    <a:latin typeface="Cambria Math" panose="02040503050406030204" pitchFamily="18" charset="0"/>
                                    <a:ea typeface="Cambria Math" panose="02040503050406030204" pitchFamily="18" charset="0"/>
                                  </a:rPr>
                                  <m:t> </m:t>
                                </m:r>
                                <m:d>
                                  <m:dPr>
                                    <m:ctrlPr>
                                      <a:rPr lang="en-US" sz="2000" b="1" i="1" dirty="0" smtClean="0">
                                        <a:solidFill>
                                          <a:schemeClr val="tx1"/>
                                        </a:solidFill>
                                        <a:latin typeface="Cambria Math" panose="02040503050406030204" pitchFamily="18" charset="0"/>
                                        <a:ea typeface="Cambria Math" panose="02040503050406030204" pitchFamily="18" charset="0"/>
                                      </a:rPr>
                                    </m:ctrlPr>
                                  </m:dPr>
                                  <m:e>
                                    <m:nary>
                                      <m:naryPr>
                                        <m:chr m:val="∑"/>
                                        <m:supHide m:val="on"/>
                                        <m:ctrlPr>
                                          <a:rPr lang="en-US" sz="2000" b="1" i="1" dirty="0" smtClean="0">
                                            <a:solidFill>
                                              <a:schemeClr val="tx1"/>
                                            </a:solidFill>
                                            <a:latin typeface="Cambria Math" panose="02040503050406030204" pitchFamily="18" charset="0"/>
                                            <a:ea typeface="Cambria Math" panose="02040503050406030204" pitchFamily="18" charset="0"/>
                                          </a:rPr>
                                        </m:ctrlPr>
                                      </m:naryPr>
                                      <m:sub>
                                        <m:r>
                                          <a:rPr lang="en-US" sz="2000" b="1" i="1" dirty="0" smtClean="0">
                                            <a:solidFill>
                                              <a:schemeClr val="tx1"/>
                                            </a:solidFill>
                                            <a:latin typeface="Cambria Math" panose="02040503050406030204" pitchFamily="18" charset="0"/>
                                            <a:ea typeface="Cambria Math" panose="02040503050406030204" pitchFamily="18" charset="0"/>
                                          </a:rPr>
                                          <m:t>𝒄</m:t>
                                        </m:r>
                                      </m:sub>
                                      <m:sup/>
                                      <m:e>
                                        <m:sSub>
                                          <m:sSubPr>
                                            <m:ctrlPr>
                                              <a:rPr lang="en-US" sz="2000" i="1" dirty="0">
                                                <a:solidFill>
                                                  <a:schemeClr val="tx1"/>
                                                </a:solidFill>
                                                <a:latin typeface="Cambria Math" panose="02040503050406030204" pitchFamily="18" charset="0"/>
                                                <a:ea typeface="Cambria Math" panose="02040503050406030204" pitchFamily="18" charset="0"/>
                                              </a:rPr>
                                            </m:ctrlPr>
                                          </m:sSubPr>
                                          <m:e>
                                            <m:r>
                                              <a:rPr lang="en-US" sz="2000" b="1" i="1" dirty="0">
                                                <a:solidFill>
                                                  <a:schemeClr val="tx1"/>
                                                </a:solidFill>
                                                <a:latin typeface="Cambria Math" panose="02040503050406030204" pitchFamily="18" charset="0"/>
                                                <a:ea typeface="Cambria Math" panose="02040503050406030204" pitchFamily="18" charset="0"/>
                                              </a:rPr>
                                              <m:t> </m:t>
                                            </m:r>
                                            <m:r>
                                              <a:rPr lang="en-US" sz="2000" b="1" i="1" dirty="0">
                                                <a:solidFill>
                                                  <a:schemeClr val="tx1"/>
                                                </a:solidFill>
                                                <a:latin typeface="Cambria Math" panose="02040503050406030204" pitchFamily="18" charset="0"/>
                                                <a:ea typeface="Cambria Math" panose="02040503050406030204" pitchFamily="18" charset="0"/>
                                              </a:rPr>
                                              <m:t>𝑩</m:t>
                                            </m:r>
                                          </m:e>
                                          <m:sub>
                                            <m:r>
                                              <a:rPr lang="en-US" sz="2000" i="1" dirty="0">
                                                <a:solidFill>
                                                  <a:schemeClr val="tx1"/>
                                                </a:solidFill>
                                                <a:latin typeface="Cambria Math" panose="02040503050406030204" pitchFamily="18" charset="0"/>
                                                <a:ea typeface="Cambria Math" panose="02040503050406030204" pitchFamily="18" charset="0"/>
                                              </a:rPr>
                                              <m:t>𝑐</m:t>
                                            </m:r>
                                            <m:r>
                                              <a:rPr lang="en-US" sz="2000" i="1" dirty="0">
                                                <a:solidFill>
                                                  <a:schemeClr val="tx1"/>
                                                </a:solidFill>
                                                <a:latin typeface="Cambria Math" panose="02040503050406030204" pitchFamily="18" charset="0"/>
                                                <a:ea typeface="Cambria Math" panose="02040503050406030204" pitchFamily="18" charset="0"/>
                                              </a:rPr>
                                              <m:t>,</m:t>
                                            </m:r>
                                            <m:r>
                                              <a:rPr lang="en-US" sz="2000" i="1" dirty="0">
                                                <a:solidFill>
                                                  <a:schemeClr val="tx1"/>
                                                </a:solidFill>
                                                <a:latin typeface="Cambria Math" panose="02040503050406030204" pitchFamily="18" charset="0"/>
                                                <a:ea typeface="Cambria Math" panose="02040503050406030204" pitchFamily="18" charset="0"/>
                                              </a:rPr>
                                              <m:t>𝑟</m:t>
                                            </m:r>
                                          </m:sub>
                                        </m:sSub>
                                        <m:sSub>
                                          <m:sSubPr>
                                            <m:ctrlPr>
                                              <a:rPr lang="en-US" sz="2000" b="1" i="1" dirty="0">
                                                <a:solidFill>
                                                  <a:schemeClr val="tx1"/>
                                                </a:solidFill>
                                                <a:latin typeface="Cambria Math" panose="02040503050406030204" pitchFamily="18" charset="0"/>
                                                <a:ea typeface="Cambria Math" panose="02040503050406030204" pitchFamily="18" charset="0"/>
                                              </a:rPr>
                                            </m:ctrlPr>
                                          </m:sSubPr>
                                          <m:e>
                                            <m:r>
                                              <a:rPr lang="en-US" sz="2000" b="1" i="1" dirty="0">
                                                <a:solidFill>
                                                  <a:schemeClr val="tx1"/>
                                                </a:solidFill>
                                                <a:latin typeface="Cambria Math" panose="02040503050406030204" pitchFamily="18" charset="0"/>
                                                <a:ea typeface="Cambria Math" panose="02040503050406030204" pitchFamily="18" charset="0"/>
                                              </a:rPr>
                                              <m:t> </m:t>
                                            </m:r>
                                            <m:r>
                                              <a:rPr lang="en-US" sz="2000" b="1" i="1" dirty="0">
                                                <a:solidFill>
                                                  <a:schemeClr val="tx1"/>
                                                </a:solidFill>
                                                <a:latin typeface="Cambria Math" panose="02040503050406030204" pitchFamily="18" charset="0"/>
                                                <a:ea typeface="Cambria Math" panose="02040503050406030204" pitchFamily="18" charset="0"/>
                                              </a:rPr>
                                              <m:t>𝒀</m:t>
                                            </m:r>
                                          </m:e>
                                          <m:sub>
                                            <m:r>
                                              <a:rPr lang="en-US" sz="2000" i="1" dirty="0">
                                                <a:solidFill>
                                                  <a:schemeClr val="tx1"/>
                                                </a:solidFill>
                                                <a:latin typeface="Cambria Math" panose="02040503050406030204" pitchFamily="18" charset="0"/>
                                                <a:ea typeface="Cambria Math" panose="02040503050406030204" pitchFamily="18" charset="0"/>
                                              </a:rPr>
                                              <m:t>𝑐</m:t>
                                            </m:r>
                                            <m:r>
                                              <a:rPr lang="en-US" sz="2000" i="1" dirty="0">
                                                <a:solidFill>
                                                  <a:schemeClr val="tx1"/>
                                                </a:solidFill>
                                                <a:latin typeface="Cambria Math" panose="02040503050406030204" pitchFamily="18" charset="0"/>
                                                <a:ea typeface="Cambria Math" panose="02040503050406030204" pitchFamily="18" charset="0"/>
                                              </a:rPr>
                                              <m:t>,</m:t>
                                            </m:r>
                                            <m:sSup>
                                              <m:sSupPr>
                                                <m:ctrlPr>
                                                  <a:rPr lang="en-US" sz="2000" i="1" dirty="0">
                                                    <a:solidFill>
                                                      <a:schemeClr val="tx1"/>
                                                    </a:solidFill>
                                                    <a:latin typeface="Cambria Math" panose="02040503050406030204" pitchFamily="18" charset="0"/>
                                                    <a:ea typeface="Cambria Math" panose="02040503050406030204" pitchFamily="18" charset="0"/>
                                                  </a:rPr>
                                                </m:ctrlPr>
                                              </m:sSupPr>
                                              <m:e>
                                                <m:r>
                                                  <a:rPr lang="en-US" sz="2000" i="1" dirty="0">
                                                    <a:solidFill>
                                                      <a:schemeClr val="tx1"/>
                                                    </a:solidFill>
                                                    <a:latin typeface="Cambria Math" panose="02040503050406030204" pitchFamily="18" charset="0"/>
                                                    <a:ea typeface="Cambria Math" panose="02040503050406030204" pitchFamily="18" charset="0"/>
                                                  </a:rPr>
                                                  <m:t>h</m:t>
                                                </m:r>
                                              </m:e>
                                              <m:sup>
                                                <m:r>
                                                  <a:rPr lang="en-US" sz="2000" i="1" dirty="0">
                                                    <a:solidFill>
                                                      <a:schemeClr val="tx1"/>
                                                    </a:solidFill>
                                                    <a:latin typeface="Cambria Math" panose="02040503050406030204" pitchFamily="18" charset="0"/>
                                                    <a:ea typeface="Cambria Math" panose="02040503050406030204" pitchFamily="18" charset="0"/>
                                                  </a:rPr>
                                                  <m:t>′</m:t>
                                                </m:r>
                                              </m:sup>
                                            </m:sSup>
                                            <m:r>
                                              <a:rPr lang="en-US" sz="2000" i="1" dirty="0">
                                                <a:solidFill>
                                                  <a:schemeClr val="tx1"/>
                                                </a:solidFill>
                                                <a:latin typeface="Cambria Math" panose="02040503050406030204" pitchFamily="18" charset="0"/>
                                                <a:ea typeface="Cambria Math" panose="02040503050406030204" pitchFamily="18" charset="0"/>
                                              </a:rPr>
                                              <m:t>,</m:t>
                                            </m:r>
                                            <m:sSup>
                                              <m:sSupPr>
                                                <m:ctrlPr>
                                                  <a:rPr lang="en-US" sz="2000" i="1" dirty="0">
                                                    <a:solidFill>
                                                      <a:schemeClr val="tx1"/>
                                                    </a:solidFill>
                                                    <a:latin typeface="Cambria Math" panose="02040503050406030204" pitchFamily="18" charset="0"/>
                                                    <a:ea typeface="Cambria Math" panose="02040503050406030204" pitchFamily="18" charset="0"/>
                                                  </a:rPr>
                                                </m:ctrlPr>
                                              </m:sSupPr>
                                              <m:e>
                                                <m:r>
                                                  <a:rPr lang="en-US" sz="2000" i="1" dirty="0">
                                                    <a:solidFill>
                                                      <a:schemeClr val="tx1"/>
                                                    </a:solidFill>
                                                    <a:latin typeface="Cambria Math" panose="02040503050406030204" pitchFamily="18" charset="0"/>
                                                    <a:ea typeface="Cambria Math" panose="02040503050406030204" pitchFamily="18" charset="0"/>
                                                  </a:rPr>
                                                  <m:t>𝑤</m:t>
                                                </m:r>
                                              </m:e>
                                              <m:sup>
                                                <m:r>
                                                  <a:rPr lang="en-US" sz="2000" i="1" dirty="0">
                                                    <a:solidFill>
                                                      <a:schemeClr val="tx1"/>
                                                    </a:solidFill>
                                                    <a:latin typeface="Cambria Math" panose="02040503050406030204" pitchFamily="18" charset="0"/>
                                                    <a:ea typeface="Cambria Math" panose="02040503050406030204" pitchFamily="18" charset="0"/>
                                                  </a:rPr>
                                                  <m:t>′</m:t>
                                                </m:r>
                                              </m:sup>
                                            </m:sSup>
                                          </m:sub>
                                        </m:sSub>
                                      </m:e>
                                    </m:nary>
                                  </m:e>
                                </m:d>
                              </m:e>
                            </m:d>
                          </m:e>
                        </m:d>
                      </m:e>
                    </m:nary>
                  </m:oMath>
                </a14:m>
                <a:endParaRPr lang="en-US" sz="2000" dirty="0">
                  <a:solidFill>
                    <a:schemeClr val="tx1"/>
                  </a:solidFill>
                </a:endParaRPr>
              </a:p>
            </p:txBody>
          </p:sp>
        </mc:Choice>
        <mc:Fallback xmlns="">
          <p:sp>
            <p:nvSpPr>
              <p:cNvPr id="61" name="TextBox 60">
                <a:extLst>
                  <a:ext uri="{FF2B5EF4-FFF2-40B4-BE49-F238E27FC236}">
                    <a16:creationId xmlns:a16="http://schemas.microsoft.com/office/drawing/2014/main" id="{478B06AC-2488-7648-48C3-B9A5656457C8}"/>
                  </a:ext>
                </a:extLst>
              </p:cNvPr>
              <p:cNvSpPr txBox="1">
                <a:spLocks noRot="1" noChangeAspect="1" noMove="1" noResize="1" noEditPoints="1" noAdjustHandles="1" noChangeArrowheads="1" noChangeShapeType="1" noTextEdit="1"/>
              </p:cNvSpPr>
              <p:nvPr/>
            </p:nvSpPr>
            <p:spPr>
              <a:xfrm>
                <a:off x="955169" y="2826601"/>
                <a:ext cx="7667721" cy="1229119"/>
              </a:xfrm>
              <a:prstGeom prst="rect">
                <a:avLst/>
              </a:prstGeom>
              <a:blipFill>
                <a:blip r:embed="rId5"/>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98CC7148-3491-8348-9F50-A3751D115C0D}"/>
              </a:ext>
            </a:extLst>
          </p:cNvPr>
          <p:cNvSpPr>
            <a:spLocks noGrp="1"/>
          </p:cNvSpPr>
          <p:nvPr>
            <p:ph type="sldNum" sz="quarter" idx="12"/>
          </p:nvPr>
        </p:nvSpPr>
        <p:spPr/>
        <p:txBody>
          <a:bodyPr/>
          <a:lstStyle/>
          <a:p>
            <a:fld id="{0EC100B5-B540-48F9-8B23-4A866F783915}" type="slidenum">
              <a:rPr lang="en-US" smtClean="0"/>
              <a:t>18</a:t>
            </a:fld>
            <a:endParaRPr lang="en-US"/>
          </a:p>
        </p:txBody>
      </p:sp>
    </p:spTree>
    <p:extLst>
      <p:ext uri="{BB962C8B-B14F-4D97-AF65-F5344CB8AC3E}">
        <p14:creationId xmlns:p14="http://schemas.microsoft.com/office/powerpoint/2010/main" val="1924249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0B582-9B9B-A332-ACF9-253AABA4A6D7}"/>
              </a:ext>
            </a:extLst>
          </p:cNvPr>
          <p:cNvSpPr>
            <a:spLocks noGrp="1"/>
          </p:cNvSpPr>
          <p:nvPr>
            <p:ph type="title"/>
          </p:nvPr>
        </p:nvSpPr>
        <p:spPr>
          <a:xfrm>
            <a:off x="838200" y="18255"/>
            <a:ext cx="10515600" cy="1325563"/>
          </a:xfrm>
        </p:spPr>
        <p:txBody>
          <a:bodyPr>
            <a:normAutofit/>
          </a:bodyPr>
          <a:lstStyle/>
          <a:p>
            <a:r>
              <a:rPr lang="en-US" sz="4000" dirty="0"/>
              <a:t>Generator Layers’ Weight Dimensions</a:t>
            </a:r>
          </a:p>
        </p:txBody>
      </p:sp>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51EFE2CA-E591-9784-C64B-1B11E744240F}"/>
                  </a:ext>
                </a:extLst>
              </p:cNvPr>
              <p:cNvGraphicFramePr>
                <a:graphicFrameLocks noGrp="1"/>
              </p:cNvGraphicFramePr>
              <p:nvPr>
                <p:ph idx="1"/>
                <p:extLst>
                  <p:ext uri="{D42A27DB-BD31-4B8C-83A1-F6EECF244321}">
                    <p14:modId xmlns:p14="http://schemas.microsoft.com/office/powerpoint/2010/main" val="2558539914"/>
                  </p:ext>
                </p:extLst>
              </p:nvPr>
            </p:nvGraphicFramePr>
            <p:xfrm>
              <a:off x="2445027" y="2605440"/>
              <a:ext cx="7166112" cy="1828800"/>
            </p:xfrm>
            <a:graphic>
              <a:graphicData uri="http://schemas.openxmlformats.org/drawingml/2006/table">
                <a:tbl>
                  <a:tblPr firstRow="1" bandRow="1">
                    <a:tableStyleId>{5C22544A-7EE6-4342-B048-85BDC9FD1C3A}</a:tableStyleId>
                  </a:tblPr>
                  <a:tblGrid>
                    <a:gridCol w="998862">
                      <a:extLst>
                        <a:ext uri="{9D8B030D-6E8A-4147-A177-3AD203B41FA5}">
                          <a16:colId xmlns:a16="http://schemas.microsoft.com/office/drawing/2014/main" val="2580996395"/>
                        </a:ext>
                      </a:extLst>
                    </a:gridCol>
                    <a:gridCol w="2594786">
                      <a:extLst>
                        <a:ext uri="{9D8B030D-6E8A-4147-A177-3AD203B41FA5}">
                          <a16:colId xmlns:a16="http://schemas.microsoft.com/office/drawing/2014/main" val="569059723"/>
                        </a:ext>
                      </a:extLst>
                    </a:gridCol>
                    <a:gridCol w="1447652">
                      <a:extLst>
                        <a:ext uri="{9D8B030D-6E8A-4147-A177-3AD203B41FA5}">
                          <a16:colId xmlns:a16="http://schemas.microsoft.com/office/drawing/2014/main" val="101185063"/>
                        </a:ext>
                      </a:extLst>
                    </a:gridCol>
                    <a:gridCol w="2124812">
                      <a:extLst>
                        <a:ext uri="{9D8B030D-6E8A-4147-A177-3AD203B41FA5}">
                          <a16:colId xmlns:a16="http://schemas.microsoft.com/office/drawing/2014/main" val="17602072"/>
                        </a:ext>
                      </a:extLst>
                    </a:gridCol>
                  </a:tblGrid>
                  <a:tr h="272235">
                    <a:tc>
                      <a:txBody>
                        <a:bodyPr/>
                        <a:lstStyle/>
                        <a:p>
                          <a:pPr algn="ctr"/>
                          <a:r>
                            <a:rPr lang="en-US" dirty="0"/>
                            <a:t>Count</a:t>
                          </a:r>
                        </a:p>
                      </a:txBody>
                      <a:tcPr anchor="ctr"/>
                    </a:tc>
                    <a:tc>
                      <a:txBody>
                        <a:bodyPr/>
                        <a:lstStyle/>
                        <a:p>
                          <a:pPr algn="ctr"/>
                          <a:r>
                            <a:rPr lang="en-US" dirty="0"/>
                            <a:t>Weight Size</a:t>
                          </a:r>
                        </a:p>
                      </a:txBody>
                      <a:tcPr anchor="ctr"/>
                    </a:tc>
                    <a:tc>
                      <a:txBody>
                        <a:bodyPr/>
                        <a:lstStyle/>
                        <a:p>
                          <a:pPr algn="ctr"/>
                          <a:r>
                            <a:rPr lang="en-US" dirty="0"/>
                            <a:t>Layer Type</a:t>
                          </a:r>
                        </a:p>
                      </a:txBody>
                      <a:tcPr anchor="ctr"/>
                    </a:tc>
                    <a:tc>
                      <a:txBody>
                        <a:bodyPr/>
                        <a:lstStyle/>
                        <a:p>
                          <a:pPr algn="ctr"/>
                          <a:r>
                            <a:rPr lang="en-US" dirty="0"/>
                            <a:t>Ratio to Total Size</a:t>
                          </a:r>
                        </a:p>
                      </a:txBody>
                      <a:tcPr anchor="ctr"/>
                    </a:tc>
                    <a:extLst>
                      <a:ext uri="{0D108BD9-81ED-4DB2-BD59-A6C34878D82A}">
                        <a16:rowId xmlns:a16="http://schemas.microsoft.com/office/drawing/2014/main" val="1206760497"/>
                      </a:ext>
                    </a:extLst>
                  </a:tr>
                  <a:tr h="297532">
                    <a:tc>
                      <a:txBody>
                        <a:bodyPr/>
                        <a:lstStyle/>
                        <a:p>
                          <a:pPr algn="ctr"/>
                          <a:r>
                            <a:rPr lang="en-US" dirty="0"/>
                            <a:t>9</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256×256×1×1</m:t>
                                </m:r>
                              </m:oMath>
                            </m:oMathPara>
                          </a14:m>
                          <a:endParaRPr lang="en-US" dirty="0"/>
                        </a:p>
                      </a:txBody>
                      <a:tcPr anchor="ctr"/>
                    </a:tc>
                    <a:tc>
                      <a:txBody>
                        <a:bodyPr/>
                        <a:lstStyle/>
                        <a:p>
                          <a:pPr algn="ctr"/>
                          <a:r>
                            <a:rPr lang="en-US" dirty="0"/>
                            <a:t>Convolution</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r>
                                  <a:rPr lang="en-US" b="0" i="1" dirty="0" smtClean="0">
                                    <a:latin typeface="Cambria Math" panose="02040503050406030204" pitchFamily="18" charset="0"/>
                                  </a:rPr>
                                  <m:t>32%</m:t>
                                </m:r>
                              </m:oMath>
                            </m:oMathPara>
                          </a14:m>
                          <a:endParaRPr lang="en-US" dirty="0"/>
                        </a:p>
                      </a:txBody>
                      <a:tcPr anchor="ctr"/>
                    </a:tc>
                    <a:extLst>
                      <a:ext uri="{0D108BD9-81ED-4DB2-BD59-A6C34878D82A}">
                        <a16:rowId xmlns:a16="http://schemas.microsoft.com/office/drawing/2014/main" val="1423705541"/>
                      </a:ext>
                    </a:extLst>
                  </a:tr>
                  <a:tr h="3348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5</a:t>
                          </a:r>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256×256×3×3</m:t>
                                </m:r>
                              </m:oMath>
                            </m:oMathPara>
                          </a14:m>
                          <a:endParaRPr lang="en-US" dirty="0"/>
                        </a:p>
                      </a:txBody>
                      <a:tcPr anchor="ctr">
                        <a:solidFill>
                          <a:schemeClr val="accent2">
                            <a:lumMod val="40000"/>
                            <a:lumOff val="60000"/>
                          </a:schemeClr>
                        </a:solidFill>
                      </a:tcPr>
                    </a:tc>
                    <a:tc>
                      <a:txBody>
                        <a:bodyPr/>
                        <a:lstStyle/>
                        <a:p>
                          <a:pPr algn="ctr"/>
                          <a:r>
                            <a:rPr lang="en-US" dirty="0"/>
                            <a:t>Convolution</a:t>
                          </a:r>
                        </a:p>
                      </a:txBody>
                      <a:tcPr anchor="ctr">
                        <a:solidFill>
                          <a:schemeClr val="accent2">
                            <a:lumMod val="40000"/>
                            <a:lumOff val="60000"/>
                          </a:schemeClr>
                        </a:solidFill>
                      </a:tcPr>
                    </a:tc>
                    <a:tc>
                      <a:txBody>
                        <a:bodyPr/>
                        <a:lstStyle/>
                        <a:p>
                          <a:pPr algn="ctr"/>
                          <a:r>
                            <a:rPr lang="en-US" b="1" dirty="0">
                              <a:highlight>
                                <a:srgbClr val="FFFF00"/>
                              </a:highlight>
                            </a:rPr>
                            <a:t>2.92%</a:t>
                          </a:r>
                        </a:p>
                      </a:txBody>
                      <a:tcPr anchor="ctr">
                        <a:solidFill>
                          <a:schemeClr val="accent2">
                            <a:lumMod val="40000"/>
                            <a:lumOff val="60000"/>
                          </a:schemeClr>
                        </a:solidFill>
                      </a:tcPr>
                    </a:tc>
                    <a:extLst>
                      <a:ext uri="{0D108BD9-81ED-4DB2-BD59-A6C34878D82A}">
                        <a16:rowId xmlns:a16="http://schemas.microsoft.com/office/drawing/2014/main" val="2695594911"/>
                      </a:ext>
                    </a:extLst>
                  </a:tr>
                  <a:tr h="3385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8</a:t>
                          </a:r>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256×256×5×5</m:t>
                                </m:r>
                              </m:oMath>
                            </m:oMathPara>
                          </a14:m>
                          <a:endParaRPr lang="en-US" dirty="0"/>
                        </a:p>
                      </a:txBody>
                      <a:tcPr anchor="ctr">
                        <a:solidFill>
                          <a:schemeClr val="accent2">
                            <a:lumMod val="40000"/>
                            <a:lumOff val="60000"/>
                          </a:schemeClr>
                        </a:solidFill>
                      </a:tcPr>
                    </a:tc>
                    <a:tc>
                      <a:txBody>
                        <a:bodyPr/>
                        <a:lstStyle/>
                        <a:p>
                          <a:pPr algn="ctr"/>
                          <a:r>
                            <a:rPr lang="en-US" dirty="0"/>
                            <a:t>Convolution</a:t>
                          </a:r>
                        </a:p>
                      </a:txBody>
                      <a:tcPr anchor="ctr">
                        <a:solidFill>
                          <a:schemeClr val="accent2">
                            <a:lumMod val="40000"/>
                            <a:lumOff val="60000"/>
                          </a:schemeClr>
                        </a:solidFill>
                      </a:tcPr>
                    </a:tc>
                    <a:tc>
                      <a:txBody>
                        <a:bodyPr/>
                        <a:lstStyle/>
                        <a:p>
                          <a:pPr algn="ctr"/>
                          <a:r>
                            <a:rPr lang="en-US" b="1" dirty="0">
                              <a:highlight>
                                <a:srgbClr val="FFFF00"/>
                              </a:highlight>
                            </a:rPr>
                            <a:t>8.12%</a:t>
                          </a:r>
                        </a:p>
                      </a:txBody>
                      <a:tcPr anchor="ctr">
                        <a:solidFill>
                          <a:schemeClr val="accent2">
                            <a:lumMod val="40000"/>
                            <a:lumOff val="60000"/>
                          </a:schemeClr>
                        </a:solidFill>
                      </a:tcPr>
                    </a:tc>
                    <a:extLst>
                      <a:ext uri="{0D108BD9-81ED-4DB2-BD59-A6C34878D82A}">
                        <a16:rowId xmlns:a16="http://schemas.microsoft.com/office/drawing/2014/main" val="3176282690"/>
                      </a:ext>
                    </a:extLst>
                  </a:tr>
                  <a:tr h="338525">
                    <a:tc>
                      <a:txBody>
                        <a:bodyPr/>
                        <a:lstStyle/>
                        <a:p>
                          <a:pPr algn="ctr"/>
                          <a:r>
                            <a:rPr lang="en-US" dirty="0"/>
                            <a: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3×256×3×3</m:t>
                                </m:r>
                              </m:oMath>
                            </m:oMathPara>
                          </a14:m>
                          <a:endParaRPr lang="en-US" dirty="0"/>
                        </a:p>
                      </a:txBody>
                      <a:tcPr anchor="ctr"/>
                    </a:tc>
                    <a:tc>
                      <a:txBody>
                        <a:bodyPr/>
                        <a:lstStyle/>
                        <a:p>
                          <a:pPr algn="ctr"/>
                          <a:r>
                            <a:rPr lang="en-US" dirty="0"/>
                            <a:t>Convolution</a:t>
                          </a:r>
                        </a:p>
                      </a:txBody>
                      <a:tcPr anchor="ctr"/>
                    </a:tc>
                    <a:tc>
                      <a:txBody>
                        <a:bodyPr/>
                        <a:lstStyle/>
                        <a:p>
                          <a:pPr algn="ctr"/>
                          <a:r>
                            <a:rPr lang="en-US" dirty="0"/>
                            <a:t>0.03%</a:t>
                          </a:r>
                        </a:p>
                      </a:txBody>
                      <a:tcPr anchor="ctr"/>
                    </a:tc>
                    <a:extLst>
                      <a:ext uri="{0D108BD9-81ED-4DB2-BD59-A6C34878D82A}">
                        <a16:rowId xmlns:a16="http://schemas.microsoft.com/office/drawing/2014/main" val="2523584986"/>
                      </a:ext>
                    </a:extLst>
                  </a:tr>
                </a:tbl>
              </a:graphicData>
            </a:graphic>
          </p:graphicFrame>
        </mc:Choice>
        <mc:Fallback xmlns="">
          <p:graphicFrame>
            <p:nvGraphicFramePr>
              <p:cNvPr id="5" name="Content Placeholder 4">
                <a:extLst>
                  <a:ext uri="{FF2B5EF4-FFF2-40B4-BE49-F238E27FC236}">
                    <a16:creationId xmlns:a16="http://schemas.microsoft.com/office/drawing/2014/main" id="{51EFE2CA-E591-9784-C64B-1B11E744240F}"/>
                  </a:ext>
                </a:extLst>
              </p:cNvPr>
              <p:cNvGraphicFramePr>
                <a:graphicFrameLocks noGrp="1"/>
              </p:cNvGraphicFramePr>
              <p:nvPr>
                <p:ph idx="1"/>
                <p:extLst>
                  <p:ext uri="{D42A27DB-BD31-4B8C-83A1-F6EECF244321}">
                    <p14:modId xmlns:p14="http://schemas.microsoft.com/office/powerpoint/2010/main" val="2558539914"/>
                  </p:ext>
                </p:extLst>
              </p:nvPr>
            </p:nvGraphicFramePr>
            <p:xfrm>
              <a:off x="2445027" y="2605440"/>
              <a:ext cx="7166112" cy="1828800"/>
            </p:xfrm>
            <a:graphic>
              <a:graphicData uri="http://schemas.openxmlformats.org/drawingml/2006/table">
                <a:tbl>
                  <a:tblPr firstRow="1" bandRow="1">
                    <a:tableStyleId>{5C22544A-7EE6-4342-B048-85BDC9FD1C3A}</a:tableStyleId>
                  </a:tblPr>
                  <a:tblGrid>
                    <a:gridCol w="998862">
                      <a:extLst>
                        <a:ext uri="{9D8B030D-6E8A-4147-A177-3AD203B41FA5}">
                          <a16:colId xmlns:a16="http://schemas.microsoft.com/office/drawing/2014/main" val="2580996395"/>
                        </a:ext>
                      </a:extLst>
                    </a:gridCol>
                    <a:gridCol w="2594786">
                      <a:extLst>
                        <a:ext uri="{9D8B030D-6E8A-4147-A177-3AD203B41FA5}">
                          <a16:colId xmlns:a16="http://schemas.microsoft.com/office/drawing/2014/main" val="569059723"/>
                        </a:ext>
                      </a:extLst>
                    </a:gridCol>
                    <a:gridCol w="1447652">
                      <a:extLst>
                        <a:ext uri="{9D8B030D-6E8A-4147-A177-3AD203B41FA5}">
                          <a16:colId xmlns:a16="http://schemas.microsoft.com/office/drawing/2014/main" val="101185063"/>
                        </a:ext>
                      </a:extLst>
                    </a:gridCol>
                    <a:gridCol w="2124812">
                      <a:extLst>
                        <a:ext uri="{9D8B030D-6E8A-4147-A177-3AD203B41FA5}">
                          <a16:colId xmlns:a16="http://schemas.microsoft.com/office/drawing/2014/main" val="17602072"/>
                        </a:ext>
                      </a:extLst>
                    </a:gridCol>
                  </a:tblGrid>
                  <a:tr h="365760">
                    <a:tc>
                      <a:txBody>
                        <a:bodyPr/>
                        <a:lstStyle/>
                        <a:p>
                          <a:pPr algn="ctr"/>
                          <a:r>
                            <a:rPr lang="en-US" dirty="0"/>
                            <a:t>Count</a:t>
                          </a:r>
                        </a:p>
                      </a:txBody>
                      <a:tcPr anchor="ctr"/>
                    </a:tc>
                    <a:tc>
                      <a:txBody>
                        <a:bodyPr/>
                        <a:lstStyle/>
                        <a:p>
                          <a:pPr algn="ctr"/>
                          <a:r>
                            <a:rPr lang="en-US" dirty="0"/>
                            <a:t>Weight Size</a:t>
                          </a:r>
                        </a:p>
                      </a:txBody>
                      <a:tcPr anchor="ctr"/>
                    </a:tc>
                    <a:tc>
                      <a:txBody>
                        <a:bodyPr/>
                        <a:lstStyle/>
                        <a:p>
                          <a:pPr algn="ctr"/>
                          <a:r>
                            <a:rPr lang="en-US" dirty="0"/>
                            <a:t>Layer Type</a:t>
                          </a:r>
                        </a:p>
                      </a:txBody>
                      <a:tcPr anchor="ctr"/>
                    </a:tc>
                    <a:tc>
                      <a:txBody>
                        <a:bodyPr/>
                        <a:lstStyle/>
                        <a:p>
                          <a:pPr algn="ctr"/>
                          <a:r>
                            <a:rPr lang="en-US" dirty="0"/>
                            <a:t>Ratio to Total Size</a:t>
                          </a:r>
                        </a:p>
                      </a:txBody>
                      <a:tcPr anchor="ctr"/>
                    </a:tc>
                    <a:extLst>
                      <a:ext uri="{0D108BD9-81ED-4DB2-BD59-A6C34878D82A}">
                        <a16:rowId xmlns:a16="http://schemas.microsoft.com/office/drawing/2014/main" val="1206760497"/>
                      </a:ext>
                    </a:extLst>
                  </a:tr>
                  <a:tr h="365760">
                    <a:tc>
                      <a:txBody>
                        <a:bodyPr/>
                        <a:lstStyle/>
                        <a:p>
                          <a:pPr algn="ctr"/>
                          <a:r>
                            <a:rPr lang="en-US" dirty="0"/>
                            <a:t>9</a:t>
                          </a:r>
                        </a:p>
                      </a:txBody>
                      <a:tcPr anchor="ctr"/>
                    </a:tc>
                    <a:tc>
                      <a:txBody>
                        <a:bodyPr/>
                        <a:lstStyle/>
                        <a:p>
                          <a:endParaRPr lang="en-US"/>
                        </a:p>
                      </a:txBody>
                      <a:tcPr anchor="ctr">
                        <a:blipFill>
                          <a:blip r:embed="rId3"/>
                          <a:stretch>
                            <a:fillRect l="-38732" t="-106667" r="-138498" b="-328333"/>
                          </a:stretch>
                        </a:blipFill>
                      </a:tcPr>
                    </a:tc>
                    <a:tc>
                      <a:txBody>
                        <a:bodyPr/>
                        <a:lstStyle/>
                        <a:p>
                          <a:pPr algn="ctr"/>
                          <a:r>
                            <a:rPr lang="en-US" dirty="0"/>
                            <a:t>Convolution</a:t>
                          </a:r>
                        </a:p>
                      </a:txBody>
                      <a:tcPr anchor="ctr"/>
                    </a:tc>
                    <a:tc>
                      <a:txBody>
                        <a:bodyPr/>
                        <a:lstStyle/>
                        <a:p>
                          <a:endParaRPr lang="en-US"/>
                        </a:p>
                      </a:txBody>
                      <a:tcPr anchor="ctr">
                        <a:blipFill>
                          <a:blip r:embed="rId3"/>
                          <a:stretch>
                            <a:fillRect l="-237249" t="-106667" r="-1146" b="-328333"/>
                          </a:stretch>
                        </a:blipFill>
                      </a:tcPr>
                    </a:tc>
                    <a:extLst>
                      <a:ext uri="{0D108BD9-81ED-4DB2-BD59-A6C34878D82A}">
                        <a16:rowId xmlns:a16="http://schemas.microsoft.com/office/drawing/2014/main" val="1423705541"/>
                      </a:ext>
                    </a:extLst>
                  </a:tr>
                  <a:tr h="365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5</a:t>
                          </a:r>
                        </a:p>
                      </a:txBody>
                      <a:tcPr anchor="ctr">
                        <a:solidFill>
                          <a:schemeClr val="accent2">
                            <a:lumMod val="40000"/>
                            <a:lumOff val="60000"/>
                          </a:schemeClr>
                        </a:solidFill>
                      </a:tcPr>
                    </a:tc>
                    <a:tc>
                      <a:txBody>
                        <a:bodyPr/>
                        <a:lstStyle/>
                        <a:p>
                          <a:endParaRPr lang="en-US"/>
                        </a:p>
                      </a:txBody>
                      <a:tcPr anchor="ctr">
                        <a:blipFill>
                          <a:blip r:embed="rId3"/>
                          <a:stretch>
                            <a:fillRect l="-38732" t="-203279" r="-138498" b="-222951"/>
                          </a:stretch>
                        </a:blipFill>
                      </a:tcPr>
                    </a:tc>
                    <a:tc>
                      <a:txBody>
                        <a:bodyPr/>
                        <a:lstStyle/>
                        <a:p>
                          <a:pPr algn="ctr"/>
                          <a:r>
                            <a:rPr lang="en-US" dirty="0"/>
                            <a:t>Convolution</a:t>
                          </a:r>
                        </a:p>
                      </a:txBody>
                      <a:tcPr anchor="ctr">
                        <a:solidFill>
                          <a:schemeClr val="accent2">
                            <a:lumMod val="40000"/>
                            <a:lumOff val="60000"/>
                          </a:schemeClr>
                        </a:solidFill>
                      </a:tcPr>
                    </a:tc>
                    <a:tc>
                      <a:txBody>
                        <a:bodyPr/>
                        <a:lstStyle/>
                        <a:p>
                          <a:pPr algn="ctr"/>
                          <a:r>
                            <a:rPr lang="en-US" b="1" dirty="0">
                              <a:highlight>
                                <a:srgbClr val="FFFF00"/>
                              </a:highlight>
                            </a:rPr>
                            <a:t>2.92%</a:t>
                          </a:r>
                        </a:p>
                      </a:txBody>
                      <a:tcPr anchor="ctr">
                        <a:solidFill>
                          <a:schemeClr val="accent2">
                            <a:lumMod val="40000"/>
                            <a:lumOff val="60000"/>
                          </a:schemeClr>
                        </a:solidFill>
                      </a:tcPr>
                    </a:tc>
                    <a:extLst>
                      <a:ext uri="{0D108BD9-81ED-4DB2-BD59-A6C34878D82A}">
                        <a16:rowId xmlns:a16="http://schemas.microsoft.com/office/drawing/2014/main" val="2695594911"/>
                      </a:ext>
                    </a:extLst>
                  </a:tr>
                  <a:tr h="365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8</a:t>
                          </a:r>
                        </a:p>
                      </a:txBody>
                      <a:tcPr anchor="ctr">
                        <a:solidFill>
                          <a:schemeClr val="accent2">
                            <a:lumMod val="40000"/>
                            <a:lumOff val="60000"/>
                          </a:schemeClr>
                        </a:solidFill>
                      </a:tcPr>
                    </a:tc>
                    <a:tc>
                      <a:txBody>
                        <a:bodyPr/>
                        <a:lstStyle/>
                        <a:p>
                          <a:endParaRPr lang="en-US"/>
                        </a:p>
                      </a:txBody>
                      <a:tcPr anchor="ctr">
                        <a:blipFill>
                          <a:blip r:embed="rId3"/>
                          <a:stretch>
                            <a:fillRect l="-38732" t="-308333" r="-138498" b="-126667"/>
                          </a:stretch>
                        </a:blipFill>
                      </a:tcPr>
                    </a:tc>
                    <a:tc>
                      <a:txBody>
                        <a:bodyPr/>
                        <a:lstStyle/>
                        <a:p>
                          <a:pPr algn="ctr"/>
                          <a:r>
                            <a:rPr lang="en-US" dirty="0"/>
                            <a:t>Convolution</a:t>
                          </a:r>
                        </a:p>
                      </a:txBody>
                      <a:tcPr anchor="ctr">
                        <a:solidFill>
                          <a:schemeClr val="accent2">
                            <a:lumMod val="40000"/>
                            <a:lumOff val="60000"/>
                          </a:schemeClr>
                        </a:solidFill>
                      </a:tcPr>
                    </a:tc>
                    <a:tc>
                      <a:txBody>
                        <a:bodyPr/>
                        <a:lstStyle/>
                        <a:p>
                          <a:pPr algn="ctr"/>
                          <a:r>
                            <a:rPr lang="en-US" b="1" dirty="0">
                              <a:highlight>
                                <a:srgbClr val="FFFF00"/>
                              </a:highlight>
                            </a:rPr>
                            <a:t>8.12%</a:t>
                          </a:r>
                        </a:p>
                      </a:txBody>
                      <a:tcPr anchor="ctr">
                        <a:solidFill>
                          <a:schemeClr val="accent2">
                            <a:lumMod val="40000"/>
                            <a:lumOff val="60000"/>
                          </a:schemeClr>
                        </a:solidFill>
                      </a:tcPr>
                    </a:tc>
                    <a:extLst>
                      <a:ext uri="{0D108BD9-81ED-4DB2-BD59-A6C34878D82A}">
                        <a16:rowId xmlns:a16="http://schemas.microsoft.com/office/drawing/2014/main" val="3176282690"/>
                      </a:ext>
                    </a:extLst>
                  </a:tr>
                  <a:tr h="365760">
                    <a:tc>
                      <a:txBody>
                        <a:bodyPr/>
                        <a:lstStyle/>
                        <a:p>
                          <a:pPr algn="ctr"/>
                          <a:r>
                            <a:rPr lang="en-US" dirty="0"/>
                            <a:t>1</a:t>
                          </a:r>
                        </a:p>
                      </a:txBody>
                      <a:tcPr anchor="ctr"/>
                    </a:tc>
                    <a:tc>
                      <a:txBody>
                        <a:bodyPr/>
                        <a:lstStyle/>
                        <a:p>
                          <a:endParaRPr lang="en-US"/>
                        </a:p>
                      </a:txBody>
                      <a:tcPr anchor="ctr">
                        <a:blipFill>
                          <a:blip r:embed="rId3"/>
                          <a:stretch>
                            <a:fillRect l="-38732" t="-408333" r="-138498" b="-26667"/>
                          </a:stretch>
                        </a:blipFill>
                      </a:tcPr>
                    </a:tc>
                    <a:tc>
                      <a:txBody>
                        <a:bodyPr/>
                        <a:lstStyle/>
                        <a:p>
                          <a:pPr algn="ctr"/>
                          <a:r>
                            <a:rPr lang="en-US" dirty="0"/>
                            <a:t>Convolution</a:t>
                          </a:r>
                        </a:p>
                      </a:txBody>
                      <a:tcPr anchor="ctr"/>
                    </a:tc>
                    <a:tc>
                      <a:txBody>
                        <a:bodyPr/>
                        <a:lstStyle/>
                        <a:p>
                          <a:pPr algn="ctr"/>
                          <a:r>
                            <a:rPr lang="en-US" dirty="0"/>
                            <a:t>0.03%</a:t>
                          </a:r>
                        </a:p>
                      </a:txBody>
                      <a:tcPr anchor="ctr"/>
                    </a:tc>
                    <a:extLst>
                      <a:ext uri="{0D108BD9-81ED-4DB2-BD59-A6C34878D82A}">
                        <a16:rowId xmlns:a16="http://schemas.microsoft.com/office/drawing/2014/main" val="2523584986"/>
                      </a:ext>
                    </a:extLst>
                  </a:tr>
                </a:tbl>
              </a:graphicData>
            </a:graphic>
          </p:graphicFrame>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41BA3516-0179-F101-3287-898AC1D378FB}"/>
                  </a:ext>
                </a:extLst>
              </p:cNvPr>
              <p:cNvSpPr txBox="1">
                <a:spLocks/>
              </p:cNvSpPr>
              <p:nvPr/>
            </p:nvSpPr>
            <p:spPr>
              <a:xfrm>
                <a:off x="715617" y="4548838"/>
                <a:ext cx="10088217" cy="17415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488" indent="-344488">
                  <a:lnSpc>
                    <a:spcPct val="100000"/>
                  </a:lnSpc>
                  <a:spcBef>
                    <a:spcPts val="0"/>
                  </a:spcBef>
                  <a:spcAft>
                    <a:spcPts val="1800"/>
                  </a:spcAft>
                </a:pPr>
                <a:r>
                  <a:rPr lang="en-US" sz="2400" dirty="0"/>
                  <a:t>Large Network: 20.18 M</a:t>
                </a:r>
              </a:p>
              <a:p>
                <a:pPr marL="344488" indent="-344488">
                  <a:lnSpc>
                    <a:spcPct val="100000"/>
                  </a:lnSpc>
                  <a:spcBef>
                    <a:spcPts val="0"/>
                  </a:spcBef>
                  <a:spcAft>
                    <a:spcPts val="1800"/>
                  </a:spcAft>
                </a:pPr>
                <a:r>
                  <a:rPr lang="en-US" sz="2400" dirty="0"/>
                  <a:t>Small Network:   5.93 M</a:t>
                </a:r>
              </a:p>
              <a:p>
                <a:pPr marL="344488" indent="-344488">
                  <a:lnSpc>
                    <a:spcPct val="100000"/>
                  </a:lnSpc>
                  <a:spcBef>
                    <a:spcPts val="0"/>
                  </a:spcBef>
                  <a:spcAft>
                    <a:spcPts val="1800"/>
                  </a:spcAft>
                </a:pPr>
                <a:r>
                  <a:rPr lang="en-US" sz="2400" dirty="0"/>
                  <a:t>Goal is to compress the 13 convolution layers that collectively constitute ~</a:t>
                </a:r>
                <a14:m>
                  <m:oMath xmlns:m="http://schemas.openxmlformats.org/officeDocument/2006/math">
                    <m:r>
                      <a:rPr lang="en-US" sz="2400" b="0" i="1" dirty="0" smtClean="0">
                        <a:latin typeface="Cambria Math" panose="02040503050406030204" pitchFamily="18" charset="0"/>
                      </a:rPr>
                      <m:t>80%</m:t>
                    </m:r>
                  </m:oMath>
                </a14:m>
                <a:r>
                  <a:rPr lang="en-US" sz="2400" dirty="0"/>
                  <a:t> of the network’s parameters.</a:t>
                </a:r>
              </a:p>
            </p:txBody>
          </p:sp>
        </mc:Choice>
        <mc:Fallback xmlns="">
          <p:sp>
            <p:nvSpPr>
              <p:cNvPr id="6" name="Content Placeholder 2">
                <a:extLst>
                  <a:ext uri="{FF2B5EF4-FFF2-40B4-BE49-F238E27FC236}">
                    <a16:creationId xmlns:a16="http://schemas.microsoft.com/office/drawing/2014/main" id="{41BA3516-0179-F101-3287-898AC1D378FB}"/>
                  </a:ext>
                </a:extLst>
              </p:cNvPr>
              <p:cNvSpPr txBox="1">
                <a:spLocks noRot="1" noChangeAspect="1" noMove="1" noResize="1" noEditPoints="1" noAdjustHandles="1" noChangeArrowheads="1" noChangeShapeType="1" noTextEdit="1"/>
              </p:cNvSpPr>
              <p:nvPr/>
            </p:nvSpPr>
            <p:spPr>
              <a:xfrm>
                <a:off x="715617" y="4548838"/>
                <a:ext cx="10088217" cy="1741596"/>
              </a:xfrm>
              <a:prstGeom prst="rect">
                <a:avLst/>
              </a:prstGeom>
              <a:blipFill>
                <a:blip r:embed="rId4"/>
                <a:stretch>
                  <a:fillRect l="-785" t="-2797" r="-906" b="-2342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4EAB5B15-6726-BE2E-57EA-6892ADB16532}"/>
              </a:ext>
            </a:extLst>
          </p:cNvPr>
          <p:cNvPicPr>
            <a:picLocks noChangeAspect="1"/>
          </p:cNvPicPr>
          <p:nvPr/>
        </p:nvPicPr>
        <p:blipFill rotWithShape="1">
          <a:blip r:embed="rId5"/>
          <a:srcRect t="12800" b="20429"/>
          <a:stretch/>
        </p:blipFill>
        <p:spPr>
          <a:xfrm>
            <a:off x="238647" y="1065525"/>
            <a:ext cx="11714705" cy="1515004"/>
          </a:xfrm>
          <a:prstGeom prst="rect">
            <a:avLst/>
          </a:prstGeom>
        </p:spPr>
      </p:pic>
      <p:sp>
        <p:nvSpPr>
          <p:cNvPr id="4" name="Slide Number Placeholder 3">
            <a:extLst>
              <a:ext uri="{FF2B5EF4-FFF2-40B4-BE49-F238E27FC236}">
                <a16:creationId xmlns:a16="http://schemas.microsoft.com/office/drawing/2014/main" id="{0BD98913-720A-D908-2162-8F2550D97A67}"/>
              </a:ext>
            </a:extLst>
          </p:cNvPr>
          <p:cNvSpPr>
            <a:spLocks noGrp="1"/>
          </p:cNvSpPr>
          <p:nvPr>
            <p:ph type="sldNum" sz="quarter" idx="12"/>
          </p:nvPr>
        </p:nvSpPr>
        <p:spPr/>
        <p:txBody>
          <a:bodyPr/>
          <a:lstStyle/>
          <a:p>
            <a:fld id="{0EC100B5-B540-48F9-8B23-4A866F783915}" type="slidenum">
              <a:rPr lang="en-US" smtClean="0"/>
              <a:t>19</a:t>
            </a:fld>
            <a:endParaRPr lang="en-US"/>
          </a:p>
        </p:txBody>
      </p:sp>
    </p:spTree>
    <p:extLst>
      <p:ext uri="{BB962C8B-B14F-4D97-AF65-F5344CB8AC3E}">
        <p14:creationId xmlns:p14="http://schemas.microsoft.com/office/powerpoint/2010/main" val="159542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D06F6-6CC9-96B4-4312-E69F3649934B}"/>
              </a:ext>
            </a:extLst>
          </p:cNvPr>
          <p:cNvSpPr>
            <a:spLocks noGrp="1"/>
          </p:cNvSpPr>
          <p:nvPr>
            <p:ph type="title"/>
          </p:nvPr>
        </p:nvSpPr>
        <p:spPr>
          <a:xfrm>
            <a:off x="1008184" y="117568"/>
            <a:ext cx="10175631" cy="1111843"/>
          </a:xfrm>
        </p:spPr>
        <p:txBody>
          <a:bodyPr anchor="ctr">
            <a:normAutofit/>
          </a:bodyPr>
          <a:lstStyle/>
          <a:p>
            <a:pPr algn="ctr"/>
            <a:r>
              <a:rPr lang="en-US" sz="4000" dirty="0"/>
              <a:t>Generative Adversarial Network (GAN)</a:t>
            </a:r>
          </a:p>
        </p:txBody>
      </p:sp>
      <p:sp>
        <p:nvSpPr>
          <p:cNvPr id="9" name="Content Placeholder 8">
            <a:extLst>
              <a:ext uri="{FF2B5EF4-FFF2-40B4-BE49-F238E27FC236}">
                <a16:creationId xmlns:a16="http://schemas.microsoft.com/office/drawing/2014/main" id="{ED402DED-ABE1-3979-6B14-2F15C4D1F0AE}"/>
              </a:ext>
            </a:extLst>
          </p:cNvPr>
          <p:cNvSpPr>
            <a:spLocks noGrp="1"/>
          </p:cNvSpPr>
          <p:nvPr>
            <p:ph idx="1"/>
          </p:nvPr>
        </p:nvSpPr>
        <p:spPr>
          <a:xfrm>
            <a:off x="998376" y="2940426"/>
            <a:ext cx="10161036" cy="3118701"/>
          </a:xfrm>
        </p:spPr>
        <p:txBody>
          <a:bodyPr anchor="ctr">
            <a:normAutofit fontScale="92500"/>
          </a:bodyPr>
          <a:lstStyle/>
          <a:p>
            <a:pPr marL="344488" indent="-344488">
              <a:lnSpc>
                <a:spcPct val="110000"/>
              </a:lnSpc>
              <a:spcBef>
                <a:spcPts val="1800"/>
              </a:spcBef>
            </a:pPr>
            <a:r>
              <a:rPr lang="en-US" sz="2400" b="1" dirty="0"/>
              <a:t>Generative Adversarial Networks</a:t>
            </a:r>
            <a:r>
              <a:rPr lang="en-US" sz="2400" dirty="0"/>
              <a:t> are a class of machine learning techniques that learn to generate adversarial samples from a desired distribution. </a:t>
            </a:r>
          </a:p>
          <a:p>
            <a:pPr marL="344488" indent="-344488">
              <a:lnSpc>
                <a:spcPct val="110000"/>
              </a:lnSpc>
              <a:spcBef>
                <a:spcPts val="1800"/>
              </a:spcBef>
            </a:pPr>
            <a:r>
              <a:rPr lang="en-US" sz="2400" dirty="0"/>
              <a:t>The learning is accomplished via a two-player minimax optimization game between the </a:t>
            </a:r>
            <a:r>
              <a:rPr lang="en-US" sz="2400" dirty="0">
                <a:solidFill>
                  <a:srgbClr val="FF0000"/>
                </a:solidFill>
              </a:rPr>
              <a:t>generator</a:t>
            </a:r>
            <a:r>
              <a:rPr lang="en-US" sz="2400" dirty="0"/>
              <a:t> and the </a:t>
            </a:r>
            <a:r>
              <a:rPr lang="en-US" sz="2400" dirty="0">
                <a:solidFill>
                  <a:srgbClr val="00B0F0"/>
                </a:solidFill>
              </a:rPr>
              <a:t>discriminator</a:t>
            </a:r>
            <a:r>
              <a:rPr lang="en-US" sz="2400" dirty="0"/>
              <a:t>.</a:t>
            </a:r>
          </a:p>
          <a:p>
            <a:pPr marL="344488" indent="-344488">
              <a:lnSpc>
                <a:spcPct val="110000"/>
              </a:lnSpc>
              <a:spcBef>
                <a:spcPts val="1800"/>
              </a:spcBef>
            </a:pPr>
            <a:r>
              <a:rPr lang="en-US" sz="2400" dirty="0"/>
              <a:t>The </a:t>
            </a:r>
            <a:r>
              <a:rPr lang="en-US" sz="2400" dirty="0">
                <a:solidFill>
                  <a:srgbClr val="FF0000"/>
                </a:solidFill>
              </a:rPr>
              <a:t>generator</a:t>
            </a:r>
            <a:r>
              <a:rPr lang="en-US" sz="2400" dirty="0"/>
              <a:t> network </a:t>
            </a:r>
            <a:r>
              <a:rPr lang="en-US" sz="2400" i="1" dirty="0">
                <a:solidFill>
                  <a:srgbClr val="FF0000"/>
                </a:solidFill>
              </a:rPr>
              <a:t>G</a:t>
            </a:r>
            <a:r>
              <a:rPr lang="en-US" sz="2400" dirty="0"/>
              <a:t> aims to generate adversarial samples that fool the discriminator into thinking they are real, and the </a:t>
            </a:r>
            <a:r>
              <a:rPr lang="en-US" sz="2400" dirty="0">
                <a:solidFill>
                  <a:srgbClr val="00B0F0"/>
                </a:solidFill>
              </a:rPr>
              <a:t>discriminator</a:t>
            </a:r>
            <a:r>
              <a:rPr lang="en-US" sz="2400" dirty="0"/>
              <a:t> network </a:t>
            </a:r>
            <a:r>
              <a:rPr lang="en-US" sz="2400" i="1" dirty="0">
                <a:solidFill>
                  <a:srgbClr val="00B0F0"/>
                </a:solidFill>
              </a:rPr>
              <a:t>D</a:t>
            </a:r>
            <a:r>
              <a:rPr lang="en-US" sz="2400" dirty="0"/>
              <a:t> tries to distinguish between the real and fake samples.</a:t>
            </a:r>
          </a:p>
        </p:txBody>
      </p:sp>
      <p:sp>
        <p:nvSpPr>
          <p:cNvPr id="3" name="TextBox 2">
            <a:extLst>
              <a:ext uri="{FF2B5EF4-FFF2-40B4-BE49-F238E27FC236}">
                <a16:creationId xmlns:a16="http://schemas.microsoft.com/office/drawing/2014/main" id="{6AF68A38-90AC-BA7F-68E2-7CFE05D13CE8}"/>
              </a:ext>
            </a:extLst>
          </p:cNvPr>
          <p:cNvSpPr txBox="1"/>
          <p:nvPr/>
        </p:nvSpPr>
        <p:spPr>
          <a:xfrm>
            <a:off x="1008184" y="6218866"/>
            <a:ext cx="10446938" cy="307777"/>
          </a:xfrm>
          <a:prstGeom prst="rect">
            <a:avLst/>
          </a:prstGeom>
          <a:noFill/>
        </p:spPr>
        <p:txBody>
          <a:bodyPr wrap="square" rtlCol="0">
            <a:spAutoFit/>
          </a:bodyPr>
          <a:lstStyle/>
          <a:p>
            <a:r>
              <a:rPr lang="en-US" sz="1400" b="0" i="0" dirty="0">
                <a:solidFill>
                  <a:srgbClr val="222222"/>
                </a:solidFill>
                <a:effectLst/>
                <a:latin typeface="Arial" panose="020B0604020202020204" pitchFamily="34" charset="0"/>
              </a:rPr>
              <a:t>[1] Goodfellow, Ian, et al. "Generative adversarial networks." </a:t>
            </a:r>
            <a:r>
              <a:rPr lang="en-US" sz="1400" b="0" i="1" dirty="0">
                <a:solidFill>
                  <a:srgbClr val="222222"/>
                </a:solidFill>
                <a:effectLst/>
                <a:latin typeface="Arial" panose="020B0604020202020204" pitchFamily="34" charset="0"/>
              </a:rPr>
              <a:t>Communications of the ACM</a:t>
            </a:r>
            <a:r>
              <a:rPr lang="en-US" sz="1400" b="0" i="0" dirty="0">
                <a:solidFill>
                  <a:srgbClr val="222222"/>
                </a:solidFill>
                <a:effectLst/>
                <a:latin typeface="Arial" panose="020B0604020202020204" pitchFamily="34" charset="0"/>
              </a:rPr>
              <a:t> 63.11 (2020): 139-144.</a:t>
            </a:r>
            <a:endParaRPr lang="en-US" sz="1400" dirty="0"/>
          </a:p>
        </p:txBody>
      </p:sp>
      <p:grpSp>
        <p:nvGrpSpPr>
          <p:cNvPr id="21" name="Group 20">
            <a:extLst>
              <a:ext uri="{FF2B5EF4-FFF2-40B4-BE49-F238E27FC236}">
                <a16:creationId xmlns:a16="http://schemas.microsoft.com/office/drawing/2014/main" id="{CB1BC520-7FAA-AC89-5192-3D876433AB1F}"/>
              </a:ext>
            </a:extLst>
          </p:cNvPr>
          <p:cNvGrpSpPr/>
          <p:nvPr/>
        </p:nvGrpSpPr>
        <p:grpSpPr>
          <a:xfrm>
            <a:off x="1248699" y="1238861"/>
            <a:ext cx="9409470" cy="1467326"/>
            <a:chOff x="943903" y="1130709"/>
            <a:chExt cx="9409470" cy="1467326"/>
          </a:xfrm>
        </p:grpSpPr>
        <p:cxnSp>
          <p:nvCxnSpPr>
            <p:cNvPr id="6" name="Straight Arrow Connector 5">
              <a:extLst>
                <a:ext uri="{FF2B5EF4-FFF2-40B4-BE49-F238E27FC236}">
                  <a16:creationId xmlns:a16="http://schemas.microsoft.com/office/drawing/2014/main" id="{3723C65F-3489-56AC-1C92-343BEBA978A2}"/>
                </a:ext>
              </a:extLst>
            </p:cNvPr>
            <p:cNvCxnSpPr/>
            <p:nvPr/>
          </p:nvCxnSpPr>
          <p:spPr>
            <a:xfrm>
              <a:off x="2035283" y="1396179"/>
              <a:ext cx="4591665"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Rectangle: Rounded Corners 6">
              <a:extLst>
                <a:ext uri="{FF2B5EF4-FFF2-40B4-BE49-F238E27FC236}">
                  <a16:creationId xmlns:a16="http://schemas.microsoft.com/office/drawing/2014/main" id="{A02D0155-00EC-035E-0800-81297DBF7FE4}"/>
                </a:ext>
              </a:extLst>
            </p:cNvPr>
            <p:cNvSpPr/>
            <p:nvPr/>
          </p:nvSpPr>
          <p:spPr>
            <a:xfrm>
              <a:off x="2556392" y="1818968"/>
              <a:ext cx="2025446" cy="619432"/>
            </a:xfrm>
            <a:prstGeom prst="roundRect">
              <a:avLst/>
            </a:prstGeom>
            <a:solidFill>
              <a:srgbClr val="FFFF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400" dirty="0">
                  <a:solidFill>
                    <a:srgbClr val="FF0000"/>
                  </a:solidFill>
                </a:rPr>
                <a:t>Generator: </a:t>
              </a:r>
              <a:r>
                <a:rPr lang="en-US" sz="2400" i="1" dirty="0">
                  <a:solidFill>
                    <a:srgbClr val="FF0000"/>
                  </a:solidFill>
                </a:rPr>
                <a:t>G</a:t>
              </a:r>
            </a:p>
          </p:txBody>
        </p:sp>
        <p:sp>
          <p:nvSpPr>
            <p:cNvPr id="8" name="Rectangle: Rounded Corners 7">
              <a:extLst>
                <a:ext uri="{FF2B5EF4-FFF2-40B4-BE49-F238E27FC236}">
                  <a16:creationId xmlns:a16="http://schemas.microsoft.com/office/drawing/2014/main" id="{992D4F96-03A6-08BA-CA0D-335483E79010}"/>
                </a:ext>
              </a:extLst>
            </p:cNvPr>
            <p:cNvSpPr/>
            <p:nvPr/>
          </p:nvSpPr>
          <p:spPr>
            <a:xfrm>
              <a:off x="6626946" y="1130709"/>
              <a:ext cx="2438401" cy="806249"/>
            </a:xfrm>
            <a:prstGeom prst="roundRect">
              <a:avLst/>
            </a:prstGeom>
            <a:solidFill>
              <a:srgbClr val="FFFF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400" dirty="0">
                  <a:solidFill>
                    <a:srgbClr val="00B0F0"/>
                  </a:solidFill>
                </a:rPr>
                <a:t>Discriminator: </a:t>
              </a:r>
              <a:r>
                <a:rPr lang="en-US" sz="2400" i="1" dirty="0">
                  <a:solidFill>
                    <a:srgbClr val="00B0F0"/>
                  </a:solidFill>
                </a:rPr>
                <a:t>D</a:t>
              </a:r>
            </a:p>
          </p:txBody>
        </p:sp>
        <p:cxnSp>
          <p:nvCxnSpPr>
            <p:cNvPr id="10" name="Straight Arrow Connector 9">
              <a:extLst>
                <a:ext uri="{FF2B5EF4-FFF2-40B4-BE49-F238E27FC236}">
                  <a16:creationId xmlns:a16="http://schemas.microsoft.com/office/drawing/2014/main" id="{5807A000-98CA-0765-DE1C-4F3FA3205FD3}"/>
                </a:ext>
              </a:extLst>
            </p:cNvPr>
            <p:cNvCxnSpPr>
              <a:cxnSpLocks/>
            </p:cNvCxnSpPr>
            <p:nvPr/>
          </p:nvCxnSpPr>
          <p:spPr>
            <a:xfrm>
              <a:off x="2054947" y="2138520"/>
              <a:ext cx="521109"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D6CAD217-977B-0B47-5443-C9A3652CE418}"/>
                </a:ext>
              </a:extLst>
            </p:cNvPr>
            <p:cNvCxnSpPr>
              <a:cxnSpLocks/>
            </p:cNvCxnSpPr>
            <p:nvPr/>
          </p:nvCxnSpPr>
          <p:spPr>
            <a:xfrm>
              <a:off x="4576921" y="2143436"/>
              <a:ext cx="55552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1F15C675-3B5E-9B69-2473-E267BD05BDCE}"/>
                </a:ext>
              </a:extLst>
            </p:cNvPr>
            <p:cNvCxnSpPr>
              <a:cxnSpLocks/>
            </p:cNvCxnSpPr>
            <p:nvPr/>
          </p:nvCxnSpPr>
          <p:spPr>
            <a:xfrm>
              <a:off x="6110755" y="1710817"/>
              <a:ext cx="521109"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A0EB5219-3F76-6068-D3DD-C37C1B514585}"/>
                </a:ext>
              </a:extLst>
            </p:cNvPr>
            <p:cNvCxnSpPr>
              <a:cxnSpLocks/>
            </p:cNvCxnSpPr>
            <p:nvPr/>
          </p:nvCxnSpPr>
          <p:spPr>
            <a:xfrm>
              <a:off x="9075179" y="1627236"/>
              <a:ext cx="122903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031B8A01-252D-0333-A3AF-305867D97D29}"/>
                </a:ext>
              </a:extLst>
            </p:cNvPr>
            <p:cNvSpPr txBox="1"/>
            <p:nvPr/>
          </p:nvSpPr>
          <p:spPr>
            <a:xfrm>
              <a:off x="9085012" y="1238858"/>
              <a:ext cx="1268361" cy="369332"/>
            </a:xfrm>
            <a:prstGeom prst="rect">
              <a:avLst/>
            </a:prstGeom>
            <a:noFill/>
          </p:spPr>
          <p:txBody>
            <a:bodyPr wrap="square" rtlCol="0">
              <a:spAutoFit/>
            </a:bodyPr>
            <a:lstStyle/>
            <a:p>
              <a:r>
                <a:rPr lang="en-US" dirty="0"/>
                <a:t>Real/Fake</a:t>
              </a:r>
            </a:p>
          </p:txBody>
        </p:sp>
        <p:sp>
          <p:nvSpPr>
            <p:cNvPr id="15" name="TextBox 14">
              <a:extLst>
                <a:ext uri="{FF2B5EF4-FFF2-40B4-BE49-F238E27FC236}">
                  <a16:creationId xmlns:a16="http://schemas.microsoft.com/office/drawing/2014/main" id="{AB8995C9-1FB0-0B45-FDA1-13EB8DD82689}"/>
                </a:ext>
              </a:extLst>
            </p:cNvPr>
            <p:cNvSpPr txBox="1"/>
            <p:nvPr/>
          </p:nvSpPr>
          <p:spPr>
            <a:xfrm>
              <a:off x="1155295" y="1204445"/>
              <a:ext cx="1268361" cy="646331"/>
            </a:xfrm>
            <a:prstGeom prst="rect">
              <a:avLst/>
            </a:prstGeom>
            <a:noFill/>
          </p:spPr>
          <p:txBody>
            <a:bodyPr wrap="square" rtlCol="0">
              <a:spAutoFit/>
            </a:bodyPr>
            <a:lstStyle/>
            <a:p>
              <a:pPr algn="ctr"/>
              <a:r>
                <a:rPr lang="en-US" i="1" dirty="0"/>
                <a:t>X</a:t>
              </a:r>
              <a:r>
                <a:rPr lang="en-US" dirty="0"/>
                <a:t> </a:t>
              </a:r>
            </a:p>
            <a:p>
              <a:pPr algn="ctr"/>
              <a:r>
                <a:rPr lang="en-US" dirty="0"/>
                <a:t>Input data</a:t>
              </a:r>
            </a:p>
          </p:txBody>
        </p:sp>
        <p:sp>
          <p:nvSpPr>
            <p:cNvPr id="16" name="TextBox 15">
              <a:extLst>
                <a:ext uri="{FF2B5EF4-FFF2-40B4-BE49-F238E27FC236}">
                  <a16:creationId xmlns:a16="http://schemas.microsoft.com/office/drawing/2014/main" id="{D37FE217-3661-9154-BA8F-249F960D0BAC}"/>
                </a:ext>
              </a:extLst>
            </p:cNvPr>
            <p:cNvSpPr txBox="1"/>
            <p:nvPr/>
          </p:nvSpPr>
          <p:spPr>
            <a:xfrm>
              <a:off x="943903" y="1917291"/>
              <a:ext cx="1661649" cy="646331"/>
            </a:xfrm>
            <a:prstGeom prst="rect">
              <a:avLst/>
            </a:prstGeom>
            <a:noFill/>
          </p:spPr>
          <p:txBody>
            <a:bodyPr wrap="square" rtlCol="0">
              <a:spAutoFit/>
            </a:bodyPr>
            <a:lstStyle/>
            <a:p>
              <a:pPr algn="ctr"/>
              <a:r>
                <a:rPr lang="en-US" i="1" dirty="0"/>
                <a:t>Z</a:t>
              </a:r>
              <a:r>
                <a:rPr lang="en-US" dirty="0"/>
                <a:t> </a:t>
              </a:r>
            </a:p>
            <a:p>
              <a:pPr algn="ctr"/>
              <a:r>
                <a:rPr lang="en-US" dirty="0"/>
                <a:t>Random noise</a:t>
              </a:r>
            </a:p>
          </p:txBody>
        </p:sp>
        <p:sp>
          <p:nvSpPr>
            <p:cNvPr id="17" name="TextBox 16">
              <a:extLst>
                <a:ext uri="{FF2B5EF4-FFF2-40B4-BE49-F238E27FC236}">
                  <a16:creationId xmlns:a16="http://schemas.microsoft.com/office/drawing/2014/main" id="{3BF72DA8-9E57-A9E0-A921-0F953FC5BDD5}"/>
                </a:ext>
              </a:extLst>
            </p:cNvPr>
            <p:cNvSpPr txBox="1"/>
            <p:nvPr/>
          </p:nvSpPr>
          <p:spPr>
            <a:xfrm>
              <a:off x="4547426" y="1951704"/>
              <a:ext cx="1745225" cy="646331"/>
            </a:xfrm>
            <a:prstGeom prst="rect">
              <a:avLst/>
            </a:prstGeom>
            <a:noFill/>
          </p:spPr>
          <p:txBody>
            <a:bodyPr wrap="square" rtlCol="0">
              <a:spAutoFit/>
            </a:bodyPr>
            <a:lstStyle/>
            <a:p>
              <a:pPr algn="ctr"/>
              <a:r>
                <a:rPr lang="en-US" i="1" dirty="0"/>
                <a:t>Y</a:t>
              </a:r>
              <a:r>
                <a:rPr lang="en-US" dirty="0"/>
                <a:t> </a:t>
              </a:r>
            </a:p>
            <a:p>
              <a:pPr algn="ctr"/>
              <a:r>
                <a:rPr lang="en-US" dirty="0"/>
                <a:t>Generated data</a:t>
              </a:r>
            </a:p>
          </p:txBody>
        </p:sp>
        <p:cxnSp>
          <p:nvCxnSpPr>
            <p:cNvPr id="18" name="Straight Connector 17">
              <a:extLst>
                <a:ext uri="{FF2B5EF4-FFF2-40B4-BE49-F238E27FC236}">
                  <a16:creationId xmlns:a16="http://schemas.microsoft.com/office/drawing/2014/main" id="{72D7008B-FC57-4A85-F3B5-D8D2C6B0F7F0}"/>
                </a:ext>
              </a:extLst>
            </p:cNvPr>
            <p:cNvCxnSpPr>
              <a:cxnSpLocks/>
            </p:cNvCxnSpPr>
            <p:nvPr/>
          </p:nvCxnSpPr>
          <p:spPr>
            <a:xfrm>
              <a:off x="6135330" y="1720644"/>
              <a:ext cx="0" cy="412956"/>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D4385F2D-B1D1-AB22-A636-FA4C31C5487E}"/>
                </a:ext>
              </a:extLst>
            </p:cNvPr>
            <p:cNvCxnSpPr>
              <a:cxnSpLocks/>
            </p:cNvCxnSpPr>
            <p:nvPr/>
          </p:nvCxnSpPr>
          <p:spPr>
            <a:xfrm>
              <a:off x="5633890" y="2138521"/>
              <a:ext cx="521109" cy="0"/>
            </a:xfrm>
            <a:prstGeom prst="straightConnector1">
              <a:avLst/>
            </a:prstGeom>
            <a:ln w="38100">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4" name="Slide Number Placeholder 3">
            <a:extLst>
              <a:ext uri="{FF2B5EF4-FFF2-40B4-BE49-F238E27FC236}">
                <a16:creationId xmlns:a16="http://schemas.microsoft.com/office/drawing/2014/main" id="{C1882D15-4201-CF96-63A6-941721A57240}"/>
              </a:ext>
            </a:extLst>
          </p:cNvPr>
          <p:cNvSpPr>
            <a:spLocks noGrp="1"/>
          </p:cNvSpPr>
          <p:nvPr>
            <p:ph type="sldNum" sz="quarter" idx="12"/>
          </p:nvPr>
        </p:nvSpPr>
        <p:spPr/>
        <p:txBody>
          <a:bodyPr/>
          <a:lstStyle/>
          <a:p>
            <a:fld id="{0EC100B5-B540-48F9-8B23-4A866F783915}" type="slidenum">
              <a:rPr lang="en-US" smtClean="0"/>
              <a:t>2</a:t>
            </a:fld>
            <a:endParaRPr lang="en-US"/>
          </a:p>
        </p:txBody>
      </p:sp>
    </p:spTree>
    <p:extLst>
      <p:ext uri="{BB962C8B-B14F-4D97-AF65-F5344CB8AC3E}">
        <p14:creationId xmlns:p14="http://schemas.microsoft.com/office/powerpoint/2010/main" val="363041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37032-79C6-AB45-9E99-D5B49658075E}"/>
              </a:ext>
            </a:extLst>
          </p:cNvPr>
          <p:cNvSpPr>
            <a:spLocks noGrp="1"/>
          </p:cNvSpPr>
          <p:nvPr>
            <p:ph type="title"/>
          </p:nvPr>
        </p:nvSpPr>
        <p:spPr>
          <a:xfrm>
            <a:off x="710489" y="198781"/>
            <a:ext cx="10741742" cy="1308517"/>
          </a:xfrm>
        </p:spPr>
        <p:txBody>
          <a:bodyPr>
            <a:normAutofit/>
          </a:bodyPr>
          <a:lstStyle/>
          <a:p>
            <a:r>
              <a:rPr lang="en-US" sz="4000" dirty="0"/>
              <a:t>Single Layer Compression</a:t>
            </a:r>
          </a:p>
        </p:txBody>
      </p:sp>
      <p:sp>
        <p:nvSpPr>
          <p:cNvPr id="3" name="Content Placeholder 2">
            <a:extLst>
              <a:ext uri="{FF2B5EF4-FFF2-40B4-BE49-F238E27FC236}">
                <a16:creationId xmlns:a16="http://schemas.microsoft.com/office/drawing/2014/main" id="{8D0C5FBA-D5F2-6A1D-94A9-C17E794E2DBE}"/>
              </a:ext>
            </a:extLst>
          </p:cNvPr>
          <p:cNvSpPr>
            <a:spLocks noGrp="1"/>
          </p:cNvSpPr>
          <p:nvPr>
            <p:ph idx="1"/>
          </p:nvPr>
        </p:nvSpPr>
        <p:spPr>
          <a:xfrm>
            <a:off x="749710" y="1529319"/>
            <a:ext cx="5955890" cy="4769169"/>
          </a:xfrm>
        </p:spPr>
        <p:txBody>
          <a:bodyPr>
            <a:noAutofit/>
          </a:bodyPr>
          <a:lstStyle/>
          <a:p>
            <a:pPr marL="461963" lvl="1">
              <a:lnSpc>
                <a:spcPct val="100000"/>
              </a:lnSpc>
              <a:spcBef>
                <a:spcPts val="0"/>
              </a:spcBef>
              <a:spcAft>
                <a:spcPts val="1800"/>
              </a:spcAft>
            </a:pPr>
            <a:r>
              <a:rPr lang="en-US" dirty="0"/>
              <a:t>CPD is applied to the generator layers. </a:t>
            </a:r>
          </a:p>
          <a:p>
            <a:pPr marL="461963" lvl="1">
              <a:lnSpc>
                <a:spcPct val="100000"/>
              </a:lnSpc>
              <a:spcBef>
                <a:spcPts val="0"/>
              </a:spcBef>
              <a:spcAft>
                <a:spcPts val="1800"/>
              </a:spcAft>
            </a:pPr>
            <a:r>
              <a:rPr lang="en-US" dirty="0"/>
              <a:t>Each layer is compressed in isolation and only the layers with minimal performance degradation are compressed. </a:t>
            </a:r>
          </a:p>
          <a:p>
            <a:pPr marL="461963" lvl="1">
              <a:lnSpc>
                <a:spcPct val="100000"/>
              </a:lnSpc>
              <a:spcBef>
                <a:spcPts val="0"/>
              </a:spcBef>
              <a:spcAft>
                <a:spcPts val="1800"/>
              </a:spcAft>
            </a:pPr>
            <a:r>
              <a:rPr lang="en-US" dirty="0"/>
              <a:t>Because layers 9 and 13 undergo a significant performance degradation, they are not compressed. </a:t>
            </a:r>
          </a:p>
          <a:p>
            <a:pPr marL="461963" lvl="1">
              <a:lnSpc>
                <a:spcPct val="100000"/>
              </a:lnSpc>
              <a:spcBef>
                <a:spcPts val="0"/>
              </a:spcBef>
              <a:spcAft>
                <a:spcPts val="1800"/>
              </a:spcAft>
            </a:pPr>
            <a:r>
              <a:rPr lang="en-US" dirty="0"/>
              <a:t>After compression, the network is fine-tuned to improve performance.</a:t>
            </a:r>
          </a:p>
        </p:txBody>
      </p:sp>
      <p:pic>
        <p:nvPicPr>
          <p:cNvPr id="6" name="Picture 5">
            <a:extLst>
              <a:ext uri="{FF2B5EF4-FFF2-40B4-BE49-F238E27FC236}">
                <a16:creationId xmlns:a16="http://schemas.microsoft.com/office/drawing/2014/main" id="{40B2DD15-7F8C-071A-AFCC-06B27A670F74}"/>
              </a:ext>
            </a:extLst>
          </p:cNvPr>
          <p:cNvPicPr>
            <a:picLocks noChangeAspect="1"/>
          </p:cNvPicPr>
          <p:nvPr/>
        </p:nvPicPr>
        <p:blipFill>
          <a:blip r:embed="rId3"/>
          <a:stretch>
            <a:fillRect/>
          </a:stretch>
        </p:blipFill>
        <p:spPr>
          <a:xfrm>
            <a:off x="6795354" y="2486184"/>
            <a:ext cx="5107789" cy="2488838"/>
          </a:xfrm>
          <a:prstGeom prst="rect">
            <a:avLst/>
          </a:prstGeom>
        </p:spPr>
      </p:pic>
      <p:sp>
        <p:nvSpPr>
          <p:cNvPr id="4" name="Slide Number Placeholder 3">
            <a:extLst>
              <a:ext uri="{FF2B5EF4-FFF2-40B4-BE49-F238E27FC236}">
                <a16:creationId xmlns:a16="http://schemas.microsoft.com/office/drawing/2014/main" id="{7DCB3E7B-65E8-CDB0-B29D-2A247FD3B6C4}"/>
              </a:ext>
            </a:extLst>
          </p:cNvPr>
          <p:cNvSpPr>
            <a:spLocks noGrp="1"/>
          </p:cNvSpPr>
          <p:nvPr>
            <p:ph type="sldNum" sz="quarter" idx="12"/>
          </p:nvPr>
        </p:nvSpPr>
        <p:spPr/>
        <p:txBody>
          <a:bodyPr/>
          <a:lstStyle/>
          <a:p>
            <a:fld id="{0EC100B5-B540-48F9-8B23-4A866F783915}" type="slidenum">
              <a:rPr lang="en-US" smtClean="0"/>
              <a:t>20</a:t>
            </a:fld>
            <a:endParaRPr lang="en-US"/>
          </a:p>
        </p:txBody>
      </p:sp>
    </p:spTree>
    <p:extLst>
      <p:ext uri="{BB962C8B-B14F-4D97-AF65-F5344CB8AC3E}">
        <p14:creationId xmlns:p14="http://schemas.microsoft.com/office/powerpoint/2010/main" val="343436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B8167-43CF-79EA-5FF0-CA6F9FF746D6}"/>
              </a:ext>
            </a:extLst>
          </p:cNvPr>
          <p:cNvSpPr>
            <a:spLocks noGrp="1"/>
          </p:cNvSpPr>
          <p:nvPr>
            <p:ph type="title"/>
          </p:nvPr>
        </p:nvSpPr>
        <p:spPr>
          <a:xfrm>
            <a:off x="838200" y="176284"/>
            <a:ext cx="10515600" cy="1325563"/>
          </a:xfrm>
        </p:spPr>
        <p:txBody>
          <a:bodyPr>
            <a:normAutofit/>
          </a:bodyPr>
          <a:lstStyle/>
          <a:p>
            <a:r>
              <a:rPr lang="en-US" sz="4000" dirty="0"/>
              <a:t>Compression of Fully Connected Layers</a:t>
            </a:r>
          </a:p>
        </p:txBody>
      </p:sp>
      <p:sp>
        <p:nvSpPr>
          <p:cNvPr id="3" name="Content Placeholder 2">
            <a:extLst>
              <a:ext uri="{FF2B5EF4-FFF2-40B4-BE49-F238E27FC236}">
                <a16:creationId xmlns:a16="http://schemas.microsoft.com/office/drawing/2014/main" id="{0D5FD736-EAF7-6790-216E-0006F6943A32}"/>
              </a:ext>
            </a:extLst>
          </p:cNvPr>
          <p:cNvSpPr>
            <a:spLocks noGrp="1"/>
          </p:cNvSpPr>
          <p:nvPr>
            <p:ph idx="1"/>
          </p:nvPr>
        </p:nvSpPr>
        <p:spPr>
          <a:xfrm>
            <a:off x="877529" y="1569987"/>
            <a:ext cx="10515600" cy="1871303"/>
          </a:xfrm>
        </p:spPr>
        <p:txBody>
          <a:bodyPr>
            <a:normAutofit/>
          </a:bodyPr>
          <a:lstStyle/>
          <a:p>
            <a:pPr>
              <a:lnSpc>
                <a:spcPct val="100000"/>
              </a:lnSpc>
              <a:spcBef>
                <a:spcPts val="1800"/>
              </a:spcBef>
            </a:pPr>
            <a:r>
              <a:rPr lang="en-US" sz="2400" dirty="0"/>
              <a:t>After compression of convolution layers followed by fine-tuning, the fully connected (FC) layers of the generator are compressed.</a:t>
            </a:r>
          </a:p>
          <a:p>
            <a:pPr>
              <a:lnSpc>
                <a:spcPct val="100000"/>
              </a:lnSpc>
              <a:spcBef>
                <a:spcPts val="1800"/>
              </a:spcBef>
            </a:pPr>
            <a:r>
              <a:rPr lang="en-US" sz="2400" dirty="0"/>
              <a:t>Fine-tuning after the compression of fully connected layers resulted in instability and, therefore, bypassed.</a:t>
            </a:r>
          </a:p>
        </p:txBody>
      </p:sp>
      <p:cxnSp>
        <p:nvCxnSpPr>
          <p:cNvPr id="23" name="Straight Arrow Connector 22">
            <a:extLst>
              <a:ext uri="{FF2B5EF4-FFF2-40B4-BE49-F238E27FC236}">
                <a16:creationId xmlns:a16="http://schemas.microsoft.com/office/drawing/2014/main" id="{46FBDA13-87F8-2492-AC29-90B7895C64A5}"/>
              </a:ext>
            </a:extLst>
          </p:cNvPr>
          <p:cNvCxnSpPr>
            <a:cxnSpLocks/>
            <a:stCxn id="45" idx="4"/>
            <a:endCxn id="71" idx="0"/>
          </p:cNvCxnSpPr>
          <p:nvPr/>
        </p:nvCxnSpPr>
        <p:spPr>
          <a:xfrm>
            <a:off x="7297607" y="5090139"/>
            <a:ext cx="405776" cy="385243"/>
          </a:xfrm>
          <a:prstGeom prst="straightConnector1">
            <a:avLst/>
          </a:prstGeom>
          <a:ln w="6350">
            <a:solidFill>
              <a:schemeClr val="accent2">
                <a:lumMod val="75000"/>
              </a:schemeClr>
            </a:solidFill>
            <a:tailEnd type="stealth" w="sm" len="sm"/>
          </a:ln>
        </p:spPr>
        <p:style>
          <a:lnRef idx="1">
            <a:schemeClr val="accent1"/>
          </a:lnRef>
          <a:fillRef idx="0">
            <a:schemeClr val="accent1"/>
          </a:fillRef>
          <a:effectRef idx="0">
            <a:schemeClr val="accent1"/>
          </a:effectRef>
          <a:fontRef idx="minor">
            <a:schemeClr val="tx1"/>
          </a:fontRef>
        </p:style>
      </p:cxnSp>
      <p:sp>
        <p:nvSpPr>
          <p:cNvPr id="33" name="Arrow: Down 32">
            <a:extLst>
              <a:ext uri="{FF2B5EF4-FFF2-40B4-BE49-F238E27FC236}">
                <a16:creationId xmlns:a16="http://schemas.microsoft.com/office/drawing/2014/main" id="{E09C69BB-4C6B-B51E-D673-1A8804E1B034}"/>
              </a:ext>
            </a:extLst>
          </p:cNvPr>
          <p:cNvSpPr/>
          <p:nvPr/>
        </p:nvSpPr>
        <p:spPr>
          <a:xfrm rot="16200000">
            <a:off x="5348355" y="4924630"/>
            <a:ext cx="534988" cy="598104"/>
          </a:xfrm>
          <a:prstGeom prst="downArrow">
            <a:avLst/>
          </a:prstGeom>
          <a:solidFill>
            <a:schemeClr val="bg1">
              <a:lumMod val="85000"/>
            </a:schemeClr>
          </a:solidFill>
          <a:ln>
            <a:solidFill>
              <a:schemeClr val="tx1">
                <a:lumMod val="75000"/>
                <a:lumOff val="2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43">
            <a:extLst>
              <a:ext uri="{FF2B5EF4-FFF2-40B4-BE49-F238E27FC236}">
                <a16:creationId xmlns:a16="http://schemas.microsoft.com/office/drawing/2014/main" id="{9B9811F8-B3F9-04DE-AC9B-80056CB66079}"/>
              </a:ext>
            </a:extLst>
          </p:cNvPr>
          <p:cNvGrpSpPr/>
          <p:nvPr/>
        </p:nvGrpSpPr>
        <p:grpSpPr>
          <a:xfrm>
            <a:off x="6141240" y="4062161"/>
            <a:ext cx="2197688" cy="2269948"/>
            <a:chOff x="9423396" y="4096789"/>
            <a:chExt cx="1379493" cy="1254690"/>
          </a:xfrm>
        </p:grpSpPr>
        <p:cxnSp>
          <p:nvCxnSpPr>
            <p:cNvPr id="35" name="Straight Arrow Connector 34">
              <a:extLst>
                <a:ext uri="{FF2B5EF4-FFF2-40B4-BE49-F238E27FC236}">
                  <a16:creationId xmlns:a16="http://schemas.microsoft.com/office/drawing/2014/main" id="{85C2218B-BEBA-74FA-595D-6E26A48122B7}"/>
                </a:ext>
              </a:extLst>
            </p:cNvPr>
            <p:cNvCxnSpPr>
              <a:cxnSpLocks/>
            </p:cNvCxnSpPr>
            <p:nvPr/>
          </p:nvCxnSpPr>
          <p:spPr>
            <a:xfrm>
              <a:off x="10105356" y="4249897"/>
              <a:ext cx="0" cy="284565"/>
            </a:xfrm>
            <a:prstGeom prst="straightConnector1">
              <a:avLst/>
            </a:prstGeom>
            <a:ln w="3175">
              <a:solidFill>
                <a:schemeClr val="bg2">
                  <a:lumMod val="75000"/>
                </a:schemeClr>
              </a:solidFill>
              <a:prstDash val="sysDot"/>
              <a:headEnd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143" name="Group 142">
              <a:extLst>
                <a:ext uri="{FF2B5EF4-FFF2-40B4-BE49-F238E27FC236}">
                  <a16:creationId xmlns:a16="http://schemas.microsoft.com/office/drawing/2014/main" id="{77520861-DC1C-F43E-3A7B-9FA2F926C0E5}"/>
                </a:ext>
              </a:extLst>
            </p:cNvPr>
            <p:cNvGrpSpPr/>
            <p:nvPr/>
          </p:nvGrpSpPr>
          <p:grpSpPr>
            <a:xfrm>
              <a:off x="9423396" y="4096789"/>
              <a:ext cx="1379493" cy="1254690"/>
              <a:chOff x="9423396" y="4096789"/>
              <a:chExt cx="1379493" cy="1254690"/>
            </a:xfrm>
          </p:grpSpPr>
          <p:sp>
            <p:nvSpPr>
              <p:cNvPr id="29" name="Left Bracket 28">
                <a:extLst>
                  <a:ext uri="{FF2B5EF4-FFF2-40B4-BE49-F238E27FC236}">
                    <a16:creationId xmlns:a16="http://schemas.microsoft.com/office/drawing/2014/main" id="{98D96659-AC42-D014-F41B-81B63CB25390}"/>
                  </a:ext>
                </a:extLst>
              </p:cNvPr>
              <p:cNvSpPr/>
              <p:nvPr/>
            </p:nvSpPr>
            <p:spPr>
              <a:xfrm rot="16200000">
                <a:off x="9935760" y="5059647"/>
                <a:ext cx="40371" cy="223939"/>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745E4A7-20FD-BD32-CB36-B35B86842ADB}"/>
                      </a:ext>
                    </a:extLst>
                  </p:cNvPr>
                  <p:cNvSpPr txBox="1">
                    <a:spLocks noChangeAspect="1"/>
                  </p:cNvSpPr>
                  <p:nvPr/>
                </p:nvSpPr>
                <p:spPr>
                  <a:xfrm>
                    <a:off x="9856734" y="5242572"/>
                    <a:ext cx="206179" cy="1020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panose="02040503050406030204" pitchFamily="18" charset="0"/>
                            </a:rPr>
                            <m:t>𝑼</m:t>
                          </m:r>
                        </m:oMath>
                      </m:oMathPara>
                    </a14:m>
                    <a:endParaRPr lang="en-US" sz="1050" b="1" dirty="0"/>
                  </a:p>
                </p:txBody>
              </p:sp>
            </mc:Choice>
            <mc:Fallback xmlns="">
              <p:sp>
                <p:nvSpPr>
                  <p:cNvPr id="30" name="TextBox 29">
                    <a:extLst>
                      <a:ext uri="{FF2B5EF4-FFF2-40B4-BE49-F238E27FC236}">
                        <a16:creationId xmlns:a16="http://schemas.microsoft.com/office/drawing/2014/main" id="{4745E4A7-20FD-BD32-CB36-B35B86842ADB}"/>
                      </a:ext>
                    </a:extLst>
                  </p:cNvPr>
                  <p:cNvSpPr txBox="1">
                    <a:spLocks noRot="1" noChangeAspect="1" noMove="1" noResize="1" noEditPoints="1" noAdjustHandles="1" noChangeArrowheads="1" noChangeShapeType="1" noTextEdit="1"/>
                  </p:cNvSpPr>
                  <p:nvPr/>
                </p:nvSpPr>
                <p:spPr>
                  <a:xfrm>
                    <a:off x="9856734" y="5242572"/>
                    <a:ext cx="206179" cy="102072"/>
                  </a:xfrm>
                  <a:prstGeom prst="rect">
                    <a:avLst/>
                  </a:prstGeom>
                  <a:blipFill>
                    <a:blip r:embed="rId3"/>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39CF502-33C5-5FA4-B471-1AA062D71468}"/>
                      </a:ext>
                    </a:extLst>
                  </p:cNvPr>
                  <p:cNvSpPr txBox="1">
                    <a:spLocks noChangeAspect="1"/>
                  </p:cNvSpPr>
                  <p:nvPr/>
                </p:nvSpPr>
                <p:spPr>
                  <a:xfrm>
                    <a:off x="10147864" y="5249407"/>
                    <a:ext cx="206179" cy="1020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panose="02040503050406030204" pitchFamily="18" charset="0"/>
                            </a:rPr>
                            <m:t>𝑽</m:t>
                          </m:r>
                        </m:oMath>
                      </m:oMathPara>
                    </a14:m>
                    <a:endParaRPr lang="en-US" sz="1200" b="1" dirty="0"/>
                  </a:p>
                </p:txBody>
              </p:sp>
            </mc:Choice>
            <mc:Fallback xmlns="">
              <p:sp>
                <p:nvSpPr>
                  <p:cNvPr id="31" name="TextBox 30">
                    <a:extLst>
                      <a:ext uri="{FF2B5EF4-FFF2-40B4-BE49-F238E27FC236}">
                        <a16:creationId xmlns:a16="http://schemas.microsoft.com/office/drawing/2014/main" id="{A39CF502-33C5-5FA4-B471-1AA062D71468}"/>
                      </a:ext>
                    </a:extLst>
                  </p:cNvPr>
                  <p:cNvSpPr txBox="1">
                    <a:spLocks noRot="1" noChangeAspect="1" noMove="1" noResize="1" noEditPoints="1" noAdjustHandles="1" noChangeArrowheads="1" noChangeShapeType="1" noTextEdit="1"/>
                  </p:cNvSpPr>
                  <p:nvPr/>
                </p:nvSpPr>
                <p:spPr>
                  <a:xfrm>
                    <a:off x="10147864" y="5249407"/>
                    <a:ext cx="206179" cy="102072"/>
                  </a:xfrm>
                  <a:prstGeom prst="rect">
                    <a:avLst/>
                  </a:prstGeom>
                  <a:blipFill>
                    <a:blip r:embed="rId4"/>
                    <a:stretch>
                      <a:fillRect b="-6667"/>
                    </a:stretch>
                  </a:blipFill>
                </p:spPr>
                <p:txBody>
                  <a:bodyPr/>
                  <a:lstStyle/>
                  <a:p>
                    <a:r>
                      <a:rPr lang="en-US">
                        <a:noFill/>
                      </a:rPr>
                      <a:t> </a:t>
                    </a:r>
                  </a:p>
                </p:txBody>
              </p:sp>
            </mc:Fallback>
          </mc:AlternateContent>
          <p:sp>
            <p:nvSpPr>
              <p:cNvPr id="32" name="Left Bracket 31">
                <a:extLst>
                  <a:ext uri="{FF2B5EF4-FFF2-40B4-BE49-F238E27FC236}">
                    <a16:creationId xmlns:a16="http://schemas.microsoft.com/office/drawing/2014/main" id="{470A4501-316B-293D-DE04-999517EDDAD6}"/>
                  </a:ext>
                </a:extLst>
              </p:cNvPr>
              <p:cNvSpPr/>
              <p:nvPr/>
            </p:nvSpPr>
            <p:spPr>
              <a:xfrm rot="16200000">
                <a:off x="10228181" y="5060547"/>
                <a:ext cx="40371" cy="223939"/>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135" name="Group 134">
                <a:extLst>
                  <a:ext uri="{FF2B5EF4-FFF2-40B4-BE49-F238E27FC236}">
                    <a16:creationId xmlns:a16="http://schemas.microsoft.com/office/drawing/2014/main" id="{63532517-FB0A-8A3B-4B32-A545B49C3D59}"/>
                  </a:ext>
                </a:extLst>
              </p:cNvPr>
              <p:cNvGrpSpPr/>
              <p:nvPr/>
            </p:nvGrpSpPr>
            <p:grpSpPr>
              <a:xfrm>
                <a:off x="9423396" y="4096789"/>
                <a:ext cx="1379493" cy="1018563"/>
                <a:chOff x="9423396" y="4096789"/>
                <a:chExt cx="1379493" cy="1018563"/>
              </a:xfrm>
            </p:grpSpPr>
            <p:grpSp>
              <p:nvGrpSpPr>
                <p:cNvPr id="134" name="Group 133">
                  <a:extLst>
                    <a:ext uri="{FF2B5EF4-FFF2-40B4-BE49-F238E27FC236}">
                      <a16:creationId xmlns:a16="http://schemas.microsoft.com/office/drawing/2014/main" id="{69D2EBED-AADB-D7F5-F8F5-ED8927735FDA}"/>
                    </a:ext>
                  </a:extLst>
                </p:cNvPr>
                <p:cNvGrpSpPr/>
                <p:nvPr/>
              </p:nvGrpSpPr>
              <p:grpSpPr>
                <a:xfrm>
                  <a:off x="9423396" y="4373456"/>
                  <a:ext cx="1379493" cy="741896"/>
                  <a:chOff x="9423396" y="4373456"/>
                  <a:chExt cx="1379493" cy="741896"/>
                </a:xfrm>
              </p:grpSpPr>
              <p:grpSp>
                <p:nvGrpSpPr>
                  <p:cNvPr id="14" name="Group 13">
                    <a:extLst>
                      <a:ext uri="{FF2B5EF4-FFF2-40B4-BE49-F238E27FC236}">
                        <a16:creationId xmlns:a16="http://schemas.microsoft.com/office/drawing/2014/main" id="{774BB1CA-970A-C3DD-9F22-59341BD07179}"/>
                      </a:ext>
                    </a:extLst>
                  </p:cNvPr>
                  <p:cNvGrpSpPr/>
                  <p:nvPr/>
                </p:nvGrpSpPr>
                <p:grpSpPr>
                  <a:xfrm>
                    <a:off x="9423396" y="4373456"/>
                    <a:ext cx="1379493" cy="741896"/>
                    <a:chOff x="5943427" y="2427667"/>
                    <a:chExt cx="1180002" cy="672150"/>
                  </a:xfrm>
                </p:grpSpPr>
                <p:grpSp>
                  <p:nvGrpSpPr>
                    <p:cNvPr id="41" name="Group 40">
                      <a:extLst>
                        <a:ext uri="{FF2B5EF4-FFF2-40B4-BE49-F238E27FC236}">
                          <a16:creationId xmlns:a16="http://schemas.microsoft.com/office/drawing/2014/main" id="{C8E70502-2D1D-3D19-D422-6C0154E3821B}"/>
                        </a:ext>
                      </a:extLst>
                    </p:cNvPr>
                    <p:cNvGrpSpPr/>
                    <p:nvPr/>
                  </p:nvGrpSpPr>
                  <p:grpSpPr>
                    <a:xfrm>
                      <a:off x="5943427" y="2427667"/>
                      <a:ext cx="1180002" cy="672150"/>
                      <a:chOff x="5946603" y="1082871"/>
                      <a:chExt cx="1180002" cy="672150"/>
                    </a:xfrm>
                  </p:grpSpPr>
                  <p:grpSp>
                    <p:nvGrpSpPr>
                      <p:cNvPr id="53" name="Group 52">
                        <a:extLst>
                          <a:ext uri="{FF2B5EF4-FFF2-40B4-BE49-F238E27FC236}">
                            <a16:creationId xmlns:a16="http://schemas.microsoft.com/office/drawing/2014/main" id="{D6A7D188-641C-470D-0B24-C8D01CB777E8}"/>
                          </a:ext>
                        </a:extLst>
                      </p:cNvPr>
                      <p:cNvGrpSpPr>
                        <a:grpSpLocks noChangeAspect="1"/>
                      </p:cNvGrpSpPr>
                      <p:nvPr/>
                    </p:nvGrpSpPr>
                    <p:grpSpPr>
                      <a:xfrm rot="16200000">
                        <a:off x="6088044" y="941430"/>
                        <a:ext cx="672150" cy="955031"/>
                        <a:chOff x="1751992" y="1690437"/>
                        <a:chExt cx="649814" cy="585756"/>
                      </a:xfrm>
                    </p:grpSpPr>
                    <p:sp>
                      <p:nvSpPr>
                        <p:cNvPr id="60" name="TextBox 59">
                          <a:extLst>
                            <a:ext uri="{FF2B5EF4-FFF2-40B4-BE49-F238E27FC236}">
                              <a16:creationId xmlns:a16="http://schemas.microsoft.com/office/drawing/2014/main" id="{0A1D172E-AF71-9BCC-09B5-3388E4E5D520}"/>
                            </a:ext>
                          </a:extLst>
                        </p:cNvPr>
                        <p:cNvSpPr txBox="1"/>
                        <p:nvPr/>
                      </p:nvSpPr>
                      <p:spPr>
                        <a:xfrm rot="10800000">
                          <a:off x="2010231" y="1919875"/>
                          <a:ext cx="144506" cy="96883"/>
                        </a:xfrm>
                        <a:prstGeom prst="rect">
                          <a:avLst/>
                        </a:prstGeom>
                        <a:noFill/>
                      </p:spPr>
                      <p:txBody>
                        <a:bodyPr wrap="square" rtlCol="0" anchor="ctr">
                          <a:spAutoFit/>
                        </a:bodyPr>
                        <a:lstStyle/>
                        <a:p>
                          <a:pPr algn="ctr"/>
                          <a:r>
                            <a:rPr lang="en-US" sz="600" dirty="0"/>
                            <a:t>…</a:t>
                          </a:r>
                        </a:p>
                      </p:txBody>
                    </p:sp>
                    <p:grpSp>
                      <p:nvGrpSpPr>
                        <p:cNvPr id="61" name="Group 60">
                          <a:extLst>
                            <a:ext uri="{FF2B5EF4-FFF2-40B4-BE49-F238E27FC236}">
                              <a16:creationId xmlns:a16="http://schemas.microsoft.com/office/drawing/2014/main" id="{ADAFBAAA-C388-DB40-B96D-853D8E4731D0}"/>
                            </a:ext>
                          </a:extLst>
                        </p:cNvPr>
                        <p:cNvGrpSpPr/>
                        <p:nvPr/>
                      </p:nvGrpSpPr>
                      <p:grpSpPr>
                        <a:xfrm>
                          <a:off x="1751992" y="1690437"/>
                          <a:ext cx="647700" cy="585756"/>
                          <a:chOff x="1751992" y="1690437"/>
                          <a:chExt cx="647700" cy="585756"/>
                        </a:xfrm>
                      </p:grpSpPr>
                      <p:grpSp>
                        <p:nvGrpSpPr>
                          <p:cNvPr id="69" name="Group 68">
                            <a:extLst>
                              <a:ext uri="{FF2B5EF4-FFF2-40B4-BE49-F238E27FC236}">
                                <a16:creationId xmlns:a16="http://schemas.microsoft.com/office/drawing/2014/main" id="{C1CD3969-E06E-9CF4-AFCC-A9A37B5EC496}"/>
                              </a:ext>
                            </a:extLst>
                          </p:cNvPr>
                          <p:cNvGrpSpPr/>
                          <p:nvPr/>
                        </p:nvGrpSpPr>
                        <p:grpSpPr>
                          <a:xfrm>
                            <a:off x="1751992" y="1690437"/>
                            <a:ext cx="647700" cy="585756"/>
                            <a:chOff x="1751992" y="1690436"/>
                            <a:chExt cx="647700" cy="585756"/>
                          </a:xfrm>
                        </p:grpSpPr>
                        <p:sp>
                          <p:nvSpPr>
                            <p:cNvPr id="83" name="Rectangle 82">
                              <a:extLst>
                                <a:ext uri="{FF2B5EF4-FFF2-40B4-BE49-F238E27FC236}">
                                  <a16:creationId xmlns:a16="http://schemas.microsoft.com/office/drawing/2014/main" id="{841D6792-277F-1BEC-403E-86172FAFDDF1}"/>
                                </a:ext>
                              </a:extLst>
                            </p:cNvPr>
                            <p:cNvSpPr/>
                            <p:nvPr/>
                          </p:nvSpPr>
                          <p:spPr>
                            <a:xfrm>
                              <a:off x="1751992" y="2178692"/>
                              <a:ext cx="647700" cy="97500"/>
                            </a:xfrm>
                            <a:prstGeom prst="rect">
                              <a:avLst/>
                            </a:prstGeom>
                            <a:solidFill>
                              <a:schemeClr val="accent2">
                                <a:lumMod val="60000"/>
                                <a:lumOff val="40000"/>
                              </a:schemeClr>
                            </a:solidFill>
                            <a:ln w="19050"/>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77" name="Straight Arrow Connector 76">
                              <a:extLst>
                                <a:ext uri="{FF2B5EF4-FFF2-40B4-BE49-F238E27FC236}">
                                  <a16:creationId xmlns:a16="http://schemas.microsoft.com/office/drawing/2014/main" id="{09470D9E-52CE-B6E2-5830-A0ED2682E0F2}"/>
                                </a:ext>
                              </a:extLst>
                            </p:cNvPr>
                            <p:cNvCxnSpPr>
                              <a:cxnSpLocks/>
                            </p:cNvCxnSpPr>
                            <p:nvPr/>
                          </p:nvCxnSpPr>
                          <p:spPr>
                            <a:xfrm rot="5400000">
                              <a:off x="1990845" y="1757930"/>
                              <a:ext cx="134987" cy="0"/>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70" name="Oval 69">
                            <a:extLst>
                              <a:ext uri="{FF2B5EF4-FFF2-40B4-BE49-F238E27FC236}">
                                <a16:creationId xmlns:a16="http://schemas.microsoft.com/office/drawing/2014/main" id="{7D45A610-E2F5-35EE-80C7-CFD7851A2169}"/>
                              </a:ext>
                            </a:extLst>
                          </p:cNvPr>
                          <p:cNvSpPr>
                            <a:spLocks/>
                          </p:cNvSpPr>
                          <p:nvPr/>
                        </p:nvSpPr>
                        <p:spPr>
                          <a:xfrm>
                            <a:off x="1800268" y="2207502"/>
                            <a:ext cx="70721" cy="43053"/>
                          </a:xfrm>
                          <a:prstGeom prst="ellipse">
                            <a:avLst/>
                          </a:prstGeom>
                          <a:solidFill>
                            <a:schemeClr val="accent2"/>
                          </a:solidFill>
                          <a:ln w="952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5486180C-2625-683A-77C5-3B77DEC11E8B}"/>
                              </a:ext>
                            </a:extLst>
                          </p:cNvPr>
                          <p:cNvSpPr>
                            <a:spLocks/>
                          </p:cNvSpPr>
                          <p:nvPr/>
                        </p:nvSpPr>
                        <p:spPr>
                          <a:xfrm>
                            <a:off x="1924583" y="2204880"/>
                            <a:ext cx="70721" cy="43053"/>
                          </a:xfrm>
                          <a:prstGeom prst="ellipse">
                            <a:avLst/>
                          </a:prstGeom>
                          <a:solidFill>
                            <a:schemeClr val="accent2"/>
                          </a:solidFill>
                          <a:ln w="952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E6439C0-58DD-7C21-7669-342D4AF00634}"/>
                              </a:ext>
                            </a:extLst>
                          </p:cNvPr>
                          <p:cNvSpPr>
                            <a:spLocks/>
                          </p:cNvSpPr>
                          <p:nvPr/>
                        </p:nvSpPr>
                        <p:spPr>
                          <a:xfrm>
                            <a:off x="2043568" y="2205906"/>
                            <a:ext cx="70721" cy="43053"/>
                          </a:xfrm>
                          <a:prstGeom prst="ellipse">
                            <a:avLst/>
                          </a:prstGeom>
                          <a:solidFill>
                            <a:schemeClr val="accent2"/>
                          </a:solidFill>
                          <a:ln w="952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43101002-97B1-500F-9BEA-08E9425B0E2F}"/>
                              </a:ext>
                            </a:extLst>
                          </p:cNvPr>
                          <p:cNvSpPr>
                            <a:spLocks/>
                          </p:cNvSpPr>
                          <p:nvPr/>
                        </p:nvSpPr>
                        <p:spPr>
                          <a:xfrm>
                            <a:off x="2167290" y="2204880"/>
                            <a:ext cx="70721" cy="43053"/>
                          </a:xfrm>
                          <a:prstGeom prst="ellipse">
                            <a:avLst/>
                          </a:prstGeom>
                          <a:solidFill>
                            <a:schemeClr val="accent2"/>
                          </a:solidFill>
                          <a:ln w="952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986BDA9-EB27-47FA-264D-56808BFACA26}"/>
                              </a:ext>
                            </a:extLst>
                          </p:cNvPr>
                          <p:cNvSpPr>
                            <a:spLocks/>
                          </p:cNvSpPr>
                          <p:nvPr/>
                        </p:nvSpPr>
                        <p:spPr>
                          <a:xfrm>
                            <a:off x="2286278" y="2203690"/>
                            <a:ext cx="70721" cy="43053"/>
                          </a:xfrm>
                          <a:prstGeom prst="ellipse">
                            <a:avLst/>
                          </a:prstGeom>
                          <a:solidFill>
                            <a:schemeClr val="accent2"/>
                          </a:solidFill>
                          <a:ln w="952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AC126CE-0A42-FDE8-A0D5-466A9646DBF5}"/>
                            </a:ext>
                          </a:extLst>
                        </p:cNvPr>
                        <p:cNvGrpSpPr/>
                        <p:nvPr/>
                      </p:nvGrpSpPr>
                      <p:grpSpPr>
                        <a:xfrm>
                          <a:off x="1754107" y="1825425"/>
                          <a:ext cx="647699" cy="97500"/>
                          <a:chOff x="1754107" y="1825425"/>
                          <a:chExt cx="647699" cy="97500"/>
                        </a:xfrm>
                      </p:grpSpPr>
                      <p:sp>
                        <p:nvSpPr>
                          <p:cNvPr id="63" name="Rectangle 62">
                            <a:extLst>
                              <a:ext uri="{FF2B5EF4-FFF2-40B4-BE49-F238E27FC236}">
                                <a16:creationId xmlns:a16="http://schemas.microsoft.com/office/drawing/2014/main" id="{22767930-FB30-23AC-1FB0-4BAF0AF64F1F}"/>
                              </a:ext>
                            </a:extLst>
                          </p:cNvPr>
                          <p:cNvSpPr/>
                          <p:nvPr/>
                        </p:nvSpPr>
                        <p:spPr>
                          <a:xfrm>
                            <a:off x="1754107" y="1825425"/>
                            <a:ext cx="647699" cy="97500"/>
                          </a:xfrm>
                          <a:prstGeom prst="rect">
                            <a:avLst/>
                          </a:prstGeom>
                          <a:solidFill>
                            <a:srgbClr val="CAE0FA"/>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A09AF846-55E7-25BE-6A9C-E622BDDDB8F8}"/>
                              </a:ext>
                            </a:extLst>
                          </p:cNvPr>
                          <p:cNvSpPr>
                            <a:spLocks/>
                          </p:cNvSpPr>
                          <p:nvPr/>
                        </p:nvSpPr>
                        <p:spPr>
                          <a:xfrm>
                            <a:off x="1800042" y="1852387"/>
                            <a:ext cx="70721" cy="43053"/>
                          </a:xfrm>
                          <a:prstGeom prst="ellipse">
                            <a:avLst/>
                          </a:prstGeom>
                          <a:solidFill>
                            <a:schemeClr val="accent1"/>
                          </a:solidFill>
                          <a:ln w="952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A76A3BF8-9941-7588-065A-B8F8C236E245}"/>
                              </a:ext>
                            </a:extLst>
                          </p:cNvPr>
                          <p:cNvSpPr>
                            <a:spLocks/>
                          </p:cNvSpPr>
                          <p:nvPr/>
                        </p:nvSpPr>
                        <p:spPr>
                          <a:xfrm>
                            <a:off x="1924035" y="1851793"/>
                            <a:ext cx="70721" cy="43053"/>
                          </a:xfrm>
                          <a:prstGeom prst="ellipse">
                            <a:avLst/>
                          </a:prstGeom>
                          <a:solidFill>
                            <a:schemeClr val="accent1"/>
                          </a:solidFill>
                          <a:ln w="952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9FFF946A-F6FC-F12A-8321-EB774D851D17}"/>
                              </a:ext>
                            </a:extLst>
                          </p:cNvPr>
                          <p:cNvSpPr>
                            <a:spLocks/>
                          </p:cNvSpPr>
                          <p:nvPr/>
                        </p:nvSpPr>
                        <p:spPr>
                          <a:xfrm>
                            <a:off x="2041241" y="1849860"/>
                            <a:ext cx="70721" cy="43053"/>
                          </a:xfrm>
                          <a:prstGeom prst="ellipse">
                            <a:avLst/>
                          </a:prstGeom>
                          <a:solidFill>
                            <a:schemeClr val="accent1"/>
                          </a:solidFill>
                          <a:ln w="952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8E8B6154-4E8C-EABA-58E5-2595D194824B}"/>
                              </a:ext>
                            </a:extLst>
                          </p:cNvPr>
                          <p:cNvSpPr>
                            <a:spLocks/>
                          </p:cNvSpPr>
                          <p:nvPr/>
                        </p:nvSpPr>
                        <p:spPr>
                          <a:xfrm>
                            <a:off x="2166873" y="1848949"/>
                            <a:ext cx="70721" cy="43053"/>
                          </a:xfrm>
                          <a:prstGeom prst="ellipse">
                            <a:avLst/>
                          </a:prstGeom>
                          <a:solidFill>
                            <a:schemeClr val="accent1"/>
                          </a:solidFill>
                          <a:ln w="952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C3EE8508-8620-DC7C-3DE0-581F7D226F5C}"/>
                              </a:ext>
                            </a:extLst>
                          </p:cNvPr>
                          <p:cNvSpPr>
                            <a:spLocks/>
                          </p:cNvSpPr>
                          <p:nvPr/>
                        </p:nvSpPr>
                        <p:spPr>
                          <a:xfrm>
                            <a:off x="2277401" y="1848949"/>
                            <a:ext cx="70721" cy="43053"/>
                          </a:xfrm>
                          <a:prstGeom prst="ellipse">
                            <a:avLst/>
                          </a:prstGeom>
                          <a:solidFill>
                            <a:schemeClr val="accent1"/>
                          </a:solidFill>
                          <a:ln w="952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47" name="Straight Arrow Connector 46">
                        <a:extLst>
                          <a:ext uri="{FF2B5EF4-FFF2-40B4-BE49-F238E27FC236}">
                            <a16:creationId xmlns:a16="http://schemas.microsoft.com/office/drawing/2014/main" id="{EF2D75C9-CDD9-2613-A8C4-3E6D824E1BF4}"/>
                          </a:ext>
                        </a:extLst>
                      </p:cNvPr>
                      <p:cNvCxnSpPr>
                        <a:cxnSpLocks/>
                      </p:cNvCxnSpPr>
                      <p:nvPr/>
                    </p:nvCxnSpPr>
                    <p:spPr>
                      <a:xfrm flipV="1">
                        <a:off x="6901635" y="1453422"/>
                        <a:ext cx="224970" cy="0"/>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BE0B28B9-7944-EBA7-C951-AEB7A31858CC}"/>
                        </a:ext>
                      </a:extLst>
                    </p:cNvPr>
                    <p:cNvGrpSpPr/>
                    <p:nvPr/>
                  </p:nvGrpSpPr>
                  <p:grpSpPr>
                    <a:xfrm>
                      <a:off x="6452810" y="2615781"/>
                      <a:ext cx="155448" cy="268604"/>
                      <a:chOff x="6445949" y="2649281"/>
                      <a:chExt cx="155448" cy="268604"/>
                    </a:xfrm>
                  </p:grpSpPr>
                  <p:sp>
                    <p:nvSpPr>
                      <p:cNvPr id="43" name="Rectangle 42">
                        <a:extLst>
                          <a:ext uri="{FF2B5EF4-FFF2-40B4-BE49-F238E27FC236}">
                            <a16:creationId xmlns:a16="http://schemas.microsoft.com/office/drawing/2014/main" id="{3923AD73-B162-5CFD-F803-87DCDE98F73E}"/>
                          </a:ext>
                        </a:extLst>
                      </p:cNvPr>
                      <p:cNvSpPr>
                        <a:spLocks noChangeAspect="1"/>
                      </p:cNvSpPr>
                      <p:nvPr/>
                    </p:nvSpPr>
                    <p:spPr>
                      <a:xfrm rot="16200000">
                        <a:off x="6389371" y="2705859"/>
                        <a:ext cx="268604" cy="155448"/>
                      </a:xfrm>
                      <a:prstGeom prst="rect">
                        <a:avLst/>
                      </a:prstGeom>
                      <a:solidFill>
                        <a:schemeClr val="accent6">
                          <a:lumMod val="40000"/>
                          <a:lumOff val="60000"/>
                        </a:schemeClr>
                      </a:solidFill>
                      <a:ln w="19050">
                        <a:solidFill>
                          <a:schemeClr val="accent6">
                            <a:lumMod val="5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6BC1798-009D-69FB-1F65-EA55C92B722E}"/>
                          </a:ext>
                        </a:extLst>
                      </p:cNvPr>
                      <p:cNvSpPr>
                        <a:spLocks noChangeAspect="1"/>
                      </p:cNvSpPr>
                      <p:nvPr/>
                    </p:nvSpPr>
                    <p:spPr>
                      <a:xfrm rot="16200000">
                        <a:off x="6482359" y="2800189"/>
                        <a:ext cx="75096" cy="75096"/>
                      </a:xfrm>
                      <a:prstGeom prst="ellipse">
                        <a:avLst/>
                      </a:prstGeom>
                      <a:solidFill>
                        <a:schemeClr val="accent6"/>
                      </a:solidFill>
                      <a:ln w="952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C5F2DB-4331-A19D-E08E-D655579BF7CC}"/>
                          </a:ext>
                        </a:extLst>
                      </p:cNvPr>
                      <p:cNvSpPr>
                        <a:spLocks noChangeAspect="1"/>
                      </p:cNvSpPr>
                      <p:nvPr/>
                    </p:nvSpPr>
                    <p:spPr>
                      <a:xfrm rot="16200000">
                        <a:off x="6484769" y="2688954"/>
                        <a:ext cx="72685" cy="72685"/>
                      </a:xfrm>
                      <a:prstGeom prst="ellipse">
                        <a:avLst/>
                      </a:prstGeom>
                      <a:solidFill>
                        <a:schemeClr val="accent6"/>
                      </a:solidFill>
                      <a:ln w="952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8" name="Straight Arrow Connector 27">
                    <a:extLst>
                      <a:ext uri="{FF2B5EF4-FFF2-40B4-BE49-F238E27FC236}">
                        <a16:creationId xmlns:a16="http://schemas.microsoft.com/office/drawing/2014/main" id="{2A483ACC-8F66-EC39-548F-D37415585068}"/>
                      </a:ext>
                    </a:extLst>
                  </p:cNvPr>
                  <p:cNvCxnSpPr>
                    <a:cxnSpLocks/>
                    <a:stCxn id="44" idx="4"/>
                  </p:cNvCxnSpPr>
                  <p:nvPr/>
                </p:nvCxnSpPr>
                <p:spPr>
                  <a:xfrm flipV="1">
                    <a:off x="10149254" y="4605101"/>
                    <a:ext cx="239902" cy="184000"/>
                  </a:xfrm>
                  <a:prstGeom prst="straightConnector1">
                    <a:avLst/>
                  </a:prstGeom>
                  <a:ln w="6350">
                    <a:solidFill>
                      <a:schemeClr val="accent2">
                        <a:lumMod val="75000"/>
                      </a:schemeClr>
                    </a:solidFill>
                    <a:tailEnd type="stealth" w="sm" len="sm"/>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B7FBBC44-F26B-D21E-E799-795C28250A28}"/>
                    </a:ext>
                  </a:extLst>
                </p:cNvPr>
                <p:cNvSpPr txBox="1"/>
                <p:nvPr/>
              </p:nvSpPr>
              <p:spPr>
                <a:xfrm>
                  <a:off x="9813014" y="4096789"/>
                  <a:ext cx="733511" cy="153108"/>
                </a:xfrm>
                <a:prstGeom prst="rect">
                  <a:avLst/>
                </a:prstGeom>
                <a:noFill/>
              </p:spPr>
              <p:txBody>
                <a:bodyPr wrap="square" rtlCol="0">
                  <a:spAutoFit/>
                </a:bodyPr>
                <a:lstStyle/>
                <a:p>
                  <a:r>
                    <a:rPr lang="en-US" sz="1200" dirty="0"/>
                    <a:t>New Layers</a:t>
                  </a:r>
                </a:p>
              </p:txBody>
            </p:sp>
            <p:cxnSp>
              <p:nvCxnSpPr>
                <p:cNvPr id="36" name="Straight Arrow Connector 35">
                  <a:extLst>
                    <a:ext uri="{FF2B5EF4-FFF2-40B4-BE49-F238E27FC236}">
                      <a16:creationId xmlns:a16="http://schemas.microsoft.com/office/drawing/2014/main" id="{8003E96B-8764-160B-D158-7534AE797C01}"/>
                    </a:ext>
                  </a:extLst>
                </p:cNvPr>
                <p:cNvCxnSpPr>
                  <a:cxnSpLocks/>
                  <a:stCxn id="34" idx="2"/>
                </p:cNvCxnSpPr>
                <p:nvPr/>
              </p:nvCxnSpPr>
              <p:spPr>
                <a:xfrm>
                  <a:off x="10179769" y="4249897"/>
                  <a:ext cx="174273" cy="112538"/>
                </a:xfrm>
                <a:prstGeom prst="straightConnector1">
                  <a:avLst/>
                </a:prstGeom>
                <a:ln w="3175">
                  <a:solidFill>
                    <a:schemeClr val="bg2">
                      <a:lumMod val="75000"/>
                    </a:schemeClr>
                  </a:solidFill>
                  <a:prstDash val="sysDot"/>
                  <a:headEnd w="sm" len="sm"/>
                  <a:tailEnd type="triangle" w="sm" len="sm"/>
                </a:ln>
              </p:spPr>
              <p:style>
                <a:lnRef idx="1">
                  <a:schemeClr val="accent1"/>
                </a:lnRef>
                <a:fillRef idx="0">
                  <a:schemeClr val="accent1"/>
                </a:fillRef>
                <a:effectRef idx="0">
                  <a:schemeClr val="accent1"/>
                </a:effectRef>
                <a:fontRef idx="minor">
                  <a:schemeClr val="tx1"/>
                </a:fontRef>
              </p:style>
            </p:cxnSp>
          </p:grpSp>
        </p:grpSp>
      </p:grpSp>
      <p:grpSp>
        <p:nvGrpSpPr>
          <p:cNvPr id="140" name="Group 139">
            <a:extLst>
              <a:ext uri="{FF2B5EF4-FFF2-40B4-BE49-F238E27FC236}">
                <a16:creationId xmlns:a16="http://schemas.microsoft.com/office/drawing/2014/main" id="{522D3592-159A-00EB-76FB-A661190846DC}"/>
              </a:ext>
            </a:extLst>
          </p:cNvPr>
          <p:cNvGrpSpPr>
            <a:grpSpLocks noChangeAspect="1"/>
          </p:cNvGrpSpPr>
          <p:nvPr/>
        </p:nvGrpSpPr>
        <p:grpSpPr>
          <a:xfrm>
            <a:off x="2745856" y="4589497"/>
            <a:ext cx="3459765" cy="1794461"/>
            <a:chOff x="7548495" y="4221630"/>
            <a:chExt cx="1979846" cy="1026878"/>
          </a:xfrm>
        </p:grpSpPr>
        <p:grpSp>
          <p:nvGrpSpPr>
            <p:cNvPr id="10" name="Group 9">
              <a:extLst>
                <a:ext uri="{FF2B5EF4-FFF2-40B4-BE49-F238E27FC236}">
                  <a16:creationId xmlns:a16="http://schemas.microsoft.com/office/drawing/2014/main" id="{FC634B70-93C8-4573-A451-EA4DAC73CBE2}"/>
                </a:ext>
              </a:extLst>
            </p:cNvPr>
            <p:cNvGrpSpPr/>
            <p:nvPr/>
          </p:nvGrpSpPr>
          <p:grpSpPr>
            <a:xfrm>
              <a:off x="7548495" y="4229883"/>
              <a:ext cx="1244569" cy="741897"/>
              <a:chOff x="5974490" y="1082871"/>
              <a:chExt cx="1064590" cy="672151"/>
            </a:xfrm>
          </p:grpSpPr>
          <p:grpSp>
            <p:nvGrpSpPr>
              <p:cNvPr id="91" name="Group 90">
                <a:extLst>
                  <a:ext uri="{FF2B5EF4-FFF2-40B4-BE49-F238E27FC236}">
                    <a16:creationId xmlns:a16="http://schemas.microsoft.com/office/drawing/2014/main" id="{096E92B6-3186-65B4-41F8-A8EAF52BDF75}"/>
                  </a:ext>
                </a:extLst>
              </p:cNvPr>
              <p:cNvGrpSpPr>
                <a:grpSpLocks noChangeAspect="1"/>
              </p:cNvGrpSpPr>
              <p:nvPr/>
            </p:nvGrpSpPr>
            <p:grpSpPr>
              <a:xfrm rot="16200000">
                <a:off x="6079758" y="977603"/>
                <a:ext cx="672151" cy="882687"/>
                <a:chOff x="1751992" y="1707541"/>
                <a:chExt cx="649814" cy="541385"/>
              </a:xfrm>
            </p:grpSpPr>
            <p:sp>
              <p:nvSpPr>
                <p:cNvPr id="98" name="TextBox 97">
                  <a:extLst>
                    <a:ext uri="{FF2B5EF4-FFF2-40B4-BE49-F238E27FC236}">
                      <a16:creationId xmlns:a16="http://schemas.microsoft.com/office/drawing/2014/main" id="{DB7D8483-79F0-0FF8-5921-CA95FA83FA4C}"/>
                    </a:ext>
                  </a:extLst>
                </p:cNvPr>
                <p:cNvSpPr txBox="1"/>
                <p:nvPr/>
              </p:nvSpPr>
              <p:spPr>
                <a:xfrm rot="10800000">
                  <a:off x="1981579" y="1925451"/>
                  <a:ext cx="199435" cy="96883"/>
                </a:xfrm>
                <a:prstGeom prst="rect">
                  <a:avLst/>
                </a:prstGeom>
                <a:noFill/>
              </p:spPr>
              <p:txBody>
                <a:bodyPr wrap="square" rtlCol="0" anchor="ctr">
                  <a:spAutoFit/>
                </a:bodyPr>
                <a:lstStyle/>
                <a:p>
                  <a:pPr algn="ctr"/>
                  <a:r>
                    <a:rPr lang="en-US" sz="600" dirty="0"/>
                    <a:t>…</a:t>
                  </a:r>
                </a:p>
              </p:txBody>
            </p:sp>
            <p:grpSp>
              <p:nvGrpSpPr>
                <p:cNvPr id="99" name="Group 98">
                  <a:extLst>
                    <a:ext uri="{FF2B5EF4-FFF2-40B4-BE49-F238E27FC236}">
                      <a16:creationId xmlns:a16="http://schemas.microsoft.com/office/drawing/2014/main" id="{4C0B6283-0F39-3A8D-2EB4-1FBC5C6124A8}"/>
                    </a:ext>
                  </a:extLst>
                </p:cNvPr>
                <p:cNvGrpSpPr/>
                <p:nvPr/>
              </p:nvGrpSpPr>
              <p:grpSpPr>
                <a:xfrm>
                  <a:off x="1751992" y="1707541"/>
                  <a:ext cx="647700" cy="541385"/>
                  <a:chOff x="1751992" y="1707541"/>
                  <a:chExt cx="647700" cy="541385"/>
                </a:xfrm>
              </p:grpSpPr>
              <p:grpSp>
                <p:nvGrpSpPr>
                  <p:cNvPr id="117" name="Group 116">
                    <a:extLst>
                      <a:ext uri="{FF2B5EF4-FFF2-40B4-BE49-F238E27FC236}">
                        <a16:creationId xmlns:a16="http://schemas.microsoft.com/office/drawing/2014/main" id="{EDDBE300-79DC-9CF8-23AA-37C266A10099}"/>
                      </a:ext>
                    </a:extLst>
                  </p:cNvPr>
                  <p:cNvGrpSpPr/>
                  <p:nvPr/>
                </p:nvGrpSpPr>
                <p:grpSpPr>
                  <a:xfrm>
                    <a:off x="1751992" y="1707541"/>
                    <a:ext cx="647700" cy="541385"/>
                    <a:chOff x="1751992" y="1707540"/>
                    <a:chExt cx="647700" cy="541385"/>
                  </a:xfrm>
                </p:grpSpPr>
                <p:sp>
                  <p:nvSpPr>
                    <p:cNvPr id="131" name="Rectangle 130">
                      <a:extLst>
                        <a:ext uri="{FF2B5EF4-FFF2-40B4-BE49-F238E27FC236}">
                          <a16:creationId xmlns:a16="http://schemas.microsoft.com/office/drawing/2014/main" id="{79C53439-620A-4596-95AD-6771248D11B0}"/>
                        </a:ext>
                      </a:extLst>
                    </p:cNvPr>
                    <p:cNvSpPr/>
                    <p:nvPr/>
                  </p:nvSpPr>
                  <p:spPr>
                    <a:xfrm>
                      <a:off x="1751992" y="2151425"/>
                      <a:ext cx="647700" cy="97500"/>
                    </a:xfrm>
                    <a:prstGeom prst="rect">
                      <a:avLst/>
                    </a:prstGeom>
                    <a:solidFill>
                      <a:schemeClr val="accent2">
                        <a:lumMod val="60000"/>
                        <a:lumOff val="40000"/>
                      </a:schemeClr>
                    </a:solidFill>
                    <a:ln w="19050"/>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125" name="Straight Arrow Connector 124">
                      <a:extLst>
                        <a:ext uri="{FF2B5EF4-FFF2-40B4-BE49-F238E27FC236}">
                          <a16:creationId xmlns:a16="http://schemas.microsoft.com/office/drawing/2014/main" id="{38808BC2-4F11-E8D5-09C5-177C960E5D09}"/>
                        </a:ext>
                      </a:extLst>
                    </p:cNvPr>
                    <p:cNvCxnSpPr>
                      <a:cxnSpLocks/>
                    </p:cNvCxnSpPr>
                    <p:nvPr/>
                  </p:nvCxnSpPr>
                  <p:spPr>
                    <a:xfrm rot="5400000">
                      <a:off x="2007935" y="1766482"/>
                      <a:ext cx="117884" cy="0"/>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118" name="Oval 117">
                    <a:extLst>
                      <a:ext uri="{FF2B5EF4-FFF2-40B4-BE49-F238E27FC236}">
                        <a16:creationId xmlns:a16="http://schemas.microsoft.com/office/drawing/2014/main" id="{F89A1443-3145-E3F6-F871-852D4D200EFA}"/>
                      </a:ext>
                    </a:extLst>
                  </p:cNvPr>
                  <p:cNvSpPr>
                    <a:spLocks/>
                  </p:cNvSpPr>
                  <p:nvPr/>
                </p:nvSpPr>
                <p:spPr>
                  <a:xfrm>
                    <a:off x="1800268" y="2180240"/>
                    <a:ext cx="70721" cy="43053"/>
                  </a:xfrm>
                  <a:prstGeom prst="ellipse">
                    <a:avLst/>
                  </a:prstGeom>
                  <a:solidFill>
                    <a:schemeClr val="accent2"/>
                  </a:solidFill>
                  <a:ln w="952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C3012CFB-4CE7-916A-18BC-83026F1954FC}"/>
                      </a:ext>
                    </a:extLst>
                  </p:cNvPr>
                  <p:cNvSpPr>
                    <a:spLocks/>
                  </p:cNvSpPr>
                  <p:nvPr/>
                </p:nvSpPr>
                <p:spPr>
                  <a:xfrm>
                    <a:off x="1924583" y="2177618"/>
                    <a:ext cx="70721" cy="43053"/>
                  </a:xfrm>
                  <a:prstGeom prst="ellipse">
                    <a:avLst/>
                  </a:prstGeom>
                  <a:solidFill>
                    <a:schemeClr val="accent2"/>
                  </a:solidFill>
                  <a:ln w="952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512C681F-93AD-16D7-0E5F-D09A0CE2EDF1}"/>
                      </a:ext>
                    </a:extLst>
                  </p:cNvPr>
                  <p:cNvSpPr>
                    <a:spLocks/>
                  </p:cNvSpPr>
                  <p:nvPr/>
                </p:nvSpPr>
                <p:spPr>
                  <a:xfrm>
                    <a:off x="2043568" y="2178646"/>
                    <a:ext cx="70721" cy="43053"/>
                  </a:xfrm>
                  <a:prstGeom prst="ellipse">
                    <a:avLst/>
                  </a:prstGeom>
                  <a:solidFill>
                    <a:schemeClr val="accent2"/>
                  </a:solidFill>
                  <a:ln w="952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7DDCAFC8-0F71-E42D-1B2A-32B9CE19C017}"/>
                      </a:ext>
                    </a:extLst>
                  </p:cNvPr>
                  <p:cNvSpPr>
                    <a:spLocks/>
                  </p:cNvSpPr>
                  <p:nvPr/>
                </p:nvSpPr>
                <p:spPr>
                  <a:xfrm>
                    <a:off x="2167290" y="2177619"/>
                    <a:ext cx="70721" cy="43053"/>
                  </a:xfrm>
                  <a:prstGeom prst="ellipse">
                    <a:avLst/>
                  </a:prstGeom>
                  <a:solidFill>
                    <a:schemeClr val="accent2"/>
                  </a:solidFill>
                  <a:ln w="952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3CFFC484-5B5D-BEA8-77FA-4556AD2212D9}"/>
                      </a:ext>
                    </a:extLst>
                  </p:cNvPr>
                  <p:cNvSpPr>
                    <a:spLocks/>
                  </p:cNvSpPr>
                  <p:nvPr/>
                </p:nvSpPr>
                <p:spPr>
                  <a:xfrm>
                    <a:off x="2286280" y="2176430"/>
                    <a:ext cx="70721" cy="43053"/>
                  </a:xfrm>
                  <a:prstGeom prst="ellipse">
                    <a:avLst/>
                  </a:prstGeom>
                  <a:solidFill>
                    <a:schemeClr val="accent2"/>
                  </a:solidFill>
                  <a:ln w="952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592BB724-403A-2259-84E5-F61B3FD09385}"/>
                    </a:ext>
                  </a:extLst>
                </p:cNvPr>
                <p:cNvGrpSpPr/>
                <p:nvPr/>
              </p:nvGrpSpPr>
              <p:grpSpPr>
                <a:xfrm>
                  <a:off x="1754107" y="1825425"/>
                  <a:ext cx="647699" cy="97500"/>
                  <a:chOff x="1754107" y="1825425"/>
                  <a:chExt cx="647699" cy="97500"/>
                </a:xfrm>
              </p:grpSpPr>
              <p:sp>
                <p:nvSpPr>
                  <p:cNvPr id="111" name="Rectangle 110">
                    <a:extLst>
                      <a:ext uri="{FF2B5EF4-FFF2-40B4-BE49-F238E27FC236}">
                        <a16:creationId xmlns:a16="http://schemas.microsoft.com/office/drawing/2014/main" id="{B8BF0519-125B-0289-802E-E87E3EA11EC1}"/>
                      </a:ext>
                    </a:extLst>
                  </p:cNvPr>
                  <p:cNvSpPr/>
                  <p:nvPr/>
                </p:nvSpPr>
                <p:spPr>
                  <a:xfrm>
                    <a:off x="1754107" y="1825425"/>
                    <a:ext cx="647699" cy="97500"/>
                  </a:xfrm>
                  <a:prstGeom prst="rect">
                    <a:avLst/>
                  </a:prstGeom>
                  <a:solidFill>
                    <a:srgbClr val="CAE0FA"/>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B94787C9-6C26-8B65-2E3F-81876700BB7F}"/>
                      </a:ext>
                    </a:extLst>
                  </p:cNvPr>
                  <p:cNvSpPr>
                    <a:spLocks/>
                  </p:cNvSpPr>
                  <p:nvPr/>
                </p:nvSpPr>
                <p:spPr>
                  <a:xfrm>
                    <a:off x="1800042" y="1852387"/>
                    <a:ext cx="70721" cy="43053"/>
                  </a:xfrm>
                  <a:prstGeom prst="ellipse">
                    <a:avLst/>
                  </a:prstGeom>
                  <a:solidFill>
                    <a:schemeClr val="accent1"/>
                  </a:solidFill>
                  <a:ln w="952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79635D88-78FC-41DB-21CC-84ADBB3653C1}"/>
                      </a:ext>
                    </a:extLst>
                  </p:cNvPr>
                  <p:cNvSpPr>
                    <a:spLocks/>
                  </p:cNvSpPr>
                  <p:nvPr/>
                </p:nvSpPr>
                <p:spPr>
                  <a:xfrm>
                    <a:off x="1924035" y="1851793"/>
                    <a:ext cx="70721" cy="43053"/>
                  </a:xfrm>
                  <a:prstGeom prst="ellipse">
                    <a:avLst/>
                  </a:prstGeom>
                  <a:solidFill>
                    <a:schemeClr val="accent1"/>
                  </a:solidFill>
                  <a:ln w="952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08BB85F4-33F0-F14A-A918-218E9726D9EB}"/>
                      </a:ext>
                    </a:extLst>
                  </p:cNvPr>
                  <p:cNvSpPr>
                    <a:spLocks/>
                  </p:cNvSpPr>
                  <p:nvPr/>
                </p:nvSpPr>
                <p:spPr>
                  <a:xfrm>
                    <a:off x="2041241" y="1849860"/>
                    <a:ext cx="70721" cy="43053"/>
                  </a:xfrm>
                  <a:prstGeom prst="ellipse">
                    <a:avLst/>
                  </a:prstGeom>
                  <a:solidFill>
                    <a:schemeClr val="accent1"/>
                  </a:solidFill>
                  <a:ln w="952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21A8B508-DF2D-CC07-1C32-6D868009B9F9}"/>
                      </a:ext>
                    </a:extLst>
                  </p:cNvPr>
                  <p:cNvSpPr>
                    <a:spLocks/>
                  </p:cNvSpPr>
                  <p:nvPr/>
                </p:nvSpPr>
                <p:spPr>
                  <a:xfrm>
                    <a:off x="2166873" y="1848949"/>
                    <a:ext cx="70721" cy="43053"/>
                  </a:xfrm>
                  <a:prstGeom prst="ellipse">
                    <a:avLst/>
                  </a:prstGeom>
                  <a:solidFill>
                    <a:schemeClr val="accent1"/>
                  </a:solidFill>
                  <a:ln w="952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C31CCA24-FAFF-6084-F032-0DBDEADF6E27}"/>
                      </a:ext>
                    </a:extLst>
                  </p:cNvPr>
                  <p:cNvSpPr>
                    <a:spLocks/>
                  </p:cNvSpPr>
                  <p:nvPr/>
                </p:nvSpPr>
                <p:spPr>
                  <a:xfrm>
                    <a:off x="2286825" y="1851031"/>
                    <a:ext cx="70721" cy="43053"/>
                  </a:xfrm>
                  <a:prstGeom prst="ellipse">
                    <a:avLst/>
                  </a:prstGeom>
                  <a:solidFill>
                    <a:schemeClr val="accent1"/>
                  </a:solidFill>
                  <a:ln w="952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1" name="Straight Arrow Connector 100">
                  <a:extLst>
                    <a:ext uri="{FF2B5EF4-FFF2-40B4-BE49-F238E27FC236}">
                      <a16:creationId xmlns:a16="http://schemas.microsoft.com/office/drawing/2014/main" id="{984D7A29-F5E1-D72A-CB02-639217140115}"/>
                    </a:ext>
                  </a:extLst>
                </p:cNvPr>
                <p:cNvCxnSpPr>
                  <a:cxnSpLocks/>
                  <a:stCxn id="116" idx="4"/>
                  <a:endCxn id="118" idx="0"/>
                </p:cNvCxnSpPr>
                <p:nvPr/>
              </p:nvCxnSpPr>
              <p:spPr>
                <a:xfrm rot="5400000">
                  <a:off x="1935829" y="1793884"/>
                  <a:ext cx="286156" cy="486557"/>
                </a:xfrm>
                <a:prstGeom prst="straightConnector1">
                  <a:avLst/>
                </a:prstGeom>
                <a:ln w="6350">
                  <a:solidFill>
                    <a:schemeClr val="accent1">
                      <a:lumMod val="75000"/>
                    </a:schemeClr>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8B0193A9-4A71-D412-F047-4997A0D03790}"/>
                    </a:ext>
                  </a:extLst>
                </p:cNvPr>
                <p:cNvCxnSpPr>
                  <a:cxnSpLocks/>
                  <a:stCxn id="116" idx="4"/>
                  <a:endCxn id="119" idx="0"/>
                </p:cNvCxnSpPr>
                <p:nvPr/>
              </p:nvCxnSpPr>
              <p:spPr>
                <a:xfrm rot="5400000">
                  <a:off x="1999297" y="1854731"/>
                  <a:ext cx="283534" cy="362241"/>
                </a:xfrm>
                <a:prstGeom prst="straightConnector1">
                  <a:avLst/>
                </a:prstGeom>
                <a:ln w="6350">
                  <a:solidFill>
                    <a:schemeClr val="accent1">
                      <a:lumMod val="75000"/>
                    </a:schemeClr>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D523A3B1-4BDD-9EC1-75F2-E6239D653C8A}"/>
                    </a:ext>
                  </a:extLst>
                </p:cNvPr>
                <p:cNvCxnSpPr>
                  <a:cxnSpLocks/>
                  <a:stCxn id="116" idx="4"/>
                  <a:endCxn id="122" idx="0"/>
                </p:cNvCxnSpPr>
                <p:nvPr/>
              </p:nvCxnSpPr>
              <p:spPr>
                <a:xfrm rot="5400000">
                  <a:off x="2180740" y="2034985"/>
                  <a:ext cx="282346" cy="544"/>
                </a:xfrm>
                <a:prstGeom prst="straightConnector1">
                  <a:avLst/>
                </a:prstGeom>
                <a:ln w="6350">
                  <a:solidFill>
                    <a:schemeClr val="accent1">
                      <a:lumMod val="75000"/>
                    </a:schemeClr>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D3FECDBC-DD2F-465F-5770-915AE5955685}"/>
                    </a:ext>
                  </a:extLst>
                </p:cNvPr>
                <p:cNvCxnSpPr>
                  <a:cxnSpLocks/>
                  <a:stCxn id="112" idx="4"/>
                  <a:endCxn id="118" idx="0"/>
                </p:cNvCxnSpPr>
                <p:nvPr/>
              </p:nvCxnSpPr>
              <p:spPr>
                <a:xfrm rot="5400000" flipV="1">
                  <a:off x="1693115" y="2037727"/>
                  <a:ext cx="284800" cy="226"/>
                </a:xfrm>
                <a:prstGeom prst="straightConnector1">
                  <a:avLst/>
                </a:prstGeom>
                <a:ln w="6350">
                  <a:solidFill>
                    <a:schemeClr val="accent1">
                      <a:lumMod val="75000"/>
                    </a:schemeClr>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3EFFE458-35D4-C93D-EE06-B24093D8CA3B}"/>
                    </a:ext>
                  </a:extLst>
                </p:cNvPr>
                <p:cNvCxnSpPr>
                  <a:cxnSpLocks/>
                  <a:stCxn id="112" idx="4"/>
                  <a:endCxn id="119" idx="0"/>
                </p:cNvCxnSpPr>
                <p:nvPr/>
              </p:nvCxnSpPr>
              <p:spPr>
                <a:xfrm rot="5400000" flipV="1">
                  <a:off x="1756584" y="1974258"/>
                  <a:ext cx="282178" cy="124542"/>
                </a:xfrm>
                <a:prstGeom prst="straightConnector1">
                  <a:avLst/>
                </a:prstGeom>
                <a:ln w="6350">
                  <a:solidFill>
                    <a:schemeClr val="accent1">
                      <a:lumMod val="75000"/>
                    </a:schemeClr>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801E3D24-99FC-050F-7786-3EC32065E638}"/>
                    </a:ext>
                  </a:extLst>
                </p:cNvPr>
                <p:cNvCxnSpPr>
                  <a:cxnSpLocks/>
                  <a:stCxn id="112" idx="4"/>
                  <a:endCxn id="122" idx="0"/>
                </p:cNvCxnSpPr>
                <p:nvPr/>
              </p:nvCxnSpPr>
              <p:spPr>
                <a:xfrm rot="5400000" flipV="1">
                  <a:off x="1938026" y="1792816"/>
                  <a:ext cx="280990" cy="486239"/>
                </a:xfrm>
                <a:prstGeom prst="straightConnector1">
                  <a:avLst/>
                </a:prstGeom>
                <a:ln w="6350">
                  <a:solidFill>
                    <a:schemeClr val="accent1">
                      <a:lumMod val="75000"/>
                    </a:schemeClr>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1A98E972-4AA9-67F6-94DE-C8F5F89A7750}"/>
                    </a:ext>
                  </a:extLst>
                </p:cNvPr>
                <p:cNvCxnSpPr>
                  <a:cxnSpLocks/>
                  <a:stCxn id="112" idx="4"/>
                  <a:endCxn id="121" idx="7"/>
                </p:cNvCxnSpPr>
                <p:nvPr/>
              </p:nvCxnSpPr>
              <p:spPr>
                <a:xfrm rot="5400000" flipV="1">
                  <a:off x="1887286" y="1843556"/>
                  <a:ext cx="288484" cy="392253"/>
                </a:xfrm>
                <a:prstGeom prst="straightConnector1">
                  <a:avLst/>
                </a:prstGeom>
                <a:ln w="6350">
                  <a:solidFill>
                    <a:schemeClr val="accent1">
                      <a:lumMod val="75000"/>
                    </a:schemeClr>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7F7F4AA2-D2A4-E9B4-53E2-B82A228AB91E}"/>
                    </a:ext>
                  </a:extLst>
                </p:cNvPr>
                <p:cNvCxnSpPr>
                  <a:cxnSpLocks/>
                  <a:stCxn id="116" idx="4"/>
                  <a:endCxn id="121" idx="0"/>
                </p:cNvCxnSpPr>
                <p:nvPr/>
              </p:nvCxnSpPr>
              <p:spPr>
                <a:xfrm rot="5400000">
                  <a:off x="2120651" y="1976084"/>
                  <a:ext cx="283535" cy="119534"/>
                </a:xfrm>
                <a:prstGeom prst="straightConnector1">
                  <a:avLst/>
                </a:prstGeom>
                <a:ln w="6350">
                  <a:solidFill>
                    <a:schemeClr val="accent1">
                      <a:lumMod val="75000"/>
                    </a:schemeClr>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EB5D6A41-4634-D20E-4739-97660C92F9D8}"/>
                    </a:ext>
                  </a:extLst>
                </p:cNvPr>
                <p:cNvCxnSpPr>
                  <a:cxnSpLocks/>
                  <a:stCxn id="112" idx="4"/>
                  <a:endCxn id="120" idx="0"/>
                </p:cNvCxnSpPr>
                <p:nvPr/>
              </p:nvCxnSpPr>
              <p:spPr>
                <a:xfrm rot="5400000" flipV="1">
                  <a:off x="1815563" y="1915279"/>
                  <a:ext cx="283206" cy="243527"/>
                </a:xfrm>
                <a:prstGeom prst="straightConnector1">
                  <a:avLst/>
                </a:prstGeom>
                <a:ln w="6350">
                  <a:solidFill>
                    <a:schemeClr val="accent1">
                      <a:lumMod val="75000"/>
                    </a:schemeClr>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3DCA8B1D-B00B-E185-F3AB-D3C448E3F857}"/>
                    </a:ext>
                  </a:extLst>
                </p:cNvPr>
                <p:cNvCxnSpPr>
                  <a:cxnSpLocks/>
                  <a:stCxn id="116" idx="4"/>
                  <a:endCxn id="120" idx="0"/>
                </p:cNvCxnSpPr>
                <p:nvPr/>
              </p:nvCxnSpPr>
              <p:spPr>
                <a:xfrm rot="5400000">
                  <a:off x="2058276" y="1914737"/>
                  <a:ext cx="284562" cy="243256"/>
                </a:xfrm>
                <a:prstGeom prst="straightConnector1">
                  <a:avLst/>
                </a:prstGeom>
                <a:ln w="6350">
                  <a:solidFill>
                    <a:schemeClr val="accent1">
                      <a:lumMod val="75000"/>
                    </a:schemeClr>
                  </a:solidFill>
                  <a:tailEnd type="stealth" w="sm" len="sm"/>
                </a:ln>
              </p:spPr>
              <p:style>
                <a:lnRef idx="1">
                  <a:schemeClr val="accent1"/>
                </a:lnRef>
                <a:fillRef idx="0">
                  <a:schemeClr val="accent1"/>
                </a:fillRef>
                <a:effectRef idx="0">
                  <a:schemeClr val="accent1"/>
                </a:effectRef>
                <a:fontRef idx="minor">
                  <a:schemeClr val="tx1"/>
                </a:fontRef>
              </p:style>
            </p:cxnSp>
          </p:grpSp>
          <p:cxnSp>
            <p:nvCxnSpPr>
              <p:cNvPr id="85" name="Straight Arrow Connector 84">
                <a:extLst>
                  <a:ext uri="{FF2B5EF4-FFF2-40B4-BE49-F238E27FC236}">
                    <a16:creationId xmlns:a16="http://schemas.microsoft.com/office/drawing/2014/main" id="{F9C6CD21-48B5-94A8-60F4-1E4182C844EA}"/>
                  </a:ext>
                </a:extLst>
              </p:cNvPr>
              <p:cNvCxnSpPr>
                <a:cxnSpLocks/>
                <a:stCxn id="131" idx="2"/>
              </p:cNvCxnSpPr>
              <p:nvPr/>
            </p:nvCxnSpPr>
            <p:spPr>
              <a:xfrm>
                <a:off x="6857177" y="1420040"/>
                <a:ext cx="181903" cy="0"/>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11" name="Left Bracket 10">
              <a:extLst>
                <a:ext uri="{FF2B5EF4-FFF2-40B4-BE49-F238E27FC236}">
                  <a16:creationId xmlns:a16="http://schemas.microsoft.com/office/drawing/2014/main" id="{25B80782-12D5-A11D-37E1-BD88BD8D2FF7}"/>
                </a:ext>
              </a:extLst>
            </p:cNvPr>
            <p:cNvSpPr/>
            <p:nvPr/>
          </p:nvSpPr>
          <p:spPr>
            <a:xfrm rot="16200000">
              <a:off x="8152960" y="4776819"/>
              <a:ext cx="40371" cy="589564"/>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EB03804-6DC1-A182-E60A-E227877AC1B4}"/>
                    </a:ext>
                  </a:extLst>
                </p:cNvPr>
                <p:cNvSpPr txBox="1">
                  <a:spLocks noChangeAspect="1"/>
                </p:cNvSpPr>
                <p:nvPr/>
              </p:nvSpPr>
              <p:spPr>
                <a:xfrm>
                  <a:off x="8070056" y="5142833"/>
                  <a:ext cx="206179" cy="1056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panose="02040503050406030204" pitchFamily="18" charset="0"/>
                          </a:rPr>
                          <m:t>𝑾</m:t>
                        </m:r>
                      </m:oMath>
                    </m:oMathPara>
                  </a14:m>
                  <a:endParaRPr lang="en-US" sz="1200" b="1" dirty="0"/>
                </a:p>
              </p:txBody>
            </p:sp>
          </mc:Choice>
          <mc:Fallback xmlns="">
            <p:sp>
              <p:nvSpPr>
                <p:cNvPr id="12" name="TextBox 11">
                  <a:extLst>
                    <a:ext uri="{FF2B5EF4-FFF2-40B4-BE49-F238E27FC236}">
                      <a16:creationId xmlns:a16="http://schemas.microsoft.com/office/drawing/2014/main" id="{5EB03804-6DC1-A182-E60A-E227877AC1B4}"/>
                    </a:ext>
                  </a:extLst>
                </p:cNvPr>
                <p:cNvSpPr txBox="1">
                  <a:spLocks noRot="1" noChangeAspect="1" noMove="1" noResize="1" noEditPoints="1" noAdjustHandles="1" noChangeArrowheads="1" noChangeShapeType="1" noTextEdit="1"/>
                </p:cNvSpPr>
                <p:nvPr/>
              </p:nvSpPr>
              <p:spPr>
                <a:xfrm>
                  <a:off x="8070056" y="5142833"/>
                  <a:ext cx="206179" cy="105675"/>
                </a:xfrm>
                <a:prstGeom prst="rect">
                  <a:avLst/>
                </a:prstGeom>
                <a:blipFill>
                  <a:blip r:embed="rId5"/>
                  <a:stretch>
                    <a:fillRect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356E6FD-C8A0-8A09-7D3D-AF814C549379}"/>
                    </a:ext>
                  </a:extLst>
                </p:cNvPr>
                <p:cNvSpPr txBox="1">
                  <a:spLocks noChangeAspect="1"/>
                </p:cNvSpPr>
                <p:nvPr/>
              </p:nvSpPr>
              <p:spPr>
                <a:xfrm>
                  <a:off x="8835769" y="4221630"/>
                  <a:ext cx="692572" cy="15851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𝑾</m:t>
                        </m:r>
                        <m:r>
                          <a:rPr lang="en-US" b="1" i="1" smtClean="0">
                            <a:latin typeface="Cambria Math" panose="02040503050406030204" pitchFamily="18" charset="0"/>
                          </a:rPr>
                          <m:t>≈</m:t>
                        </m:r>
                        <m:r>
                          <a:rPr lang="en-US" b="1" i="1" smtClean="0">
                            <a:latin typeface="Cambria Math" panose="02040503050406030204" pitchFamily="18" charset="0"/>
                          </a:rPr>
                          <m:t>𝑼𝑽</m:t>
                        </m:r>
                      </m:oMath>
                    </m:oMathPara>
                  </a14:m>
                  <a:endParaRPr lang="en-US" b="1" dirty="0"/>
                </a:p>
              </p:txBody>
            </p:sp>
          </mc:Choice>
          <mc:Fallback xmlns="">
            <p:sp>
              <p:nvSpPr>
                <p:cNvPr id="37" name="TextBox 36">
                  <a:extLst>
                    <a:ext uri="{FF2B5EF4-FFF2-40B4-BE49-F238E27FC236}">
                      <a16:creationId xmlns:a16="http://schemas.microsoft.com/office/drawing/2014/main" id="{4356E6FD-C8A0-8A09-7D3D-AF814C549379}"/>
                    </a:ext>
                  </a:extLst>
                </p:cNvPr>
                <p:cNvSpPr txBox="1">
                  <a:spLocks noRot="1" noChangeAspect="1" noMove="1" noResize="1" noEditPoints="1" noAdjustHandles="1" noChangeArrowheads="1" noChangeShapeType="1" noTextEdit="1"/>
                </p:cNvSpPr>
                <p:nvPr/>
              </p:nvSpPr>
              <p:spPr>
                <a:xfrm>
                  <a:off x="8835769" y="4221630"/>
                  <a:ext cx="692572" cy="158512"/>
                </a:xfrm>
                <a:prstGeom prst="rect">
                  <a:avLst/>
                </a:prstGeom>
                <a:blipFill>
                  <a:blip r:embed="rId6"/>
                  <a:stretch>
                    <a:fillRect b="-6522"/>
                  </a:stretch>
                </a:blipFill>
              </p:spPr>
              <p:txBody>
                <a:bodyPr/>
                <a:lstStyle/>
                <a:p>
                  <a:r>
                    <a:rPr lang="en-US">
                      <a:noFill/>
                    </a:rPr>
                    <a:t> </a:t>
                  </a:r>
                </a:p>
              </p:txBody>
            </p:sp>
          </mc:Fallback>
        </mc:AlternateContent>
      </p:grpSp>
      <p:cxnSp>
        <p:nvCxnSpPr>
          <p:cNvPr id="24" name="Straight Arrow Connector 23">
            <a:extLst>
              <a:ext uri="{FF2B5EF4-FFF2-40B4-BE49-F238E27FC236}">
                <a16:creationId xmlns:a16="http://schemas.microsoft.com/office/drawing/2014/main" id="{764DB91C-5349-B7BD-74A9-EA327499EE84}"/>
              </a:ext>
            </a:extLst>
          </p:cNvPr>
          <p:cNvCxnSpPr>
            <a:cxnSpLocks/>
            <a:stCxn id="44" idx="3"/>
            <a:endCxn id="74" idx="0"/>
          </p:cNvCxnSpPr>
          <p:nvPr/>
        </p:nvCxnSpPr>
        <p:spPr>
          <a:xfrm flipV="1">
            <a:off x="7277126" y="4728287"/>
            <a:ext cx="422643" cy="639404"/>
          </a:xfrm>
          <a:prstGeom prst="straightConnector1">
            <a:avLst/>
          </a:prstGeom>
          <a:ln w="6350">
            <a:solidFill>
              <a:schemeClr val="accent2">
                <a:lumMod val="75000"/>
              </a:schemeClr>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25BA3A4-6EE2-AB02-A864-88A0447693AC}"/>
              </a:ext>
            </a:extLst>
          </p:cNvPr>
          <p:cNvCxnSpPr>
            <a:cxnSpLocks/>
            <a:stCxn id="45" idx="4"/>
            <a:endCxn id="74" idx="0"/>
          </p:cNvCxnSpPr>
          <p:nvPr/>
        </p:nvCxnSpPr>
        <p:spPr>
          <a:xfrm flipV="1">
            <a:off x="7297607" y="4728287"/>
            <a:ext cx="402162" cy="361852"/>
          </a:xfrm>
          <a:prstGeom prst="straightConnector1">
            <a:avLst/>
          </a:prstGeom>
          <a:ln w="6350">
            <a:solidFill>
              <a:schemeClr val="accent2">
                <a:lumMod val="75000"/>
              </a:schemeClr>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515A51D-8F7D-CB4C-F6CD-C3D7E4BB61E6}"/>
              </a:ext>
            </a:extLst>
          </p:cNvPr>
          <p:cNvCxnSpPr>
            <a:cxnSpLocks/>
            <a:stCxn id="45" idx="4"/>
            <a:endCxn id="70" idx="0"/>
          </p:cNvCxnSpPr>
          <p:nvPr/>
        </p:nvCxnSpPr>
        <p:spPr>
          <a:xfrm>
            <a:off x="7297607" y="5090139"/>
            <a:ext cx="413738" cy="642020"/>
          </a:xfrm>
          <a:prstGeom prst="straightConnector1">
            <a:avLst/>
          </a:prstGeom>
          <a:ln w="6350">
            <a:solidFill>
              <a:schemeClr val="accent2">
                <a:lumMod val="75000"/>
              </a:schemeClr>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F0B1677-0744-23BD-693D-15C01354843D}"/>
              </a:ext>
            </a:extLst>
          </p:cNvPr>
          <p:cNvCxnSpPr>
            <a:cxnSpLocks/>
            <a:stCxn id="44" idx="4"/>
            <a:endCxn id="70" idx="0"/>
          </p:cNvCxnSpPr>
          <p:nvPr/>
        </p:nvCxnSpPr>
        <p:spPr>
          <a:xfrm>
            <a:off x="7297608" y="5314672"/>
            <a:ext cx="413737" cy="417487"/>
          </a:xfrm>
          <a:prstGeom prst="straightConnector1">
            <a:avLst/>
          </a:prstGeom>
          <a:ln w="6350">
            <a:solidFill>
              <a:schemeClr val="accent2">
                <a:lumMod val="75000"/>
              </a:schemeClr>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81071FB-75E7-D056-0E74-15B66D0990CA}"/>
              </a:ext>
            </a:extLst>
          </p:cNvPr>
          <p:cNvCxnSpPr>
            <a:cxnSpLocks/>
            <a:stCxn id="44" idx="4"/>
            <a:endCxn id="71" idx="0"/>
          </p:cNvCxnSpPr>
          <p:nvPr/>
        </p:nvCxnSpPr>
        <p:spPr>
          <a:xfrm>
            <a:off x="7297608" y="5314672"/>
            <a:ext cx="405775" cy="160710"/>
          </a:xfrm>
          <a:prstGeom prst="straightConnector1">
            <a:avLst/>
          </a:prstGeom>
          <a:ln w="6350">
            <a:solidFill>
              <a:schemeClr val="accent2">
                <a:lumMod val="75000"/>
              </a:schemeClr>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88E26D8-105F-00D6-37A1-498A26BDB0D3}"/>
              </a:ext>
            </a:extLst>
          </p:cNvPr>
          <p:cNvCxnSpPr>
            <a:cxnSpLocks/>
            <a:stCxn id="44" idx="4"/>
            <a:endCxn id="72" idx="0"/>
          </p:cNvCxnSpPr>
          <p:nvPr/>
        </p:nvCxnSpPr>
        <p:spPr>
          <a:xfrm flipV="1">
            <a:off x="7297608" y="5229614"/>
            <a:ext cx="408890" cy="85058"/>
          </a:xfrm>
          <a:prstGeom prst="straightConnector1">
            <a:avLst/>
          </a:prstGeom>
          <a:ln w="6350">
            <a:solidFill>
              <a:schemeClr val="accent2">
                <a:lumMod val="75000"/>
              </a:schemeClr>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BB3789A-5B02-3D06-2620-EB2486922656}"/>
              </a:ext>
            </a:extLst>
          </p:cNvPr>
          <p:cNvCxnSpPr>
            <a:cxnSpLocks/>
            <a:stCxn id="45" idx="4"/>
            <a:endCxn id="72" idx="0"/>
          </p:cNvCxnSpPr>
          <p:nvPr/>
        </p:nvCxnSpPr>
        <p:spPr>
          <a:xfrm>
            <a:off x="7297607" y="5090139"/>
            <a:ext cx="408891" cy="139475"/>
          </a:xfrm>
          <a:prstGeom prst="straightConnector1">
            <a:avLst/>
          </a:prstGeom>
          <a:ln w="6350">
            <a:solidFill>
              <a:schemeClr val="accent2">
                <a:lumMod val="75000"/>
              </a:schemeClr>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D4961C3-9B1E-7C02-8839-1BC799ACD299}"/>
              </a:ext>
            </a:extLst>
          </p:cNvPr>
          <p:cNvCxnSpPr>
            <a:cxnSpLocks/>
            <a:stCxn id="45" idx="4"/>
            <a:endCxn id="73" idx="0"/>
          </p:cNvCxnSpPr>
          <p:nvPr/>
        </p:nvCxnSpPr>
        <p:spPr>
          <a:xfrm flipV="1">
            <a:off x="7297607" y="4974061"/>
            <a:ext cx="405776" cy="116078"/>
          </a:xfrm>
          <a:prstGeom prst="straightConnector1">
            <a:avLst/>
          </a:prstGeom>
          <a:ln w="6350">
            <a:solidFill>
              <a:schemeClr val="accent2">
                <a:lumMod val="75000"/>
              </a:schemeClr>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046B372-657C-82CC-94E8-26D7452620DB}"/>
              </a:ext>
            </a:extLst>
          </p:cNvPr>
          <p:cNvCxnSpPr>
            <a:cxnSpLocks/>
            <a:stCxn id="64" idx="4"/>
            <a:endCxn id="44" idx="0"/>
          </p:cNvCxnSpPr>
          <p:nvPr/>
        </p:nvCxnSpPr>
        <p:spPr>
          <a:xfrm flipV="1">
            <a:off x="6763746" y="5314672"/>
            <a:ext cx="394000" cy="417955"/>
          </a:xfrm>
          <a:prstGeom prst="straightConnector1">
            <a:avLst/>
          </a:prstGeom>
          <a:ln w="6350">
            <a:solidFill>
              <a:schemeClr val="accent6">
                <a:lumMod val="50000"/>
              </a:schemeClr>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5007D23-CAC6-3EE7-5F21-CD5BD4C4E156}"/>
              </a:ext>
            </a:extLst>
          </p:cNvPr>
          <p:cNvCxnSpPr>
            <a:cxnSpLocks/>
            <a:stCxn id="64" idx="4"/>
            <a:endCxn id="45" idx="0"/>
          </p:cNvCxnSpPr>
          <p:nvPr/>
        </p:nvCxnSpPr>
        <p:spPr>
          <a:xfrm flipV="1">
            <a:off x="6763746" y="5090139"/>
            <a:ext cx="398489" cy="642488"/>
          </a:xfrm>
          <a:prstGeom prst="straightConnector1">
            <a:avLst/>
          </a:prstGeom>
          <a:ln w="6350">
            <a:solidFill>
              <a:schemeClr val="accent6">
                <a:lumMod val="50000"/>
              </a:schemeClr>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6FB9178-8906-2AE4-1F48-EBA58ED71001}"/>
              </a:ext>
            </a:extLst>
          </p:cNvPr>
          <p:cNvCxnSpPr>
            <a:cxnSpLocks/>
            <a:stCxn id="68" idx="4"/>
            <a:endCxn id="44" idx="0"/>
          </p:cNvCxnSpPr>
          <p:nvPr/>
        </p:nvCxnSpPr>
        <p:spPr>
          <a:xfrm>
            <a:off x="6753306" y="4746623"/>
            <a:ext cx="404440" cy="568049"/>
          </a:xfrm>
          <a:prstGeom prst="straightConnector1">
            <a:avLst/>
          </a:prstGeom>
          <a:ln w="6350">
            <a:solidFill>
              <a:schemeClr val="accent6">
                <a:lumMod val="50000"/>
              </a:schemeClr>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59337A2-4EB7-6BF9-A6DF-3B8ECBA7B9A4}"/>
              </a:ext>
            </a:extLst>
          </p:cNvPr>
          <p:cNvCxnSpPr>
            <a:cxnSpLocks/>
            <a:stCxn id="68" idx="4"/>
            <a:endCxn id="45" idx="0"/>
          </p:cNvCxnSpPr>
          <p:nvPr/>
        </p:nvCxnSpPr>
        <p:spPr>
          <a:xfrm>
            <a:off x="6753306" y="4746623"/>
            <a:ext cx="408929" cy="343516"/>
          </a:xfrm>
          <a:prstGeom prst="straightConnector1">
            <a:avLst/>
          </a:prstGeom>
          <a:ln w="6350">
            <a:solidFill>
              <a:schemeClr val="accent6">
                <a:lumMod val="50000"/>
              </a:schemeClr>
            </a:solidFill>
            <a:tailEnd type="stealth" w="sm" len="sm"/>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3232F1B-FEDF-A109-5B82-5A0D36747DBF}"/>
              </a:ext>
            </a:extLst>
          </p:cNvPr>
          <p:cNvSpPr txBox="1"/>
          <p:nvPr/>
        </p:nvSpPr>
        <p:spPr>
          <a:xfrm>
            <a:off x="825908" y="3442591"/>
            <a:ext cx="10432028" cy="830997"/>
          </a:xfrm>
          <a:prstGeom prst="rect">
            <a:avLst/>
          </a:prstGeom>
          <a:noFill/>
        </p:spPr>
        <p:txBody>
          <a:bodyPr wrap="square">
            <a:spAutoFit/>
          </a:bodyPr>
          <a:lstStyle/>
          <a:p>
            <a:pPr marL="742950" lvl="1" indent="-285750">
              <a:lnSpc>
                <a:spcPct val="100000"/>
              </a:lnSpc>
              <a:spcBef>
                <a:spcPts val="1800"/>
              </a:spcBef>
              <a:buFont typeface="Arial" panose="020B0604020202020204" pitchFamily="34" charset="0"/>
              <a:buChar char="•"/>
            </a:pPr>
            <a:r>
              <a:rPr lang="en-US" sz="2400" dirty="0"/>
              <a:t>The decomposition rank was chosen such that performance was either unaffected or minimally affected.</a:t>
            </a:r>
          </a:p>
        </p:txBody>
      </p:sp>
      <p:sp>
        <p:nvSpPr>
          <p:cNvPr id="4" name="Slide Number Placeholder 3">
            <a:extLst>
              <a:ext uri="{FF2B5EF4-FFF2-40B4-BE49-F238E27FC236}">
                <a16:creationId xmlns:a16="http://schemas.microsoft.com/office/drawing/2014/main" id="{2F12D6AD-FFE8-192A-20D7-35A8F0E40420}"/>
              </a:ext>
            </a:extLst>
          </p:cNvPr>
          <p:cNvSpPr>
            <a:spLocks noGrp="1"/>
          </p:cNvSpPr>
          <p:nvPr>
            <p:ph type="sldNum" sz="quarter" idx="12"/>
          </p:nvPr>
        </p:nvSpPr>
        <p:spPr/>
        <p:txBody>
          <a:bodyPr/>
          <a:lstStyle/>
          <a:p>
            <a:fld id="{0EC100B5-B540-48F9-8B23-4A866F783915}" type="slidenum">
              <a:rPr lang="en-US" smtClean="0"/>
              <a:t>21</a:t>
            </a:fld>
            <a:endParaRPr lang="en-US"/>
          </a:p>
        </p:txBody>
      </p:sp>
    </p:spTree>
    <p:extLst>
      <p:ext uri="{BB962C8B-B14F-4D97-AF65-F5344CB8AC3E}">
        <p14:creationId xmlns:p14="http://schemas.microsoft.com/office/powerpoint/2010/main" val="229238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AB092-9CEB-2A0A-EE09-CE7AB031F90C}"/>
              </a:ext>
            </a:extLst>
          </p:cNvPr>
          <p:cNvSpPr>
            <a:spLocks noGrp="1"/>
          </p:cNvSpPr>
          <p:nvPr>
            <p:ph type="title"/>
          </p:nvPr>
        </p:nvSpPr>
        <p:spPr>
          <a:xfrm>
            <a:off x="838200" y="186223"/>
            <a:ext cx="10515600" cy="1325563"/>
          </a:xfrm>
        </p:spPr>
        <p:txBody>
          <a:bodyPr>
            <a:normAutofit/>
          </a:bodyPr>
          <a:lstStyle/>
          <a:p>
            <a:r>
              <a:rPr lang="en-US" sz="4000" dirty="0"/>
              <a:t>Quantitative Results</a:t>
            </a:r>
          </a:p>
        </p:txBody>
      </p:sp>
      <p:pic>
        <p:nvPicPr>
          <p:cNvPr id="5" name="Content Placeholder 4" descr="A screenshot of a computer screen&#10;&#10;Description automatically generated">
            <a:extLst>
              <a:ext uri="{FF2B5EF4-FFF2-40B4-BE49-F238E27FC236}">
                <a16:creationId xmlns:a16="http://schemas.microsoft.com/office/drawing/2014/main" id="{7508931E-239B-05BF-9E32-157D51F3E3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8" y="1642011"/>
            <a:ext cx="10532368" cy="4535437"/>
          </a:xfrm>
        </p:spPr>
      </p:pic>
      <p:sp>
        <p:nvSpPr>
          <p:cNvPr id="3" name="TextBox 2">
            <a:extLst>
              <a:ext uri="{FF2B5EF4-FFF2-40B4-BE49-F238E27FC236}">
                <a16:creationId xmlns:a16="http://schemas.microsoft.com/office/drawing/2014/main" id="{FEB0927C-48CF-3B53-8094-CFAEC8F60B8E}"/>
              </a:ext>
            </a:extLst>
          </p:cNvPr>
          <p:cNvSpPr txBox="1"/>
          <p:nvPr/>
        </p:nvSpPr>
        <p:spPr>
          <a:xfrm>
            <a:off x="838198" y="6226125"/>
            <a:ext cx="10144329"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[6] Code: https://github.com/PrasannaPulakurthi/MMD-AdversarialNAS</a:t>
            </a:r>
          </a:p>
        </p:txBody>
      </p:sp>
      <p:pic>
        <p:nvPicPr>
          <p:cNvPr id="6" name="Picture 5" descr="A qr code on a white background&#10;&#10;Description automatically generated">
            <a:extLst>
              <a:ext uri="{FF2B5EF4-FFF2-40B4-BE49-F238E27FC236}">
                <a16:creationId xmlns:a16="http://schemas.microsoft.com/office/drawing/2014/main" id="{C25E15A4-F3F6-024E-A790-54CF69894735}"/>
              </a:ext>
            </a:extLst>
          </p:cNvPr>
          <p:cNvPicPr>
            <a:picLocks noChangeAspect="1"/>
          </p:cNvPicPr>
          <p:nvPr/>
        </p:nvPicPr>
        <p:blipFill rotWithShape="1">
          <a:blip r:embed="rId3">
            <a:extLst>
              <a:ext uri="{28A0092B-C50C-407E-A947-70E740481C1C}">
                <a14:useLocalDpi xmlns:a14="http://schemas.microsoft.com/office/drawing/2010/main" val="0"/>
              </a:ext>
            </a:extLst>
          </a:blip>
          <a:srcRect t="1" b="1375"/>
          <a:stretch/>
        </p:blipFill>
        <p:spPr>
          <a:xfrm>
            <a:off x="10137183" y="0"/>
            <a:ext cx="1690688" cy="1667435"/>
          </a:xfrm>
          <a:prstGeom prst="rect">
            <a:avLst/>
          </a:prstGeom>
        </p:spPr>
      </p:pic>
      <p:sp>
        <p:nvSpPr>
          <p:cNvPr id="4" name="Slide Number Placeholder 3">
            <a:extLst>
              <a:ext uri="{FF2B5EF4-FFF2-40B4-BE49-F238E27FC236}">
                <a16:creationId xmlns:a16="http://schemas.microsoft.com/office/drawing/2014/main" id="{3E7D4680-D896-305F-E15A-5429799B1294}"/>
              </a:ext>
            </a:extLst>
          </p:cNvPr>
          <p:cNvSpPr>
            <a:spLocks noGrp="1"/>
          </p:cNvSpPr>
          <p:nvPr>
            <p:ph type="sldNum" sz="quarter" idx="12"/>
          </p:nvPr>
        </p:nvSpPr>
        <p:spPr/>
        <p:txBody>
          <a:bodyPr/>
          <a:lstStyle/>
          <a:p>
            <a:fld id="{0EC100B5-B540-48F9-8B23-4A866F783915}" type="slidenum">
              <a:rPr lang="en-US" smtClean="0"/>
              <a:t>22</a:t>
            </a:fld>
            <a:endParaRPr lang="en-US"/>
          </a:p>
        </p:txBody>
      </p:sp>
    </p:spTree>
    <p:extLst>
      <p:ext uri="{BB962C8B-B14F-4D97-AF65-F5344CB8AC3E}">
        <p14:creationId xmlns:p14="http://schemas.microsoft.com/office/powerpoint/2010/main" val="3002290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BC283-38E3-04D9-CCBD-2BC44CA6AF0B}"/>
              </a:ext>
            </a:extLst>
          </p:cNvPr>
          <p:cNvSpPr>
            <a:spLocks noGrp="1"/>
          </p:cNvSpPr>
          <p:nvPr>
            <p:ph type="title"/>
          </p:nvPr>
        </p:nvSpPr>
        <p:spPr>
          <a:xfrm>
            <a:off x="838200" y="176284"/>
            <a:ext cx="10515600" cy="1325563"/>
          </a:xfrm>
        </p:spPr>
        <p:txBody>
          <a:bodyPr>
            <a:normAutofit/>
          </a:bodyPr>
          <a:lstStyle/>
          <a:p>
            <a:r>
              <a:rPr lang="en-US" sz="4000" dirty="0"/>
              <a:t>Summary of Our Research</a:t>
            </a:r>
          </a:p>
        </p:txBody>
      </p:sp>
      <p:sp>
        <p:nvSpPr>
          <p:cNvPr id="3" name="Content Placeholder 2">
            <a:extLst>
              <a:ext uri="{FF2B5EF4-FFF2-40B4-BE49-F238E27FC236}">
                <a16:creationId xmlns:a16="http://schemas.microsoft.com/office/drawing/2014/main" id="{4F753D5F-62B6-633E-4BB6-812FD5B0F566}"/>
              </a:ext>
            </a:extLst>
          </p:cNvPr>
          <p:cNvSpPr>
            <a:spLocks noGrp="1"/>
          </p:cNvSpPr>
          <p:nvPr>
            <p:ph idx="1"/>
          </p:nvPr>
        </p:nvSpPr>
        <p:spPr>
          <a:xfrm>
            <a:off x="838200" y="1400600"/>
            <a:ext cx="10515600" cy="4761661"/>
          </a:xfrm>
        </p:spPr>
        <p:txBody>
          <a:bodyPr>
            <a:normAutofit fontScale="92500" lnSpcReduction="10000"/>
          </a:bodyPr>
          <a:lstStyle/>
          <a:p>
            <a:pPr>
              <a:lnSpc>
                <a:spcPct val="110000"/>
              </a:lnSpc>
              <a:spcBef>
                <a:spcPts val="0"/>
              </a:spcBef>
              <a:spcAft>
                <a:spcPts val="1800"/>
              </a:spcAft>
            </a:pPr>
            <a:r>
              <a:rPr lang="en-US" dirty="0"/>
              <a:t>Integrates the MMD-GAN repulsive loss into the </a:t>
            </a:r>
            <a:r>
              <a:rPr lang="en-US" dirty="0" err="1"/>
              <a:t>AdversarialNAS</a:t>
            </a:r>
            <a:r>
              <a:rPr lang="en-US" dirty="0"/>
              <a:t> framework to find optimal architecture. </a:t>
            </a:r>
          </a:p>
          <a:p>
            <a:pPr>
              <a:lnSpc>
                <a:spcPct val="110000"/>
              </a:lnSpc>
              <a:spcBef>
                <a:spcPts val="0"/>
              </a:spcBef>
              <a:spcAft>
                <a:spcPts val="1800"/>
              </a:spcAft>
            </a:pPr>
            <a:r>
              <a:rPr lang="en-US" dirty="0"/>
              <a:t>Implements a novel training procedure aimed at improving generative performance. </a:t>
            </a:r>
          </a:p>
          <a:p>
            <a:pPr>
              <a:lnSpc>
                <a:spcPct val="110000"/>
              </a:lnSpc>
              <a:spcBef>
                <a:spcPts val="0"/>
              </a:spcBef>
              <a:spcAft>
                <a:spcPts val="1800"/>
              </a:spcAft>
            </a:pPr>
            <a:r>
              <a:rPr lang="en-US" dirty="0"/>
              <a:t>Applies tensor decomposition to reduce the network footprint while maintaining performance (as measured by the FID score), thus facilitating deployment on edge devices. </a:t>
            </a:r>
          </a:p>
          <a:p>
            <a:pPr>
              <a:lnSpc>
                <a:spcPct val="110000"/>
              </a:lnSpc>
              <a:spcBef>
                <a:spcPts val="0"/>
              </a:spcBef>
              <a:spcAft>
                <a:spcPts val="1800"/>
              </a:spcAft>
            </a:pPr>
            <a:r>
              <a:rPr lang="en-US" dirty="0"/>
              <a:t>The proposed technique achieves a 34% improvement in FID score compared to the state-of-the-art [7] on the CIFAR-10 dataset with a 14× reduction in network size.</a:t>
            </a:r>
          </a:p>
        </p:txBody>
      </p:sp>
      <p:sp>
        <p:nvSpPr>
          <p:cNvPr id="4" name="Slide Number Placeholder 3">
            <a:extLst>
              <a:ext uri="{FF2B5EF4-FFF2-40B4-BE49-F238E27FC236}">
                <a16:creationId xmlns:a16="http://schemas.microsoft.com/office/drawing/2014/main" id="{FD5CE777-F3F5-970E-24C0-D56D1409DB1E}"/>
              </a:ext>
            </a:extLst>
          </p:cNvPr>
          <p:cNvSpPr>
            <a:spLocks noGrp="1"/>
          </p:cNvSpPr>
          <p:nvPr>
            <p:ph type="sldNum" sz="quarter" idx="12"/>
          </p:nvPr>
        </p:nvSpPr>
        <p:spPr/>
        <p:txBody>
          <a:bodyPr/>
          <a:lstStyle/>
          <a:p>
            <a:fld id="{0EC100B5-B540-48F9-8B23-4A866F783915}" type="slidenum">
              <a:rPr lang="en-US" smtClean="0"/>
              <a:t>23</a:t>
            </a:fld>
            <a:endParaRPr lang="en-US"/>
          </a:p>
        </p:txBody>
      </p:sp>
    </p:spTree>
    <p:extLst>
      <p:ext uri="{BB962C8B-B14F-4D97-AF65-F5344CB8AC3E}">
        <p14:creationId xmlns:p14="http://schemas.microsoft.com/office/powerpoint/2010/main" val="170011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ACEC-195F-1262-AED0-70CA55D2FEEB}"/>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4C42968B-2539-1170-5C1C-41D1DB61AA3D}"/>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DFB220C7-FE1A-0BA0-A002-304301F0BAA5}"/>
              </a:ext>
            </a:extLst>
          </p:cNvPr>
          <p:cNvSpPr>
            <a:spLocks noGrp="1"/>
          </p:cNvSpPr>
          <p:nvPr>
            <p:ph type="sldNum" sz="quarter" idx="12"/>
          </p:nvPr>
        </p:nvSpPr>
        <p:spPr/>
        <p:txBody>
          <a:bodyPr/>
          <a:lstStyle/>
          <a:p>
            <a:fld id="{0EC100B5-B540-48F9-8B23-4A866F783915}" type="slidenum">
              <a:rPr lang="en-US" smtClean="0"/>
              <a:t>24</a:t>
            </a:fld>
            <a:endParaRPr lang="en-US"/>
          </a:p>
        </p:txBody>
      </p:sp>
    </p:spTree>
    <p:extLst>
      <p:ext uri="{BB962C8B-B14F-4D97-AF65-F5344CB8AC3E}">
        <p14:creationId xmlns:p14="http://schemas.microsoft.com/office/powerpoint/2010/main" val="1033021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36240-968C-8728-D672-77DEAE588BC8}"/>
              </a:ext>
            </a:extLst>
          </p:cNvPr>
          <p:cNvSpPr>
            <a:spLocks noGrp="1"/>
          </p:cNvSpPr>
          <p:nvPr>
            <p:ph type="title"/>
          </p:nvPr>
        </p:nvSpPr>
        <p:spPr>
          <a:xfrm>
            <a:off x="838200" y="0"/>
            <a:ext cx="10515600" cy="1325563"/>
          </a:xfrm>
        </p:spPr>
        <p:txBody>
          <a:bodyPr/>
          <a:lstStyle/>
          <a:p>
            <a:r>
              <a:rPr lang="en-US" dirty="0"/>
              <a:t>References</a:t>
            </a:r>
          </a:p>
        </p:txBody>
      </p:sp>
      <p:sp>
        <p:nvSpPr>
          <p:cNvPr id="3" name="Content Placeholder 2">
            <a:extLst>
              <a:ext uri="{FF2B5EF4-FFF2-40B4-BE49-F238E27FC236}">
                <a16:creationId xmlns:a16="http://schemas.microsoft.com/office/drawing/2014/main" id="{F7408DD7-04D0-568D-2026-9FE0315099F9}"/>
              </a:ext>
            </a:extLst>
          </p:cNvPr>
          <p:cNvSpPr>
            <a:spLocks noGrp="1"/>
          </p:cNvSpPr>
          <p:nvPr>
            <p:ph idx="1"/>
          </p:nvPr>
        </p:nvSpPr>
        <p:spPr>
          <a:xfrm>
            <a:off x="838200" y="1325563"/>
            <a:ext cx="10515600" cy="5250336"/>
          </a:xfrm>
        </p:spPr>
        <p:txBody>
          <a:bodyPr>
            <a:noAutofit/>
          </a:bodyPr>
          <a:lstStyle/>
          <a:p>
            <a:pPr marL="0" indent="0">
              <a:buNone/>
            </a:pPr>
            <a:r>
              <a:rPr lang="en-US" sz="2000" b="0" i="0" dirty="0">
                <a:solidFill>
                  <a:srgbClr val="222222"/>
                </a:solidFill>
                <a:effectLst/>
                <a:latin typeface="Arial" panose="020B0604020202020204" pitchFamily="34" charset="0"/>
                <a:cs typeface="Arial" panose="020B0604020202020204" pitchFamily="34" charset="0"/>
              </a:rPr>
              <a:t>[1] Goodfellow, Ian, et al. "Generative adversarial networks." </a:t>
            </a:r>
            <a:r>
              <a:rPr lang="en-US" sz="2000" b="0" i="1" dirty="0">
                <a:solidFill>
                  <a:srgbClr val="222222"/>
                </a:solidFill>
                <a:effectLst/>
                <a:latin typeface="Arial" panose="020B0604020202020204" pitchFamily="34" charset="0"/>
                <a:cs typeface="Arial" panose="020B0604020202020204" pitchFamily="34" charset="0"/>
              </a:rPr>
              <a:t>Communications of the ACM</a:t>
            </a:r>
            <a:r>
              <a:rPr lang="en-US" sz="2000" b="0" i="0" dirty="0">
                <a:solidFill>
                  <a:srgbClr val="222222"/>
                </a:solidFill>
                <a:effectLst/>
                <a:latin typeface="Arial" panose="020B0604020202020204" pitchFamily="34" charset="0"/>
                <a:cs typeface="Arial" panose="020B0604020202020204" pitchFamily="34" charset="0"/>
              </a:rPr>
              <a:t> 63.11 (2020): 139-144.</a:t>
            </a: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[2] Tran, Dustin, Rajesh </a:t>
            </a:r>
            <a:r>
              <a:rPr lang="en-US" sz="2000" dirty="0" err="1">
                <a:latin typeface="Arial" panose="020B0604020202020204" pitchFamily="34" charset="0"/>
                <a:cs typeface="Arial" panose="020B0604020202020204" pitchFamily="34" charset="0"/>
              </a:rPr>
              <a:t>Ranganath</a:t>
            </a:r>
            <a:r>
              <a:rPr lang="en-US" sz="2000" dirty="0">
                <a:latin typeface="Arial" panose="020B0604020202020204" pitchFamily="34" charset="0"/>
                <a:cs typeface="Arial" panose="020B0604020202020204" pitchFamily="34" charset="0"/>
              </a:rPr>
              <a:t>, and David </a:t>
            </a:r>
            <a:r>
              <a:rPr lang="en-US" sz="2000" dirty="0" err="1">
                <a:latin typeface="Arial" panose="020B0604020202020204" pitchFamily="34" charset="0"/>
                <a:cs typeface="Arial" panose="020B0604020202020204" pitchFamily="34" charset="0"/>
              </a:rPr>
              <a:t>Blei</a:t>
            </a:r>
            <a:r>
              <a:rPr lang="en-US" sz="2000" dirty="0">
                <a:latin typeface="Arial" panose="020B0604020202020204" pitchFamily="34" charset="0"/>
                <a:cs typeface="Arial" panose="020B0604020202020204" pitchFamily="34" charset="0"/>
              </a:rPr>
              <a:t>. "Hierarchical implicit models and likelihood-free variational inference." Advances in Neural Information Processing Systems 30 (2017).</a:t>
            </a:r>
          </a:p>
          <a:p>
            <a:pPr marL="0" indent="0">
              <a:buNone/>
            </a:pPr>
            <a:r>
              <a:rPr lang="en-US" sz="2000" dirty="0">
                <a:latin typeface="Arial" panose="020B0604020202020204" pitchFamily="34" charset="0"/>
              </a:rPr>
              <a:t>[3] </a:t>
            </a:r>
            <a:r>
              <a:rPr lang="en-US" sz="2000" dirty="0" err="1">
                <a:latin typeface="Arial" panose="020B0604020202020204" pitchFamily="34" charset="0"/>
              </a:rPr>
              <a:t>Arjovsky</a:t>
            </a:r>
            <a:r>
              <a:rPr lang="en-US" sz="2000" dirty="0">
                <a:latin typeface="Arial" panose="020B0604020202020204" pitchFamily="34" charset="0"/>
              </a:rPr>
              <a:t>, Martin, </a:t>
            </a:r>
            <a:r>
              <a:rPr lang="en-US" sz="2000" dirty="0" err="1">
                <a:latin typeface="Arial" panose="020B0604020202020204" pitchFamily="34" charset="0"/>
              </a:rPr>
              <a:t>Soumith</a:t>
            </a:r>
            <a:r>
              <a:rPr lang="en-US" sz="2000" dirty="0">
                <a:latin typeface="Arial" panose="020B0604020202020204" pitchFamily="34" charset="0"/>
              </a:rPr>
              <a:t> </a:t>
            </a:r>
            <a:r>
              <a:rPr lang="en-US" sz="2000" dirty="0" err="1">
                <a:latin typeface="Arial" panose="020B0604020202020204" pitchFamily="34" charset="0"/>
              </a:rPr>
              <a:t>Chintala</a:t>
            </a:r>
            <a:r>
              <a:rPr lang="en-US" sz="2000" dirty="0">
                <a:latin typeface="Arial" panose="020B0604020202020204" pitchFamily="34" charset="0"/>
              </a:rPr>
              <a:t>, and Léon </a:t>
            </a:r>
            <a:r>
              <a:rPr lang="en-US" sz="2000" dirty="0" err="1">
                <a:latin typeface="Arial" panose="020B0604020202020204" pitchFamily="34" charset="0"/>
              </a:rPr>
              <a:t>Bottou</a:t>
            </a:r>
            <a:r>
              <a:rPr lang="en-US" sz="2000" dirty="0">
                <a:latin typeface="Arial" panose="020B0604020202020204" pitchFamily="34" charset="0"/>
              </a:rPr>
              <a:t>. "Wasserstein generative adversarial networks." International conference on machine learning. PMLR, 2017.</a:t>
            </a:r>
            <a:endParaRPr lang="en-US" sz="2000" dirty="0">
              <a:latin typeface="Arial" panose="020B0604020202020204" pitchFamily="34" charset="0"/>
              <a:cs typeface="Arial" panose="020B0604020202020204" pitchFamily="34" charset="0"/>
            </a:endParaRPr>
          </a:p>
          <a:p>
            <a:pPr marL="0" indent="0">
              <a:buNone/>
            </a:pPr>
            <a:r>
              <a:rPr lang="en-US" sz="2000" dirty="0">
                <a:solidFill>
                  <a:srgbClr val="222222"/>
                </a:solidFill>
                <a:latin typeface="Arial" panose="020B0604020202020204" pitchFamily="34" charset="0"/>
                <a:cs typeface="Arial" panose="020B0604020202020204" pitchFamily="34" charset="0"/>
              </a:rPr>
              <a:t>[4] Wang, Wei, Yuan Sun, and Saman </a:t>
            </a:r>
            <a:r>
              <a:rPr lang="en-US" sz="2000" dirty="0" err="1">
                <a:solidFill>
                  <a:srgbClr val="222222"/>
                </a:solidFill>
                <a:latin typeface="Arial" panose="020B0604020202020204" pitchFamily="34" charset="0"/>
                <a:cs typeface="Arial" panose="020B0604020202020204" pitchFamily="34" charset="0"/>
              </a:rPr>
              <a:t>Halgamuge</a:t>
            </a:r>
            <a:r>
              <a:rPr lang="en-US" sz="2000" dirty="0">
                <a:solidFill>
                  <a:srgbClr val="222222"/>
                </a:solidFill>
                <a:latin typeface="Arial" panose="020B0604020202020204" pitchFamily="34" charset="0"/>
                <a:cs typeface="Arial" panose="020B0604020202020204" pitchFamily="34" charset="0"/>
              </a:rPr>
              <a:t>, "Improving MMD-GAN training with repulsive loss function." </a:t>
            </a:r>
            <a:r>
              <a:rPr lang="en-US" sz="2000" i="1" dirty="0" err="1">
                <a:solidFill>
                  <a:srgbClr val="222222"/>
                </a:solidFill>
                <a:latin typeface="Arial" panose="020B0604020202020204" pitchFamily="34" charset="0"/>
                <a:cs typeface="Arial" panose="020B0604020202020204" pitchFamily="34" charset="0"/>
              </a:rPr>
              <a:t>arXiv</a:t>
            </a:r>
            <a:r>
              <a:rPr lang="en-US" sz="2000" i="1" dirty="0">
                <a:solidFill>
                  <a:srgbClr val="222222"/>
                </a:solidFill>
                <a:latin typeface="Arial" panose="020B0604020202020204" pitchFamily="34" charset="0"/>
                <a:cs typeface="Arial" panose="020B0604020202020204" pitchFamily="34" charset="0"/>
              </a:rPr>
              <a:t> preprint arXiv:1812.09916</a:t>
            </a:r>
            <a:r>
              <a:rPr lang="en-US" sz="2000" dirty="0">
                <a:solidFill>
                  <a:srgbClr val="222222"/>
                </a:solidFill>
                <a:latin typeface="Arial" panose="020B0604020202020204" pitchFamily="34" charset="0"/>
                <a:cs typeface="Arial" panose="020B0604020202020204" pitchFamily="34" charset="0"/>
              </a:rPr>
              <a:t> (2018).</a:t>
            </a: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[5] Gao, Chen, </a:t>
            </a:r>
            <a:r>
              <a:rPr lang="en-US" sz="2000" i="1" dirty="0">
                <a:latin typeface="Arial" panose="020B0604020202020204" pitchFamily="34" charset="0"/>
                <a:cs typeface="Arial" panose="020B0604020202020204" pitchFamily="34" charset="0"/>
              </a:rPr>
              <a:t>et al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Adversarialnas</a:t>
            </a:r>
            <a:r>
              <a:rPr lang="en-US" sz="2000" dirty="0">
                <a:latin typeface="Arial" panose="020B0604020202020204" pitchFamily="34" charset="0"/>
                <a:cs typeface="Arial" panose="020B0604020202020204" pitchFamily="34" charset="0"/>
              </a:rPr>
              <a:t>: Adversarial neural architecture search for GANs," Proceedings of the IEEE/CVF Conference on Computer Vision and Pattern Recognition. 2020.</a:t>
            </a:r>
          </a:p>
          <a:p>
            <a:pPr marL="0" indent="0">
              <a:buNone/>
            </a:pPr>
            <a:r>
              <a:rPr lang="en-US" sz="2000" dirty="0">
                <a:latin typeface="Arial" panose="020B0604020202020204" pitchFamily="34" charset="0"/>
                <a:cs typeface="Arial" panose="020B0604020202020204" pitchFamily="34" charset="0"/>
              </a:rPr>
              <a:t>[6] Code: </a:t>
            </a:r>
            <a:r>
              <a:rPr lang="en-US" sz="2000" dirty="0">
                <a:latin typeface="Arial" panose="020B0604020202020204" pitchFamily="34" charset="0"/>
                <a:cs typeface="Arial" panose="020B0604020202020204" pitchFamily="34" charset="0"/>
                <a:hlinkClick r:id="rId2"/>
              </a:rPr>
              <a:t>https://github.com/PrasannaPulakurthi/MMD-AdversarialNAS</a:t>
            </a: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[7] </a:t>
            </a:r>
            <a:r>
              <a:rPr lang="en-US" sz="2000" dirty="0" err="1">
                <a:latin typeface="Arial" panose="020B0604020202020204" pitchFamily="34" charset="0"/>
                <a:cs typeface="Arial" panose="020B0604020202020204" pitchFamily="34" charset="0"/>
              </a:rPr>
              <a:t>Yifan</a:t>
            </a:r>
            <a:r>
              <a:rPr lang="en-US" sz="2000" dirty="0">
                <a:latin typeface="Arial" panose="020B0604020202020204" pitchFamily="34" charset="0"/>
                <a:cs typeface="Arial" panose="020B0604020202020204" pitchFamily="34" charset="0"/>
              </a:rPr>
              <a:t> Jiang, </a:t>
            </a:r>
            <a:r>
              <a:rPr lang="en-US" sz="2000" dirty="0" err="1">
                <a:latin typeface="Arial" panose="020B0604020202020204" pitchFamily="34" charset="0"/>
                <a:cs typeface="Arial" panose="020B0604020202020204" pitchFamily="34" charset="0"/>
              </a:rPr>
              <a:t>Shiyu</a:t>
            </a:r>
            <a:r>
              <a:rPr lang="en-US" sz="2000" dirty="0">
                <a:latin typeface="Arial" panose="020B0604020202020204" pitchFamily="34" charset="0"/>
                <a:cs typeface="Arial" panose="020B0604020202020204" pitchFamily="34" charset="0"/>
              </a:rPr>
              <a:t> Chang, and </a:t>
            </a:r>
            <a:r>
              <a:rPr lang="en-US" sz="2000" dirty="0" err="1">
                <a:latin typeface="Arial" panose="020B0604020202020204" pitchFamily="34" charset="0"/>
                <a:cs typeface="Arial" panose="020B0604020202020204" pitchFamily="34" charset="0"/>
              </a:rPr>
              <a:t>Zhangyang</a:t>
            </a:r>
            <a:r>
              <a:rPr lang="en-US" sz="2000" dirty="0">
                <a:latin typeface="Arial" panose="020B0604020202020204" pitchFamily="34" charset="0"/>
                <a:cs typeface="Arial" panose="020B0604020202020204" pitchFamily="34" charset="0"/>
              </a:rPr>
              <a:t> Wang, “</a:t>
            </a:r>
            <a:r>
              <a:rPr lang="en-US" sz="2000" dirty="0" err="1">
                <a:latin typeface="Arial" panose="020B0604020202020204" pitchFamily="34" charset="0"/>
                <a:cs typeface="Arial" panose="020B0604020202020204" pitchFamily="34" charset="0"/>
              </a:rPr>
              <a:t>Transgan</a:t>
            </a:r>
            <a:r>
              <a:rPr lang="en-US" sz="2000" dirty="0">
                <a:latin typeface="Arial" panose="020B0604020202020204" pitchFamily="34" charset="0"/>
                <a:cs typeface="Arial" panose="020B0604020202020204" pitchFamily="34" charset="0"/>
              </a:rPr>
              <a:t>: Two pure transformers can make one strong </a:t>
            </a:r>
            <a:r>
              <a:rPr lang="en-US" sz="2000" dirty="0" err="1">
                <a:latin typeface="Arial" panose="020B0604020202020204" pitchFamily="34" charset="0"/>
                <a:cs typeface="Arial" panose="020B0604020202020204" pitchFamily="34" charset="0"/>
              </a:rPr>
              <a:t>gan</a:t>
            </a:r>
            <a:r>
              <a:rPr lang="en-US" sz="2000" dirty="0">
                <a:latin typeface="Arial" panose="020B0604020202020204" pitchFamily="34" charset="0"/>
                <a:cs typeface="Arial" panose="020B0604020202020204" pitchFamily="34" charset="0"/>
              </a:rPr>
              <a:t>, and that can scale up,” Advances in Neural Information Processing Systems, vol. 34, 2021.</a:t>
            </a:r>
          </a:p>
        </p:txBody>
      </p:sp>
      <p:sp>
        <p:nvSpPr>
          <p:cNvPr id="4" name="Slide Number Placeholder 3">
            <a:extLst>
              <a:ext uri="{FF2B5EF4-FFF2-40B4-BE49-F238E27FC236}">
                <a16:creationId xmlns:a16="http://schemas.microsoft.com/office/drawing/2014/main" id="{2E42E919-F836-E537-13EB-0C6732FA5008}"/>
              </a:ext>
            </a:extLst>
          </p:cNvPr>
          <p:cNvSpPr>
            <a:spLocks noGrp="1"/>
          </p:cNvSpPr>
          <p:nvPr>
            <p:ph type="sldNum" sz="quarter" idx="12"/>
          </p:nvPr>
        </p:nvSpPr>
        <p:spPr/>
        <p:txBody>
          <a:bodyPr/>
          <a:lstStyle/>
          <a:p>
            <a:fld id="{0EC100B5-B540-48F9-8B23-4A866F783915}" type="slidenum">
              <a:rPr lang="en-US" smtClean="0"/>
              <a:t>25</a:t>
            </a:fld>
            <a:endParaRPr lang="en-US"/>
          </a:p>
        </p:txBody>
      </p:sp>
    </p:spTree>
    <p:extLst>
      <p:ext uri="{BB962C8B-B14F-4D97-AF65-F5344CB8AC3E}">
        <p14:creationId xmlns:p14="http://schemas.microsoft.com/office/powerpoint/2010/main" val="4224742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6D5A18-7666-0916-FE2D-FF41F391D0B0}"/>
              </a:ext>
            </a:extLst>
          </p:cNvPr>
          <p:cNvSpPr>
            <a:spLocks noGrp="1"/>
          </p:cNvSpPr>
          <p:nvPr>
            <p:ph idx="1"/>
          </p:nvPr>
        </p:nvSpPr>
        <p:spPr/>
        <p:txBody>
          <a:bodyPr>
            <a:normAutofit/>
          </a:bodyPr>
          <a:lstStyle/>
          <a:p>
            <a:pPr marL="344488" indent="-344488">
              <a:lnSpc>
                <a:spcPct val="100000"/>
              </a:lnSpc>
              <a:spcBef>
                <a:spcPts val="3000"/>
              </a:spcBef>
            </a:pPr>
            <a:r>
              <a:rPr lang="en-US" dirty="0"/>
              <a:t>Our research focuses on the three main factors that influence the performance of GANs:</a:t>
            </a:r>
          </a:p>
          <a:p>
            <a:pPr marL="801688" lvl="1" indent="-344488">
              <a:lnSpc>
                <a:spcPct val="100000"/>
              </a:lnSpc>
              <a:spcBef>
                <a:spcPts val="3000"/>
              </a:spcBef>
            </a:pPr>
            <a:r>
              <a:rPr lang="en-US" sz="2800" dirty="0"/>
              <a:t>Training Objectives </a:t>
            </a:r>
          </a:p>
          <a:p>
            <a:pPr marL="801688" lvl="1" indent="-344488">
              <a:lnSpc>
                <a:spcPct val="100000"/>
              </a:lnSpc>
              <a:spcBef>
                <a:spcPts val="3000"/>
              </a:spcBef>
            </a:pPr>
            <a:r>
              <a:rPr lang="en-US" sz="2800" dirty="0"/>
              <a:t>Network Architecture </a:t>
            </a:r>
          </a:p>
          <a:p>
            <a:pPr marL="801688" lvl="1" indent="-344488">
              <a:lnSpc>
                <a:spcPct val="100000"/>
              </a:lnSpc>
              <a:spcBef>
                <a:spcPts val="3000"/>
              </a:spcBef>
            </a:pPr>
            <a:r>
              <a:rPr lang="en-US" sz="2800" dirty="0"/>
              <a:t>Training Procedures</a:t>
            </a:r>
          </a:p>
        </p:txBody>
      </p:sp>
      <p:sp>
        <p:nvSpPr>
          <p:cNvPr id="4" name="Slide Number Placeholder 3">
            <a:extLst>
              <a:ext uri="{FF2B5EF4-FFF2-40B4-BE49-F238E27FC236}">
                <a16:creationId xmlns:a16="http://schemas.microsoft.com/office/drawing/2014/main" id="{48A3D662-E1A5-DC25-A1E4-3457804AD17C}"/>
              </a:ext>
            </a:extLst>
          </p:cNvPr>
          <p:cNvSpPr>
            <a:spLocks noGrp="1"/>
          </p:cNvSpPr>
          <p:nvPr>
            <p:ph type="sldNum" sz="quarter" idx="12"/>
          </p:nvPr>
        </p:nvSpPr>
        <p:spPr/>
        <p:txBody>
          <a:bodyPr/>
          <a:lstStyle/>
          <a:p>
            <a:fld id="{0EC100B5-B540-48F9-8B23-4A866F783915}" type="slidenum">
              <a:rPr lang="en-US" smtClean="0"/>
              <a:t>3</a:t>
            </a:fld>
            <a:endParaRPr lang="en-US"/>
          </a:p>
        </p:txBody>
      </p:sp>
      <p:sp>
        <p:nvSpPr>
          <p:cNvPr id="7" name="Title 1">
            <a:extLst>
              <a:ext uri="{FF2B5EF4-FFF2-40B4-BE49-F238E27FC236}">
                <a16:creationId xmlns:a16="http://schemas.microsoft.com/office/drawing/2014/main" id="{05B54DB3-2C7A-567E-B6DD-0832974C357E}"/>
              </a:ext>
            </a:extLst>
          </p:cNvPr>
          <p:cNvSpPr>
            <a:spLocks noGrp="1"/>
          </p:cNvSpPr>
          <p:nvPr>
            <p:ph type="title"/>
          </p:nvPr>
        </p:nvSpPr>
        <p:spPr>
          <a:xfrm>
            <a:off x="1008184" y="117568"/>
            <a:ext cx="10175631" cy="1111843"/>
          </a:xfrm>
        </p:spPr>
        <p:txBody>
          <a:bodyPr anchor="ctr">
            <a:normAutofit/>
          </a:bodyPr>
          <a:lstStyle/>
          <a:p>
            <a:pPr algn="ctr"/>
            <a:r>
              <a:rPr lang="en-US" sz="4000" dirty="0"/>
              <a:t>Factors Influencing the GAN Performance</a:t>
            </a:r>
          </a:p>
        </p:txBody>
      </p:sp>
    </p:spTree>
    <p:extLst>
      <p:ext uri="{BB962C8B-B14F-4D97-AF65-F5344CB8AC3E}">
        <p14:creationId xmlns:p14="http://schemas.microsoft.com/office/powerpoint/2010/main" val="383239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1AF8-8566-B938-0C36-839551D28C24}"/>
              </a:ext>
            </a:extLst>
          </p:cNvPr>
          <p:cNvSpPr>
            <a:spLocks noGrp="1"/>
          </p:cNvSpPr>
          <p:nvPr>
            <p:ph type="title"/>
          </p:nvPr>
        </p:nvSpPr>
        <p:spPr>
          <a:xfrm>
            <a:off x="838200" y="149085"/>
            <a:ext cx="10515600" cy="1325563"/>
          </a:xfrm>
        </p:spPr>
        <p:txBody>
          <a:bodyPr>
            <a:normAutofit/>
          </a:bodyPr>
          <a:lstStyle/>
          <a:p>
            <a:r>
              <a:rPr lang="en-US" sz="4000" dirty="0"/>
              <a:t>1. GAN Training Objectives (Loss Functions)</a:t>
            </a:r>
          </a:p>
        </p:txBody>
      </p:sp>
      <p:sp>
        <p:nvSpPr>
          <p:cNvPr id="3" name="Content Placeholder 2">
            <a:extLst>
              <a:ext uri="{FF2B5EF4-FFF2-40B4-BE49-F238E27FC236}">
                <a16:creationId xmlns:a16="http://schemas.microsoft.com/office/drawing/2014/main" id="{A57D1CD6-A25A-5B36-F556-1B0252335AF5}"/>
              </a:ext>
            </a:extLst>
          </p:cNvPr>
          <p:cNvSpPr>
            <a:spLocks noGrp="1"/>
          </p:cNvSpPr>
          <p:nvPr>
            <p:ph idx="1"/>
          </p:nvPr>
        </p:nvSpPr>
        <p:spPr>
          <a:xfrm>
            <a:off x="838200" y="1325562"/>
            <a:ext cx="10515600" cy="4747247"/>
          </a:xfrm>
        </p:spPr>
        <p:txBody>
          <a:bodyPr>
            <a:noAutofit/>
          </a:bodyPr>
          <a:lstStyle/>
          <a:p>
            <a:pPr marL="344488" indent="-344488">
              <a:lnSpc>
                <a:spcPct val="120000"/>
              </a:lnSpc>
              <a:spcBef>
                <a:spcPts val="0"/>
              </a:spcBef>
              <a:spcAft>
                <a:spcPts val="1800"/>
              </a:spcAft>
            </a:pPr>
            <a:r>
              <a:rPr lang="en-US" sz="2000" b="1" dirty="0"/>
              <a:t>Minimax loss [1]</a:t>
            </a:r>
            <a:r>
              <a:rPr lang="en-US" sz="2000" dirty="0"/>
              <a:t>: The drawback is the issue of vanishing gradients. </a:t>
            </a:r>
          </a:p>
          <a:p>
            <a:pPr marL="344488" indent="-344488">
              <a:lnSpc>
                <a:spcPct val="120000"/>
              </a:lnSpc>
              <a:spcBef>
                <a:spcPts val="0"/>
              </a:spcBef>
              <a:spcAft>
                <a:spcPts val="1800"/>
              </a:spcAft>
            </a:pPr>
            <a:r>
              <a:rPr lang="en-US" sz="2000" b="1" dirty="0"/>
              <a:t>Non-saturating loss [1]</a:t>
            </a:r>
            <a:r>
              <a:rPr lang="en-US" sz="2000" dirty="0"/>
              <a:t>: Solves the vanishing gradient problem, however, has the potential for mode collapse or instability.</a:t>
            </a:r>
            <a:endParaRPr lang="en-US" sz="2000" b="1" dirty="0"/>
          </a:p>
          <a:p>
            <a:pPr marL="344488" indent="-344488">
              <a:lnSpc>
                <a:spcPct val="120000"/>
              </a:lnSpc>
              <a:spcBef>
                <a:spcPts val="0"/>
              </a:spcBef>
              <a:spcAft>
                <a:spcPts val="1800"/>
              </a:spcAft>
            </a:pPr>
            <a:r>
              <a:rPr lang="en-US" sz="2000" b="1" dirty="0"/>
              <a:t>Hinge loss [2]</a:t>
            </a:r>
            <a:r>
              <a:rPr lang="en-US" sz="2000" dirty="0"/>
              <a:t>, also used in SVM, encourages better separation between real and generated samples. However, it can suffer from mode collapse.</a:t>
            </a:r>
          </a:p>
          <a:p>
            <a:pPr marL="344488" indent="-344488">
              <a:lnSpc>
                <a:spcPct val="120000"/>
              </a:lnSpc>
              <a:spcBef>
                <a:spcPts val="0"/>
              </a:spcBef>
              <a:spcAft>
                <a:spcPts val="1800"/>
              </a:spcAft>
            </a:pPr>
            <a:r>
              <a:rPr lang="en-US" sz="2000" b="1" dirty="0"/>
              <a:t>Wasserstein loss [3]</a:t>
            </a:r>
            <a:r>
              <a:rPr lang="en-US" sz="2000" dirty="0"/>
              <a:t>:</a:t>
            </a:r>
            <a:r>
              <a:rPr lang="en-US" sz="2000" b="1" dirty="0"/>
              <a:t> </a:t>
            </a:r>
            <a:r>
              <a:rPr lang="en-US" sz="2000" dirty="0"/>
              <a:t>offers more meaningful gradient information, as it directly minimizes the distance between the real and generated distributions. Training can be slower due to the need for multiple discriminator updates per generator update.</a:t>
            </a:r>
          </a:p>
          <a:p>
            <a:pPr marL="344488" indent="-344488">
              <a:lnSpc>
                <a:spcPct val="120000"/>
              </a:lnSpc>
              <a:spcBef>
                <a:spcPts val="0"/>
              </a:spcBef>
              <a:spcAft>
                <a:spcPts val="1800"/>
              </a:spcAft>
            </a:pPr>
            <a:r>
              <a:rPr lang="en-US" sz="2000" b="1" dirty="0"/>
              <a:t>MMD-GAN repulsive loss [4]</a:t>
            </a:r>
            <a:r>
              <a:rPr lang="en-US" sz="2000" dirty="0"/>
              <a:t>: Superior for its ability to separate real samples from each other, in addition to distinguishing between real and generated samples</a:t>
            </a:r>
          </a:p>
        </p:txBody>
      </p:sp>
      <p:sp>
        <p:nvSpPr>
          <p:cNvPr id="4" name="Slide Number Placeholder 3">
            <a:extLst>
              <a:ext uri="{FF2B5EF4-FFF2-40B4-BE49-F238E27FC236}">
                <a16:creationId xmlns:a16="http://schemas.microsoft.com/office/drawing/2014/main" id="{5111E438-F2CD-2A92-53C5-F73195942B3F}"/>
              </a:ext>
            </a:extLst>
          </p:cNvPr>
          <p:cNvSpPr>
            <a:spLocks noGrp="1"/>
          </p:cNvSpPr>
          <p:nvPr>
            <p:ph type="sldNum" sz="quarter" idx="12"/>
          </p:nvPr>
        </p:nvSpPr>
        <p:spPr/>
        <p:txBody>
          <a:bodyPr/>
          <a:lstStyle/>
          <a:p>
            <a:fld id="{0EC100B5-B540-48F9-8B23-4A866F783915}" type="slidenum">
              <a:rPr lang="en-US" smtClean="0"/>
              <a:t>4</a:t>
            </a:fld>
            <a:endParaRPr lang="en-US"/>
          </a:p>
        </p:txBody>
      </p:sp>
    </p:spTree>
    <p:extLst>
      <p:ext uri="{BB962C8B-B14F-4D97-AF65-F5344CB8AC3E}">
        <p14:creationId xmlns:p14="http://schemas.microsoft.com/office/powerpoint/2010/main" val="153587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5FA42-9FFA-0DF6-A95C-D82DFC55DD81}"/>
              </a:ext>
            </a:extLst>
          </p:cNvPr>
          <p:cNvSpPr>
            <a:spLocks noGrp="1"/>
          </p:cNvSpPr>
          <p:nvPr>
            <p:ph type="title"/>
          </p:nvPr>
        </p:nvSpPr>
        <p:spPr>
          <a:xfrm>
            <a:off x="838200" y="127584"/>
            <a:ext cx="10515600" cy="1325563"/>
          </a:xfrm>
        </p:spPr>
        <p:txBody>
          <a:bodyPr>
            <a:normAutofit/>
          </a:bodyPr>
          <a:lstStyle/>
          <a:p>
            <a:r>
              <a:rPr lang="en-US" sz="4000" dirty="0"/>
              <a:t>MMD-GAN Repulsive Loss</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531DD97E-6185-5BF3-3251-D766D02E9C96}"/>
                  </a:ext>
                </a:extLst>
              </p:cNvPr>
              <p:cNvSpPr>
                <a:spLocks noGrp="1"/>
              </p:cNvSpPr>
              <p:nvPr>
                <p:ph idx="1"/>
              </p:nvPr>
            </p:nvSpPr>
            <p:spPr>
              <a:xfrm>
                <a:off x="847531" y="1157206"/>
                <a:ext cx="10515600" cy="2195594"/>
              </a:xfrm>
            </p:spPr>
            <p:txBody>
              <a:bodyPr>
                <a:normAutofit fontScale="92500" lnSpcReduction="10000"/>
              </a:bodyPr>
              <a:lstStyle/>
              <a:p>
                <a:pPr marL="344488" indent="-344488">
                  <a:lnSpc>
                    <a:spcPct val="110000"/>
                  </a:lnSpc>
                  <a:spcBef>
                    <a:spcPts val="0"/>
                  </a:spcBef>
                  <a:spcAft>
                    <a:spcPts val="1800"/>
                  </a:spcAft>
                </a:pPr>
                <a:r>
                  <a:rPr lang="en-US" sz="2400" dirty="0"/>
                  <a:t>The </a:t>
                </a:r>
                <a:r>
                  <a:rPr lang="en-US" sz="2400" dirty="0">
                    <a:solidFill>
                      <a:srgbClr val="FF0000"/>
                    </a:solidFill>
                  </a:rPr>
                  <a:t>MMD-GAN repulsive loss</a:t>
                </a:r>
                <a:r>
                  <a:rPr lang="en-US" sz="2400" dirty="0"/>
                  <a:t> between real </a:t>
                </a:r>
                <a14:m>
                  <m:oMath xmlns:m="http://schemas.openxmlformats.org/officeDocument/2006/math">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𝑃</m:t>
                        </m:r>
                      </m:e>
                      <m:sub>
                        <m:r>
                          <a:rPr lang="en-US" sz="2400" i="1" dirty="0" smtClean="0">
                            <a:latin typeface="Cambria Math" panose="02040503050406030204" pitchFamily="18" charset="0"/>
                          </a:rPr>
                          <m:t>𝑥</m:t>
                        </m:r>
                      </m:sub>
                    </m:sSub>
                  </m:oMath>
                </a14:m>
                <a:r>
                  <a:rPr lang="en-US" sz="2400" dirty="0"/>
                  <a:t> and generated </a:t>
                </a:r>
                <a14:m>
                  <m:oMath xmlns:m="http://schemas.openxmlformats.org/officeDocument/2006/math">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𝑃</m:t>
                        </m:r>
                      </m:e>
                      <m:sub>
                        <m:r>
                          <a:rPr lang="en-US" sz="2400" b="0" i="1" dirty="0" smtClean="0">
                            <a:latin typeface="Cambria Math" panose="02040503050406030204" pitchFamily="18" charset="0"/>
                          </a:rPr>
                          <m:t>𝑦</m:t>
                        </m:r>
                      </m:sub>
                    </m:sSub>
                  </m:oMath>
                </a14:m>
                <a:r>
                  <a:rPr lang="en-US" sz="2400" dirty="0"/>
                  <a:t>:</a:t>
                </a:r>
              </a:p>
              <a:p>
                <a:pPr marL="344488" indent="-344488">
                  <a:lnSpc>
                    <a:spcPct val="110000"/>
                  </a:lnSpc>
                  <a:spcBef>
                    <a:spcPts val="0"/>
                  </a:spcBef>
                  <a:spcAft>
                    <a:spcPts val="1800"/>
                  </a:spcAft>
                </a:pPr>
                <a:r>
                  <a:rPr lang="en-US" sz="2400" dirty="0"/>
                  <a:t>Discriminator:  </a:t>
                </a:r>
                <a14:m>
                  <m:oMath xmlns:m="http://schemas.openxmlformats.org/officeDocument/2006/math">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𝐷</m:t>
                            </m:r>
                          </m:lim>
                        </m:limLow>
                      </m:fName>
                      <m:e>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𝑋</m:t>
                                </m:r>
                              </m:sub>
                            </m:sSub>
                          </m:sub>
                        </m:sSub>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𝐷</m:t>
                                </m:r>
                              </m:sub>
                            </m:sSub>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sup>
                                </m:sSup>
                              </m:e>
                            </m:d>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𝑧</m:t>
                                </m:r>
                              </m:sub>
                            </m:sSub>
                          </m:sub>
                        </m:sSub>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𝐷</m:t>
                                </m:r>
                              </m:sub>
                            </m:sSub>
                            <m:d>
                              <m:dPr>
                                <m:ctrlPr>
                                  <a:rPr lang="en-US" sz="2400" i="1">
                                    <a:latin typeface="Cambria Math" panose="02040503050406030204" pitchFamily="18" charset="0"/>
                                  </a:rPr>
                                </m:ctrlPr>
                              </m:dPr>
                              <m:e>
                                <m:r>
                                  <a:rPr lang="en-US" sz="2400" i="1">
                                    <a:latin typeface="Cambria Math" panose="02040503050406030204" pitchFamily="18" charset="0"/>
                                  </a:rPr>
                                  <m:t>𝑦</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𝑦</m:t>
                                    </m:r>
                                  </m:e>
                                  <m:sup>
                                    <m:r>
                                      <a:rPr lang="en-US" sz="2400" i="1">
                                        <a:latin typeface="Cambria Math" panose="02040503050406030204" pitchFamily="18" charset="0"/>
                                      </a:rPr>
                                      <m:t>′</m:t>
                                    </m:r>
                                  </m:sup>
                                </m:sSup>
                              </m:e>
                            </m:d>
                          </m:e>
                        </m:d>
                      </m:e>
                    </m:func>
                  </m:oMath>
                </a14:m>
                <a:r>
                  <a:rPr lang="en-US" sz="2400" dirty="0"/>
                  <a:t>, where the discriminator</a:t>
                </a:r>
                <a:br>
                  <a:rPr lang="en-US" sz="2400" dirty="0"/>
                </a:br>
                <a:r>
                  <a:rPr lang="en-US" sz="2400" dirty="0"/>
                  <a:t>is subjected to Lipschitz constraint. </a:t>
                </a:r>
              </a:p>
              <a:p>
                <a:pPr marL="344488" indent="-344488">
                  <a:lnSpc>
                    <a:spcPct val="110000"/>
                  </a:lnSpc>
                  <a:spcBef>
                    <a:spcPts val="0"/>
                  </a:spcBef>
                  <a:spcAft>
                    <a:spcPts val="1800"/>
                  </a:spcAft>
                </a:pPr>
                <a:r>
                  <a:rPr lang="en-US" sz="2400" dirty="0"/>
                  <a:t>Generator : </a:t>
                </a:r>
                <a14:m>
                  <m:oMath xmlns:m="http://schemas.openxmlformats.org/officeDocument/2006/math">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𝐺</m:t>
                            </m:r>
                          </m:lim>
                        </m:limLow>
                        <m:r>
                          <a:rPr lang="en-US" sz="2400" i="1">
                            <a:latin typeface="Cambria Math" panose="02040503050406030204" pitchFamily="18" charset="0"/>
                          </a:rPr>
                          <m:t> </m:t>
                        </m:r>
                      </m:fName>
                      <m:e>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𝑋</m:t>
                                </m:r>
                              </m:sub>
                            </m:sSub>
                          </m:sub>
                        </m:sSub>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𝐷</m:t>
                                </m:r>
                              </m:sub>
                            </m:sSub>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sup>
                                </m:sSup>
                              </m:e>
                            </m:d>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𝑧</m:t>
                                </m:r>
                              </m:sub>
                            </m:sSub>
                          </m:sub>
                        </m:sSub>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𝐷</m:t>
                                </m:r>
                              </m:sub>
                            </m:sSub>
                            <m:d>
                              <m:dPr>
                                <m:ctrlPr>
                                  <a:rPr lang="en-US" sz="2400" i="1">
                                    <a:latin typeface="Cambria Math" panose="02040503050406030204" pitchFamily="18" charset="0"/>
                                  </a:rPr>
                                </m:ctrlPr>
                              </m:dPr>
                              <m:e>
                                <m:r>
                                  <a:rPr lang="en-US" sz="2400" i="1">
                                    <a:latin typeface="Cambria Math" panose="02040503050406030204" pitchFamily="18" charset="0"/>
                                  </a:rPr>
                                  <m:t>𝑦</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𝑦</m:t>
                                    </m:r>
                                  </m:e>
                                  <m:sup>
                                    <m:r>
                                      <a:rPr lang="en-US" sz="2400" i="1">
                                        <a:latin typeface="Cambria Math" panose="02040503050406030204" pitchFamily="18" charset="0"/>
                                      </a:rPr>
                                      <m:t>′</m:t>
                                    </m:r>
                                  </m:sup>
                                </m:sSup>
                              </m:e>
                            </m:d>
                          </m:e>
                        </m:d>
                      </m:e>
                    </m:func>
                    <m:r>
                      <a:rPr lang="en-US" sz="2400" i="1">
                        <a:latin typeface="Cambria Math" panose="02040503050406030204" pitchFamily="18" charset="0"/>
                      </a:rPr>
                      <m:t>−2</m:t>
                    </m:r>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𝑋</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𝑍</m:t>
                            </m:r>
                          </m:sub>
                        </m:sSub>
                      </m:sub>
                    </m:sSub>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𝐷</m:t>
                            </m:r>
                          </m:sub>
                        </m:sSub>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𝑦</m:t>
                            </m:r>
                          </m:e>
                        </m:d>
                      </m:e>
                    </m:d>
                  </m:oMath>
                </a14:m>
                <a:endParaRPr lang="en-US" sz="2400" dirty="0"/>
              </a:p>
            </p:txBody>
          </p:sp>
        </mc:Choice>
        <mc:Fallback xmlns="">
          <p:sp>
            <p:nvSpPr>
              <p:cNvPr id="5" name="Content Placeholder 2">
                <a:extLst>
                  <a:ext uri="{FF2B5EF4-FFF2-40B4-BE49-F238E27FC236}">
                    <a16:creationId xmlns:a16="http://schemas.microsoft.com/office/drawing/2014/main" id="{531DD97E-6185-5BF3-3251-D766D02E9C96}"/>
                  </a:ext>
                </a:extLst>
              </p:cNvPr>
              <p:cNvSpPr>
                <a:spLocks noGrp="1" noRot="1" noChangeAspect="1" noMove="1" noResize="1" noEditPoints="1" noAdjustHandles="1" noChangeArrowheads="1" noChangeShapeType="1" noTextEdit="1"/>
              </p:cNvSpPr>
              <p:nvPr>
                <p:ph idx="1"/>
              </p:nvPr>
            </p:nvSpPr>
            <p:spPr>
              <a:xfrm>
                <a:off x="847531" y="1157206"/>
                <a:ext cx="10515600" cy="2195594"/>
              </a:xfrm>
              <a:blipFill>
                <a:blip r:embed="rId3"/>
                <a:stretch>
                  <a:fillRect l="-638" t="-1389"/>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D679438B-4435-4754-3AE1-9C21A67C6E3D}"/>
              </a:ext>
            </a:extLst>
          </p:cNvPr>
          <p:cNvSpPr txBox="1"/>
          <p:nvPr/>
        </p:nvSpPr>
        <p:spPr>
          <a:xfrm>
            <a:off x="838200" y="6198255"/>
            <a:ext cx="10112750" cy="523220"/>
          </a:xfrm>
          <a:prstGeom prst="rect">
            <a:avLst/>
          </a:prstGeom>
          <a:noFill/>
        </p:spPr>
        <p:txBody>
          <a:bodyPr wrap="square" rtlCol="0">
            <a:spAutoFit/>
          </a:bodyPr>
          <a:lstStyle/>
          <a:p>
            <a:r>
              <a:rPr lang="en-US" sz="1400" dirty="0">
                <a:solidFill>
                  <a:srgbClr val="222222"/>
                </a:solidFill>
                <a:latin typeface="Arial" panose="020B0604020202020204" pitchFamily="34" charset="0"/>
                <a:cs typeface="Arial" panose="020B0604020202020204" pitchFamily="34" charset="0"/>
              </a:rPr>
              <a:t>[4] Wang, Wei, Yuan Sun, and Saman </a:t>
            </a:r>
            <a:r>
              <a:rPr lang="en-US" sz="1400" dirty="0" err="1">
                <a:solidFill>
                  <a:srgbClr val="222222"/>
                </a:solidFill>
                <a:latin typeface="Arial" panose="020B0604020202020204" pitchFamily="34" charset="0"/>
                <a:cs typeface="Arial" panose="020B0604020202020204" pitchFamily="34" charset="0"/>
              </a:rPr>
              <a:t>Halgamuge</a:t>
            </a:r>
            <a:r>
              <a:rPr lang="en-US" sz="1400" dirty="0">
                <a:solidFill>
                  <a:srgbClr val="222222"/>
                </a:solidFill>
                <a:latin typeface="Arial" panose="020B0604020202020204" pitchFamily="34" charset="0"/>
                <a:cs typeface="Arial" panose="020B0604020202020204" pitchFamily="34" charset="0"/>
              </a:rPr>
              <a:t>, "Improving MMD-GAN training with repulsive loss function." </a:t>
            </a:r>
            <a:r>
              <a:rPr lang="en-US" sz="1400" i="1" dirty="0" err="1">
                <a:solidFill>
                  <a:srgbClr val="222222"/>
                </a:solidFill>
                <a:latin typeface="Arial" panose="020B0604020202020204" pitchFamily="34" charset="0"/>
                <a:cs typeface="Arial" panose="020B0604020202020204" pitchFamily="34" charset="0"/>
              </a:rPr>
              <a:t>arXiv</a:t>
            </a:r>
            <a:r>
              <a:rPr lang="en-US" sz="1400" i="1" dirty="0">
                <a:solidFill>
                  <a:srgbClr val="222222"/>
                </a:solidFill>
                <a:latin typeface="Arial" panose="020B0604020202020204" pitchFamily="34" charset="0"/>
                <a:cs typeface="Arial" panose="020B0604020202020204" pitchFamily="34" charset="0"/>
              </a:rPr>
              <a:t> preprint arXiv:1812.09916</a:t>
            </a:r>
            <a:r>
              <a:rPr lang="en-US" sz="1400" dirty="0">
                <a:solidFill>
                  <a:srgbClr val="222222"/>
                </a:solidFill>
                <a:latin typeface="Arial" panose="020B0604020202020204" pitchFamily="34" charset="0"/>
                <a:cs typeface="Arial" panose="020B0604020202020204" pitchFamily="34" charset="0"/>
              </a:rPr>
              <a:t> (2018).</a:t>
            </a:r>
          </a:p>
        </p:txBody>
      </p:sp>
      <p:pic>
        <p:nvPicPr>
          <p:cNvPr id="4" name="Picture 3">
            <a:extLst>
              <a:ext uri="{FF2B5EF4-FFF2-40B4-BE49-F238E27FC236}">
                <a16:creationId xmlns:a16="http://schemas.microsoft.com/office/drawing/2014/main" id="{2A7420F6-C812-7832-06B7-6209D8BBD4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6755" y="3526971"/>
            <a:ext cx="3652777" cy="2618972"/>
          </a:xfrm>
          <a:prstGeom prst="rect">
            <a:avLst/>
          </a:prstGeom>
        </p:spPr>
      </p:pic>
      <p:pic>
        <p:nvPicPr>
          <p:cNvPr id="6" name="Picture 5">
            <a:extLst>
              <a:ext uri="{FF2B5EF4-FFF2-40B4-BE49-F238E27FC236}">
                <a16:creationId xmlns:a16="http://schemas.microsoft.com/office/drawing/2014/main" id="{AC34AEBD-20D1-C4CD-5A69-D320DEDACC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875" y="3508309"/>
            <a:ext cx="3678803" cy="2637633"/>
          </a:xfrm>
          <a:prstGeom prst="rect">
            <a:avLst/>
          </a:prstGeom>
        </p:spPr>
      </p:pic>
      <p:sp>
        <p:nvSpPr>
          <p:cNvPr id="3" name="Slide Number Placeholder 2">
            <a:extLst>
              <a:ext uri="{FF2B5EF4-FFF2-40B4-BE49-F238E27FC236}">
                <a16:creationId xmlns:a16="http://schemas.microsoft.com/office/drawing/2014/main" id="{3E5F131E-1F9E-0AB9-2BBD-EFC72691A17A}"/>
              </a:ext>
            </a:extLst>
          </p:cNvPr>
          <p:cNvSpPr>
            <a:spLocks noGrp="1"/>
          </p:cNvSpPr>
          <p:nvPr>
            <p:ph type="sldNum" sz="quarter" idx="12"/>
          </p:nvPr>
        </p:nvSpPr>
        <p:spPr/>
        <p:txBody>
          <a:bodyPr/>
          <a:lstStyle/>
          <a:p>
            <a:fld id="{0EC100B5-B540-48F9-8B23-4A866F783915}" type="slidenum">
              <a:rPr lang="en-US" smtClean="0"/>
              <a:t>5</a:t>
            </a:fld>
            <a:endParaRPr lang="en-US"/>
          </a:p>
        </p:txBody>
      </p:sp>
    </p:spTree>
    <p:extLst>
      <p:ext uri="{BB962C8B-B14F-4D97-AF65-F5344CB8AC3E}">
        <p14:creationId xmlns:p14="http://schemas.microsoft.com/office/powerpoint/2010/main" val="373273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B6E22-AB10-7A12-2A09-1113BECFD1CC}"/>
              </a:ext>
            </a:extLst>
          </p:cNvPr>
          <p:cNvSpPr>
            <a:spLocks noGrp="1"/>
          </p:cNvSpPr>
          <p:nvPr>
            <p:ph type="title"/>
          </p:nvPr>
        </p:nvSpPr>
        <p:spPr>
          <a:xfrm>
            <a:off x="437322" y="164315"/>
            <a:ext cx="11231217" cy="1325563"/>
          </a:xfrm>
        </p:spPr>
        <p:txBody>
          <a:bodyPr>
            <a:normAutofit/>
          </a:bodyPr>
          <a:lstStyle/>
          <a:p>
            <a:r>
              <a:rPr lang="en-US" sz="4000" dirty="0"/>
              <a:t>2. Network Architecture: Neural Architecture Search</a:t>
            </a:r>
          </a:p>
        </p:txBody>
      </p:sp>
      <p:pic>
        <p:nvPicPr>
          <p:cNvPr id="1026" name="Picture 2" descr="nas-gan">
            <a:extLst>
              <a:ext uri="{FF2B5EF4-FFF2-40B4-BE49-F238E27FC236}">
                <a16:creationId xmlns:a16="http://schemas.microsoft.com/office/drawing/2014/main" id="{DD3BADEA-B791-0EA7-BD56-E9DC4F0A8C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0936" y="1539756"/>
            <a:ext cx="8141562" cy="41698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DF84013-29E5-50D9-64DA-CA73EC4A156C}"/>
              </a:ext>
            </a:extLst>
          </p:cNvPr>
          <p:cNvSpPr txBox="1"/>
          <p:nvPr/>
        </p:nvSpPr>
        <p:spPr>
          <a:xfrm>
            <a:off x="838199" y="6311900"/>
            <a:ext cx="10144329"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[5] Gao, Chen, </a:t>
            </a:r>
            <a:r>
              <a:rPr lang="en-US" sz="1200" i="1" dirty="0">
                <a:latin typeface="Arial" panose="020B0604020202020204" pitchFamily="34" charset="0"/>
                <a:cs typeface="Arial" panose="020B0604020202020204" pitchFamily="34" charset="0"/>
              </a:rPr>
              <a:t>et al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Adversarialnas</a:t>
            </a:r>
            <a:r>
              <a:rPr lang="en-US" sz="1200" dirty="0">
                <a:latin typeface="Arial" panose="020B0604020202020204" pitchFamily="34" charset="0"/>
                <a:cs typeface="Arial" panose="020B0604020202020204" pitchFamily="34" charset="0"/>
              </a:rPr>
              <a:t>: Adversarial neural architecture search for GANs," Proceedings of the IEEE/CVF Conference on Computer Vision and Pattern Recognition. 2020.</a:t>
            </a:r>
          </a:p>
        </p:txBody>
      </p:sp>
      <p:sp>
        <p:nvSpPr>
          <p:cNvPr id="4" name="Slide Number Placeholder 3">
            <a:extLst>
              <a:ext uri="{FF2B5EF4-FFF2-40B4-BE49-F238E27FC236}">
                <a16:creationId xmlns:a16="http://schemas.microsoft.com/office/drawing/2014/main" id="{09738259-E647-B9A3-E37D-AB0E90279DC8}"/>
              </a:ext>
            </a:extLst>
          </p:cNvPr>
          <p:cNvSpPr>
            <a:spLocks noGrp="1"/>
          </p:cNvSpPr>
          <p:nvPr>
            <p:ph type="sldNum" sz="quarter" idx="12"/>
          </p:nvPr>
        </p:nvSpPr>
        <p:spPr/>
        <p:txBody>
          <a:bodyPr/>
          <a:lstStyle/>
          <a:p>
            <a:fld id="{0EC100B5-B540-48F9-8B23-4A866F783915}" type="slidenum">
              <a:rPr lang="en-US" smtClean="0"/>
              <a:t>6</a:t>
            </a:fld>
            <a:endParaRPr lang="en-US"/>
          </a:p>
        </p:txBody>
      </p:sp>
    </p:spTree>
    <p:extLst>
      <p:ext uri="{BB962C8B-B14F-4D97-AF65-F5344CB8AC3E}">
        <p14:creationId xmlns:p14="http://schemas.microsoft.com/office/powerpoint/2010/main" val="164849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FB798-5EF6-4187-1BF6-7422DD4B13B3}"/>
              </a:ext>
            </a:extLst>
          </p:cNvPr>
          <p:cNvSpPr>
            <a:spLocks noGrp="1"/>
          </p:cNvSpPr>
          <p:nvPr>
            <p:ph type="title"/>
          </p:nvPr>
        </p:nvSpPr>
        <p:spPr>
          <a:xfrm>
            <a:off x="838200" y="196162"/>
            <a:ext cx="10515600" cy="1325564"/>
          </a:xfrm>
        </p:spPr>
        <p:txBody>
          <a:bodyPr>
            <a:normAutofit fontScale="90000"/>
          </a:bodyPr>
          <a:lstStyle/>
          <a:p>
            <a:r>
              <a:rPr lang="en-US" dirty="0"/>
              <a:t>Network Architecture: Adversarial Neural Architecture Search for GANs (</a:t>
            </a:r>
            <a:r>
              <a:rPr lang="en-US" dirty="0" err="1"/>
              <a:t>AdversarialNAS</a:t>
            </a:r>
            <a:r>
              <a:rPr lang="en-US" dirty="0"/>
              <a:t>)</a:t>
            </a:r>
          </a:p>
        </p:txBody>
      </p:sp>
      <p:pic>
        <p:nvPicPr>
          <p:cNvPr id="5" name="Content Placeholder 4">
            <a:extLst>
              <a:ext uri="{FF2B5EF4-FFF2-40B4-BE49-F238E27FC236}">
                <a16:creationId xmlns:a16="http://schemas.microsoft.com/office/drawing/2014/main" id="{DF862F94-7150-E11B-8161-A218FA156F61}"/>
              </a:ext>
            </a:extLst>
          </p:cNvPr>
          <p:cNvPicPr>
            <a:picLocks noGrp="1" noChangeAspect="1"/>
          </p:cNvPicPr>
          <p:nvPr>
            <p:ph idx="1"/>
          </p:nvPr>
        </p:nvPicPr>
        <p:blipFill>
          <a:blip r:embed="rId3"/>
          <a:stretch>
            <a:fillRect/>
          </a:stretch>
        </p:blipFill>
        <p:spPr>
          <a:xfrm>
            <a:off x="1942170" y="1825625"/>
            <a:ext cx="8307660" cy="4351338"/>
          </a:xfrm>
        </p:spPr>
      </p:pic>
      <p:sp>
        <p:nvSpPr>
          <p:cNvPr id="3" name="TextBox 2">
            <a:extLst>
              <a:ext uri="{FF2B5EF4-FFF2-40B4-BE49-F238E27FC236}">
                <a16:creationId xmlns:a16="http://schemas.microsoft.com/office/drawing/2014/main" id="{9F2AE63A-620A-2483-F883-9CDC44C8FDE7}"/>
              </a:ext>
            </a:extLst>
          </p:cNvPr>
          <p:cNvSpPr txBox="1"/>
          <p:nvPr/>
        </p:nvSpPr>
        <p:spPr>
          <a:xfrm>
            <a:off x="838199" y="6311900"/>
            <a:ext cx="10144329"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[5] Gao, Chen, </a:t>
            </a:r>
            <a:r>
              <a:rPr lang="en-US" sz="1200" i="1" dirty="0">
                <a:latin typeface="Arial" panose="020B0604020202020204" pitchFamily="34" charset="0"/>
                <a:cs typeface="Arial" panose="020B0604020202020204" pitchFamily="34" charset="0"/>
              </a:rPr>
              <a:t>et al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Adversarialnas</a:t>
            </a:r>
            <a:r>
              <a:rPr lang="en-US" sz="1200" dirty="0">
                <a:latin typeface="Arial" panose="020B0604020202020204" pitchFamily="34" charset="0"/>
                <a:cs typeface="Arial" panose="020B0604020202020204" pitchFamily="34" charset="0"/>
              </a:rPr>
              <a:t>: Adversarial neural architecture search for GANs," Proceedings of the IEEE/CVF Conference on Computer Vision and Pattern Recognition. 2020.</a:t>
            </a:r>
          </a:p>
        </p:txBody>
      </p:sp>
      <p:sp>
        <p:nvSpPr>
          <p:cNvPr id="4" name="Slide Number Placeholder 3">
            <a:extLst>
              <a:ext uri="{FF2B5EF4-FFF2-40B4-BE49-F238E27FC236}">
                <a16:creationId xmlns:a16="http://schemas.microsoft.com/office/drawing/2014/main" id="{4EBA8143-79BE-9C20-09C2-256147E67043}"/>
              </a:ext>
            </a:extLst>
          </p:cNvPr>
          <p:cNvSpPr>
            <a:spLocks noGrp="1"/>
          </p:cNvSpPr>
          <p:nvPr>
            <p:ph type="sldNum" sz="quarter" idx="12"/>
          </p:nvPr>
        </p:nvSpPr>
        <p:spPr/>
        <p:txBody>
          <a:bodyPr/>
          <a:lstStyle/>
          <a:p>
            <a:fld id="{0EC100B5-B540-48F9-8B23-4A866F783915}" type="slidenum">
              <a:rPr lang="en-US" smtClean="0"/>
              <a:t>7</a:t>
            </a:fld>
            <a:endParaRPr lang="en-US"/>
          </a:p>
        </p:txBody>
      </p:sp>
    </p:spTree>
    <p:extLst>
      <p:ext uri="{BB962C8B-B14F-4D97-AF65-F5344CB8AC3E}">
        <p14:creationId xmlns:p14="http://schemas.microsoft.com/office/powerpoint/2010/main" val="51335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9F52-E39F-3A94-5507-B699D693499F}"/>
              </a:ext>
            </a:extLst>
          </p:cNvPr>
          <p:cNvSpPr>
            <a:spLocks noGrp="1"/>
          </p:cNvSpPr>
          <p:nvPr>
            <p:ph type="title"/>
          </p:nvPr>
        </p:nvSpPr>
        <p:spPr>
          <a:xfrm>
            <a:off x="838200" y="176284"/>
            <a:ext cx="10515600" cy="1325563"/>
          </a:xfrm>
        </p:spPr>
        <p:txBody>
          <a:bodyPr>
            <a:normAutofit/>
          </a:bodyPr>
          <a:lstStyle/>
          <a:p>
            <a:r>
              <a:rPr lang="en-US" sz="4000" dirty="0"/>
              <a:t>Our Contributions</a:t>
            </a:r>
          </a:p>
        </p:txBody>
      </p:sp>
      <p:sp>
        <p:nvSpPr>
          <p:cNvPr id="3" name="Content Placeholder 2">
            <a:extLst>
              <a:ext uri="{FF2B5EF4-FFF2-40B4-BE49-F238E27FC236}">
                <a16:creationId xmlns:a16="http://schemas.microsoft.com/office/drawing/2014/main" id="{215E76C7-DDDD-8FDE-537E-A9C73693D1CD}"/>
              </a:ext>
            </a:extLst>
          </p:cNvPr>
          <p:cNvSpPr>
            <a:spLocks noGrp="1"/>
          </p:cNvSpPr>
          <p:nvPr>
            <p:ph idx="1"/>
          </p:nvPr>
        </p:nvSpPr>
        <p:spPr>
          <a:xfrm>
            <a:off x="838200" y="1418126"/>
            <a:ext cx="10515600" cy="4351338"/>
          </a:xfrm>
        </p:spPr>
        <p:txBody>
          <a:bodyPr/>
          <a:lstStyle/>
          <a:p>
            <a:pPr marL="457200" indent="-457200">
              <a:lnSpc>
                <a:spcPct val="100000"/>
              </a:lnSpc>
              <a:spcBef>
                <a:spcPts val="1800"/>
              </a:spcBef>
              <a:buFont typeface="+mj-lt"/>
              <a:buAutoNum type="arabicPeriod"/>
            </a:pPr>
            <a:r>
              <a:rPr lang="en-US" dirty="0"/>
              <a:t>Integrated the </a:t>
            </a:r>
            <a:r>
              <a:rPr lang="en-US" b="1" dirty="0"/>
              <a:t>MMD-GAN repulsive loss </a:t>
            </a:r>
            <a:r>
              <a:rPr lang="en-US" dirty="0"/>
              <a:t>function within the </a:t>
            </a:r>
            <a:r>
              <a:rPr lang="en-US" b="1" dirty="0"/>
              <a:t>Neural Architecture Search (NAS)</a:t>
            </a:r>
            <a:r>
              <a:rPr lang="en-US" dirty="0"/>
              <a:t> framework to enhance the GAN performance.</a:t>
            </a:r>
          </a:p>
          <a:p>
            <a:pPr marL="457200" indent="-457200">
              <a:lnSpc>
                <a:spcPct val="100000"/>
              </a:lnSpc>
              <a:spcBef>
                <a:spcPts val="1800"/>
              </a:spcBef>
              <a:buFont typeface="+mj-lt"/>
              <a:buAutoNum type="arabicPeriod"/>
            </a:pPr>
            <a:r>
              <a:rPr lang="en-US" dirty="0"/>
              <a:t>Proposed a </a:t>
            </a:r>
            <a:r>
              <a:rPr lang="en-US" b="1" dirty="0"/>
              <a:t>new training procedure </a:t>
            </a:r>
            <a:r>
              <a:rPr lang="en-US" dirty="0"/>
              <a:t>to improve the GAN Performance.</a:t>
            </a:r>
          </a:p>
          <a:p>
            <a:pPr marL="457200" indent="-457200">
              <a:lnSpc>
                <a:spcPct val="100000"/>
              </a:lnSpc>
              <a:spcBef>
                <a:spcPts val="1800"/>
              </a:spcBef>
              <a:buFont typeface="+mj-lt"/>
              <a:buAutoNum type="arabicPeriod"/>
            </a:pPr>
            <a:r>
              <a:rPr lang="en-US" dirty="0"/>
              <a:t>Applied </a:t>
            </a:r>
            <a:r>
              <a:rPr lang="en-US" b="1" dirty="0"/>
              <a:t>tensor decomposition </a:t>
            </a:r>
            <a:r>
              <a:rPr lang="en-US" dirty="0"/>
              <a:t>to compress the GAN architecture, leading to a more compact architecture with similar performance.</a:t>
            </a:r>
          </a:p>
          <a:p>
            <a:endParaRPr lang="en-US" dirty="0"/>
          </a:p>
        </p:txBody>
      </p:sp>
      <p:sp>
        <p:nvSpPr>
          <p:cNvPr id="4" name="Slide Number Placeholder 3">
            <a:extLst>
              <a:ext uri="{FF2B5EF4-FFF2-40B4-BE49-F238E27FC236}">
                <a16:creationId xmlns:a16="http://schemas.microsoft.com/office/drawing/2014/main" id="{B078D5CC-B58F-B70C-6B06-1D4FA2BEB523}"/>
              </a:ext>
            </a:extLst>
          </p:cNvPr>
          <p:cNvSpPr>
            <a:spLocks noGrp="1"/>
          </p:cNvSpPr>
          <p:nvPr>
            <p:ph type="sldNum" sz="quarter" idx="12"/>
          </p:nvPr>
        </p:nvSpPr>
        <p:spPr/>
        <p:txBody>
          <a:bodyPr/>
          <a:lstStyle/>
          <a:p>
            <a:fld id="{0EC100B5-B540-48F9-8B23-4A866F783915}" type="slidenum">
              <a:rPr lang="en-US" smtClean="0"/>
              <a:t>8</a:t>
            </a:fld>
            <a:endParaRPr lang="en-US"/>
          </a:p>
        </p:txBody>
      </p:sp>
    </p:spTree>
    <p:extLst>
      <p:ext uri="{BB962C8B-B14F-4D97-AF65-F5344CB8AC3E}">
        <p14:creationId xmlns:p14="http://schemas.microsoft.com/office/powerpoint/2010/main" val="305864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199243"/>
            <a:ext cx="11360800" cy="1522563"/>
          </a:xfrm>
          <a:prstGeom prst="rect">
            <a:avLst/>
          </a:prstGeom>
        </p:spPr>
        <p:txBody>
          <a:bodyPr spcFirstLastPara="1" vert="horz" wrap="square" lIns="121900" tIns="121900" rIns="121900" bIns="121900" rtlCol="0" anchor="t" anchorCtr="0">
            <a:noAutofit/>
          </a:bodyPr>
          <a:lstStyle/>
          <a:p>
            <a:pPr marL="517525" indent="-517525"/>
            <a:r>
              <a:rPr lang="en-US" sz="4000" dirty="0"/>
              <a:t>1. Integrating the MMD-GAN Repulsive Loss Function within the NAS Framework</a:t>
            </a:r>
            <a:endParaRPr sz="4000" dirty="0"/>
          </a:p>
        </p:txBody>
      </p:sp>
      <p:sp>
        <p:nvSpPr>
          <p:cNvPr id="62" name="Google Shape;62;p14"/>
          <p:cNvSpPr txBox="1">
            <a:spLocks noGrp="1"/>
          </p:cNvSpPr>
          <p:nvPr>
            <p:ph type="body" idx="1"/>
          </p:nvPr>
        </p:nvSpPr>
        <p:spPr>
          <a:xfrm>
            <a:off x="415600" y="3696365"/>
            <a:ext cx="11360800" cy="2659583"/>
          </a:xfrm>
          <a:prstGeom prst="rect">
            <a:avLst/>
          </a:prstGeom>
        </p:spPr>
        <p:txBody>
          <a:bodyPr spcFirstLastPara="1" vert="horz" wrap="square" lIns="121900" tIns="121900" rIns="121900" bIns="121900" rtlCol="0" anchor="t" anchorCtr="0">
            <a:normAutofit fontScale="92500" lnSpcReduction="10000"/>
          </a:bodyPr>
          <a:lstStyle/>
          <a:p>
            <a:pPr marL="344488" indent="-342900">
              <a:lnSpc>
                <a:spcPct val="110000"/>
              </a:lnSpc>
              <a:spcAft>
                <a:spcPts val="1800"/>
              </a:spcAft>
            </a:pPr>
            <a:r>
              <a:rPr lang="en-US" dirty="0"/>
              <a:t>Integrated the </a:t>
            </a:r>
            <a:r>
              <a:rPr lang="en-US" b="1" dirty="0"/>
              <a:t>MMD-GAN repulsive loss</a:t>
            </a:r>
            <a:r>
              <a:rPr lang="en-US" dirty="0"/>
              <a:t> function within the</a:t>
            </a:r>
            <a:r>
              <a:rPr lang="en-US" b="1" dirty="0"/>
              <a:t> Neural Architecture Search (NAS) </a:t>
            </a:r>
            <a:r>
              <a:rPr lang="en-US" dirty="0"/>
              <a:t>framework to find the </a:t>
            </a:r>
            <a:r>
              <a:rPr lang="en" dirty="0"/>
              <a:t>optimal architecture</a:t>
            </a:r>
            <a:r>
              <a:rPr lang="en-US" dirty="0"/>
              <a:t>.</a:t>
            </a:r>
            <a:endParaRPr lang="en" dirty="0"/>
          </a:p>
          <a:p>
            <a:pPr marL="344488" indent="-342900">
              <a:lnSpc>
                <a:spcPct val="110000"/>
              </a:lnSpc>
              <a:spcAft>
                <a:spcPts val="1800"/>
              </a:spcAft>
            </a:pPr>
            <a:r>
              <a:rPr lang="en" dirty="0"/>
              <a:t>The optimal architecture generated on the </a:t>
            </a:r>
            <a:r>
              <a:rPr lang="en" b="1" dirty="0"/>
              <a:t>Cifar-10</a:t>
            </a:r>
            <a:r>
              <a:rPr lang="en" dirty="0"/>
              <a:t> dataset is shown above. </a:t>
            </a:r>
          </a:p>
          <a:p>
            <a:pPr marL="344488" indent="-342900">
              <a:lnSpc>
                <a:spcPct val="110000"/>
              </a:lnSpc>
              <a:spcAft>
                <a:spcPts val="1800"/>
              </a:spcAft>
            </a:pPr>
            <a:r>
              <a:rPr lang="en" dirty="0"/>
              <a:t>The optimal architecture consists of </a:t>
            </a:r>
            <a:r>
              <a:rPr lang="en" b="1" dirty="0"/>
              <a:t>13 layers </a:t>
            </a:r>
            <a:r>
              <a:rPr lang="en" dirty="0"/>
              <a:t>with a size of </a:t>
            </a:r>
            <a:r>
              <a:rPr lang="en" b="1" dirty="0"/>
              <a:t>20.18 MB</a:t>
            </a:r>
            <a:r>
              <a:rPr lang="en" dirty="0"/>
              <a:t>.</a:t>
            </a:r>
          </a:p>
        </p:txBody>
      </p:sp>
      <p:pic>
        <p:nvPicPr>
          <p:cNvPr id="7" name="Picture 6">
            <a:extLst>
              <a:ext uri="{FF2B5EF4-FFF2-40B4-BE49-F238E27FC236}">
                <a16:creationId xmlns:a16="http://schemas.microsoft.com/office/drawing/2014/main" id="{39AC454D-9F0B-D572-5860-194C126EDB02}"/>
              </a:ext>
            </a:extLst>
          </p:cNvPr>
          <p:cNvPicPr>
            <a:picLocks noChangeAspect="1"/>
          </p:cNvPicPr>
          <p:nvPr/>
        </p:nvPicPr>
        <p:blipFill rotWithShape="1">
          <a:blip r:embed="rId3"/>
          <a:srcRect b="20429"/>
          <a:stretch/>
        </p:blipFill>
        <p:spPr>
          <a:xfrm>
            <a:off x="191950" y="1552839"/>
            <a:ext cx="11714705" cy="1805433"/>
          </a:xfrm>
          <a:prstGeom prst="rect">
            <a:avLst/>
          </a:prstGeom>
        </p:spPr>
      </p:pic>
      <p:sp>
        <p:nvSpPr>
          <p:cNvPr id="2" name="Slide Number Placeholder 1">
            <a:extLst>
              <a:ext uri="{FF2B5EF4-FFF2-40B4-BE49-F238E27FC236}">
                <a16:creationId xmlns:a16="http://schemas.microsoft.com/office/drawing/2014/main" id="{2A3EF96D-6B09-0443-8A22-756731A936B9}"/>
              </a:ext>
            </a:extLst>
          </p:cNvPr>
          <p:cNvSpPr>
            <a:spLocks noGrp="1"/>
          </p:cNvSpPr>
          <p:nvPr>
            <p:ph type="sldNum" idx="12"/>
          </p:nvPr>
        </p:nvSpPr>
        <p:spPr/>
        <p:txBody>
          <a:bodyPr/>
          <a:lstStyle/>
          <a:p>
            <a:fld id="{00000000-1234-1234-1234-123412341234}" type="slidenum">
              <a:rPr lang="en" smtClean="0"/>
              <a:pPr/>
              <a:t>9</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334</TotalTime>
  <Words>1485</Words>
  <Application>Microsoft Office PowerPoint</Application>
  <PresentationFormat>Widescreen</PresentationFormat>
  <Paragraphs>199</Paragraphs>
  <Slides>25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Aptos Display</vt:lpstr>
      <vt:lpstr>Arial</vt:lpstr>
      <vt:lpstr>Cambria Math</vt:lpstr>
      <vt:lpstr>NimbusRomNo9L-Regu</vt:lpstr>
      <vt:lpstr>Office Theme</vt:lpstr>
      <vt:lpstr>Enhancing GAN Performance through Neural Architecture Search and Tensor Decomposition</vt:lpstr>
      <vt:lpstr>Generative Adversarial Network (GAN)</vt:lpstr>
      <vt:lpstr>Factors Influencing the GAN Performance</vt:lpstr>
      <vt:lpstr>1. GAN Training Objectives (Loss Functions)</vt:lpstr>
      <vt:lpstr>MMD-GAN Repulsive Loss</vt:lpstr>
      <vt:lpstr>2. Network Architecture: Neural Architecture Search</vt:lpstr>
      <vt:lpstr>Network Architecture: Adversarial Neural Architecture Search for GANs (AdversarialNAS)</vt:lpstr>
      <vt:lpstr>Our Contributions</vt:lpstr>
      <vt:lpstr>1. Integrating the MMD-GAN Repulsive Loss Function within the NAS Framework</vt:lpstr>
      <vt:lpstr>2. Novel Training Procedure</vt:lpstr>
      <vt:lpstr>Results of the Novel Training Procedure</vt:lpstr>
      <vt:lpstr>Pseudo  Code</vt:lpstr>
      <vt:lpstr>Ablation Study</vt:lpstr>
      <vt:lpstr>Visual Results</vt:lpstr>
      <vt:lpstr>Quantitative Results</vt:lpstr>
      <vt:lpstr>3. Motivation for Compressing The GAN Generator Architecture</vt:lpstr>
      <vt:lpstr>Tensor Decomposition</vt:lpstr>
      <vt:lpstr>Compression of Convolution Layers</vt:lpstr>
      <vt:lpstr>Generator Layers’ Weight Dimensions</vt:lpstr>
      <vt:lpstr>Single Layer Compression</vt:lpstr>
      <vt:lpstr>Compression of Fully Connected Layers</vt:lpstr>
      <vt:lpstr>Quantitative Results</vt:lpstr>
      <vt:lpstr>Summary of Our Research</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GAN Performance through Neural Architecture Search and Tensor Decomposition</dc:title>
  <dc:creator>Prasanna Reddy Pulakurthi</dc:creator>
  <cp:lastModifiedBy>Prasanna Reddy Pulakurthi</cp:lastModifiedBy>
  <cp:revision>232</cp:revision>
  <dcterms:created xsi:type="dcterms:W3CDTF">2024-03-06T04:53:47Z</dcterms:created>
  <dcterms:modified xsi:type="dcterms:W3CDTF">2024-04-17T05:41:26Z</dcterms:modified>
</cp:coreProperties>
</file>