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2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4"/>
    <p:sldMasterId id="2147483667" r:id="rId5"/>
  </p:sldMasterIdLst>
  <p:notesMasterIdLst>
    <p:notesMasterId r:id="rId14"/>
  </p:notesMasterIdLst>
  <p:handoutMasterIdLst>
    <p:handoutMasterId r:id="rId15"/>
  </p:handoutMasterIdLst>
  <p:sldIdLst>
    <p:sldId id="256" r:id="rId6"/>
    <p:sldId id="302" r:id="rId7"/>
    <p:sldId id="338" r:id="rId8"/>
    <p:sldId id="341" r:id="rId9"/>
    <p:sldId id="342" r:id="rId10"/>
    <p:sldId id="343" r:id="rId11"/>
    <p:sldId id="344" r:id="rId12"/>
    <p:sldId id="320" r:id="rId13"/>
  </p:sldIdLst>
  <p:sldSz cx="12192000" cy="6858000"/>
  <p:notesSz cx="6858000" cy="9144000"/>
  <p:defaultTextStyle>
    <a:defPPr rtl="0"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Ласкаво просимо!" id="{E75E278A-FF0E-49A4-B170-79828D63BBAD}">
          <p14:sldIdLst>
            <p14:sldId id="256"/>
          </p14:sldIdLst>
        </p14:section>
        <p14:section name="Розділ 2" id="{22B80470-40EF-47D0-981B-3736AB1B0F52}">
          <p14:sldIdLst>
            <p14:sldId id="302"/>
            <p14:sldId id="338"/>
            <p14:sldId id="341"/>
            <p14:sldId id="342"/>
            <p14:sldId id="343"/>
            <p14:sldId id="344"/>
          </p14:sldIdLst>
        </p14:section>
        <p14:section name="Дізнатися більше" id="{2CC34DB2-6590-42C0-AD4B-A04C6060184E}">
          <p14:sldIdLst>
            <p14:sldId id="32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5" name="Автор" initials="А" lastIdx="0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6868"/>
    <a:srgbClr val="DD462F"/>
    <a:srgbClr val="D24726"/>
    <a:srgbClr val="0000FF"/>
    <a:srgbClr val="5B9BD5"/>
    <a:srgbClr val="F5F5F5"/>
    <a:srgbClr val="2C5981"/>
    <a:srgbClr val="00CC00"/>
    <a:srgbClr val="009900"/>
    <a:srgbClr val="009B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64160" autoAdjust="0"/>
  </p:normalViewPr>
  <p:slideViewPr>
    <p:cSldViewPr snapToGrid="0">
      <p:cViewPr varScale="1">
        <p:scale>
          <a:sx n="73" d="100"/>
          <a:sy n="73" d="100"/>
        </p:scale>
        <p:origin x="1974" y="66"/>
      </p:cViewPr>
      <p:guideLst>
        <p:guide orient="horz" pos="2183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78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ocuments\Univ\Anisimov\ACM%202023\&#1050;&#1085;&#1080;&#1075;&#1072;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ocuments\Univ\Anisimov\ACM%202023\&#1050;&#1085;&#1080;&#1075;&#1072;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04453045064282"/>
          <c:y val="5.0925925925925923E-2"/>
          <c:w val="0.7913471239823836"/>
          <c:h val="0.67411033829558042"/>
        </c:manualLayout>
      </c:layout>
      <c:scatterChart>
        <c:scatterStyle val="lineMarker"/>
        <c:varyColors val="0"/>
        <c:ser>
          <c:idx val="0"/>
          <c:order val="0"/>
          <c:spPr>
            <a:ln w="25400" cap="rnd">
              <a:noFill/>
              <a:round/>
            </a:ln>
            <a:effectLst>
              <a:glow>
                <a:schemeClr val="accent1">
                  <a:alpha val="40000"/>
                </a:schemeClr>
              </a:glow>
              <a:softEdge rad="0"/>
            </a:effectLst>
          </c:spPr>
          <c:marker>
            <c:symbol val="circle"/>
            <c:size val="7"/>
            <c:spPr>
              <a:solidFill>
                <a:schemeClr val="accent1"/>
              </a:solidFill>
              <a:ln w="15875">
                <a:solidFill>
                  <a:schemeClr val="accent1"/>
                </a:solidFill>
              </a:ln>
              <a:effectLst>
                <a:glow>
                  <a:schemeClr val="accent1">
                    <a:alpha val="40000"/>
                  </a:schemeClr>
                </a:glow>
                <a:softEdge rad="0"/>
              </a:effectLst>
            </c:spPr>
          </c:marker>
          <c:xVal>
            <c:numRef>
              <c:f>'Аркуш1 (2)'!$I$1:$I$2</c:f>
              <c:numCache>
                <c:formatCode>General</c:formatCode>
                <c:ptCount val="2"/>
                <c:pt idx="0">
                  <c:v>3.62</c:v>
                </c:pt>
                <c:pt idx="1">
                  <c:v>2.52</c:v>
                </c:pt>
              </c:numCache>
            </c:numRef>
          </c:xVal>
          <c:yVal>
            <c:numRef>
              <c:f>'Аркуш1 (2)'!$J$1:$J$2</c:f>
              <c:numCache>
                <c:formatCode>General</c:formatCode>
                <c:ptCount val="2"/>
                <c:pt idx="0">
                  <c:v>187</c:v>
                </c:pt>
                <c:pt idx="1">
                  <c:v>226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12F4-48EF-99F1-47A6B042871B}"/>
            </c:ext>
          </c:extLst>
        </c:ser>
        <c:ser>
          <c:idx val="1"/>
          <c:order val="1"/>
          <c:spPr>
            <a:ln w="19050">
              <a:noFill/>
            </a:ln>
          </c:spPr>
          <c:marker>
            <c:symbol val="triangle"/>
            <c:size val="8"/>
            <c:spPr>
              <a:solidFill>
                <a:schemeClr val="accent2"/>
              </a:solidFill>
              <a:ln w="15875">
                <a:solidFill>
                  <a:schemeClr val="accent2"/>
                </a:solidFill>
              </a:ln>
              <a:effectLst/>
            </c:spPr>
          </c:marker>
          <c:xVal>
            <c:numRef>
              <c:f>'Аркуш1 (2)'!$K$1:$K$2</c:f>
              <c:numCache>
                <c:formatCode>General</c:formatCode>
                <c:ptCount val="2"/>
                <c:pt idx="0">
                  <c:v>19.61</c:v>
                </c:pt>
                <c:pt idx="1">
                  <c:v>9.07</c:v>
                </c:pt>
              </c:numCache>
            </c:numRef>
          </c:xVal>
          <c:yVal>
            <c:numRef>
              <c:f>'Аркуш1 (2)'!$L$1:$L$2</c:f>
              <c:numCache>
                <c:formatCode>General</c:formatCode>
                <c:ptCount val="2"/>
                <c:pt idx="0">
                  <c:v>86</c:v>
                </c:pt>
                <c:pt idx="1">
                  <c:v>233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12F4-48EF-99F1-47A6B042871B}"/>
            </c:ext>
          </c:extLst>
        </c:ser>
        <c:ser>
          <c:idx val="2"/>
          <c:order val="2"/>
          <c:spPr>
            <a:ln w="19050">
              <a:noFill/>
            </a:ln>
          </c:spPr>
          <c:marker>
            <c:symbol val="diamond"/>
            <c:size val="8"/>
            <c:spPr>
              <a:solidFill>
                <a:srgbClr val="00B0F0"/>
              </a:solidFill>
              <a:ln w="9525">
                <a:noFill/>
              </a:ln>
              <a:effectLst/>
            </c:spPr>
          </c:marker>
          <c:xVal>
            <c:numRef>
              <c:f>'Аркуш1 (2)'!$O$1:$O$2</c:f>
              <c:numCache>
                <c:formatCode>General</c:formatCode>
                <c:ptCount val="2"/>
                <c:pt idx="0">
                  <c:v>28.08</c:v>
                </c:pt>
                <c:pt idx="1">
                  <c:v>24.04</c:v>
                </c:pt>
              </c:numCache>
            </c:numRef>
          </c:xVal>
          <c:yVal>
            <c:numRef>
              <c:f>'Аркуш1 (2)'!$P$1:$P$2</c:f>
              <c:numCache>
                <c:formatCode>General</c:formatCode>
                <c:ptCount val="2"/>
                <c:pt idx="0">
                  <c:v>137</c:v>
                </c:pt>
                <c:pt idx="1">
                  <c:v>253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12F4-48EF-99F1-47A6B042871B}"/>
            </c:ext>
          </c:extLst>
        </c:ser>
        <c:ser>
          <c:idx val="3"/>
          <c:order val="3"/>
          <c:spPr>
            <a:ln w="19050">
              <a:noFill/>
            </a:ln>
          </c:spPr>
          <c:marker>
            <c:symbol val="x"/>
            <c:size val="7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'Аркуш1 (2)'!$Q$1</c:f>
              <c:numCache>
                <c:formatCode>General</c:formatCode>
                <c:ptCount val="1"/>
                <c:pt idx="0">
                  <c:v>21.51</c:v>
                </c:pt>
              </c:numCache>
            </c:numRef>
          </c:xVal>
          <c:yVal>
            <c:numRef>
              <c:f>'Аркуш1 (2)'!$R$1</c:f>
              <c:numCache>
                <c:formatCode>General</c:formatCode>
                <c:ptCount val="1"/>
                <c:pt idx="0">
                  <c:v>300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12F4-48EF-99F1-47A6B042871B}"/>
            </c:ext>
          </c:extLst>
        </c:ser>
        <c:ser>
          <c:idx val="4"/>
          <c:order val="4"/>
          <c:spPr>
            <a:ln w="19050">
              <a:noFill/>
            </a:ln>
          </c:spPr>
          <c:marker>
            <c:symbol val="triangle"/>
            <c:size val="8"/>
            <c:spPr>
              <a:noFill/>
              <a:ln w="19050">
                <a:solidFill>
                  <a:schemeClr val="accent2"/>
                </a:solidFill>
              </a:ln>
            </c:spPr>
          </c:marker>
          <c:xVal>
            <c:numRef>
              <c:f>'Аркуш1 (2)'!$M$1:$M$2</c:f>
              <c:numCache>
                <c:formatCode>General</c:formatCode>
                <c:ptCount val="2"/>
                <c:pt idx="0">
                  <c:v>21.93</c:v>
                </c:pt>
                <c:pt idx="1">
                  <c:v>12.92</c:v>
                </c:pt>
              </c:numCache>
            </c:numRef>
          </c:xVal>
          <c:yVal>
            <c:numRef>
              <c:f>'Аркуш1 (2)'!$N$1:$N$2</c:f>
              <c:numCache>
                <c:formatCode>General</c:formatCode>
                <c:ptCount val="2"/>
                <c:pt idx="0">
                  <c:v>85</c:v>
                </c:pt>
                <c:pt idx="1">
                  <c:v>228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4-12F4-48EF-99F1-47A6B04287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81094720"/>
        <c:axId val="781103456"/>
      </c:scatterChart>
      <c:valAx>
        <c:axId val="78109472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b="0" i="0" baseline="0">
                    <a:solidFill>
                      <a:sysClr val="windowText" lastClr="000000"/>
                    </a:solidFill>
                    <a:effectLst/>
                  </a:rPr>
                  <a:t>Excess over entropy, %</a:t>
                </a:r>
                <a:endParaRPr lang="uk-UA" sz="1600" b="0" i="0" baseline="0">
                  <a:solidFill>
                    <a:sysClr val="windowText" lastClr="000000"/>
                  </a:solidFill>
                  <a:effectLst/>
                </a:endParaRPr>
              </a:p>
            </c:rich>
          </c:tx>
          <c:layout>
            <c:manualLayout>
              <c:xMode val="edge"/>
              <c:yMode val="edge"/>
              <c:x val="0.55140530628265161"/>
              <c:y val="0.87592575762194647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781103456"/>
        <c:crosses val="autoZero"/>
        <c:crossBetween val="midCat"/>
      </c:valAx>
      <c:valAx>
        <c:axId val="7811034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>
                    <a:solidFill>
                      <a:sysClr val="windowText" lastClr="000000"/>
                    </a:solidFill>
                  </a:rPr>
                  <a:t>Access time, ns</a:t>
                </a:r>
                <a:endParaRPr lang="uk-UA" sz="1600">
                  <a:solidFill>
                    <a:sysClr val="windowText" lastClr="000000"/>
                  </a:solidFill>
                </a:endParaRPr>
              </a:p>
            </c:rich>
          </c:tx>
          <c:layout>
            <c:manualLayout>
              <c:xMode val="edge"/>
              <c:yMode val="edge"/>
              <c:x val="1.4366205530327397E-2"/>
              <c:y val="0.25181091652533094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781094720"/>
        <c:crosses val="autoZero"/>
        <c:crossBetween val="midCat"/>
      </c:valAx>
    </c:plotArea>
    <c:plotVisOnly val="1"/>
    <c:dispBlanksAs val="gap"/>
    <c:showDLblsOverMax val="0"/>
    <c:extLst/>
  </c:chart>
  <c:spPr>
    <a:solidFill>
      <a:schemeClr val="bg1"/>
    </a:solidFill>
  </c:spPr>
  <c:txPr>
    <a:bodyPr/>
    <a:lstStyle/>
    <a:p>
      <a:pPr>
        <a:defRPr/>
      </a:pPr>
      <a:endParaRPr lang="uk-UA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04453045064282"/>
          <c:y val="5.0925925925925923E-2"/>
          <c:w val="0.7913471239823836"/>
          <c:h val="0.70008617276223728"/>
        </c:manualLayout>
      </c:layout>
      <c:scatterChart>
        <c:scatterStyle val="lineMarker"/>
        <c:varyColors val="0"/>
        <c:ser>
          <c:idx val="0"/>
          <c:order val="0"/>
          <c:spPr>
            <a:ln w="19050">
              <a:noFill/>
            </a:ln>
          </c:spPr>
          <c:marker>
            <c:symbol val="circle"/>
            <c:size val="7"/>
            <c:spPr>
              <a:solidFill>
                <a:schemeClr val="accent1"/>
              </a:solidFill>
              <a:ln w="15875">
                <a:solidFill>
                  <a:schemeClr val="accent1"/>
                </a:solidFill>
              </a:ln>
              <a:effectLst>
                <a:glow>
                  <a:schemeClr val="accent1">
                    <a:alpha val="40000"/>
                  </a:schemeClr>
                </a:glow>
                <a:softEdge rad="0"/>
              </a:effectLst>
            </c:spPr>
          </c:marker>
          <c:xVal>
            <c:numRef>
              <c:f>'Аркуш1 (2)'!$I$25:$I$26</c:f>
              <c:numCache>
                <c:formatCode>General</c:formatCode>
                <c:ptCount val="2"/>
                <c:pt idx="0">
                  <c:v>7.29</c:v>
                </c:pt>
                <c:pt idx="1">
                  <c:v>6.65</c:v>
                </c:pt>
              </c:numCache>
            </c:numRef>
          </c:xVal>
          <c:yVal>
            <c:numRef>
              <c:f>'Аркуш1 (2)'!$J$25:$J$26</c:f>
              <c:numCache>
                <c:formatCode>General</c:formatCode>
                <c:ptCount val="2"/>
                <c:pt idx="0">
                  <c:v>214</c:v>
                </c:pt>
                <c:pt idx="1">
                  <c:v>231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8D3F-4123-B7B8-200C27956F82}"/>
            </c:ext>
          </c:extLst>
        </c:ser>
        <c:ser>
          <c:idx val="1"/>
          <c:order val="1"/>
          <c:spPr>
            <a:ln w="19050">
              <a:noFill/>
            </a:ln>
          </c:spPr>
          <c:marker>
            <c:symbol val="triangle"/>
            <c:size val="8"/>
            <c:spPr>
              <a:solidFill>
                <a:schemeClr val="accent2"/>
              </a:solidFill>
              <a:ln w="15875">
                <a:solidFill>
                  <a:schemeClr val="accent2"/>
                </a:solidFill>
              </a:ln>
              <a:effectLst/>
            </c:spPr>
          </c:marker>
          <c:xVal>
            <c:numRef>
              <c:f>'Аркуш1 (2)'!$K$25:$K$26</c:f>
              <c:numCache>
                <c:formatCode>General</c:formatCode>
                <c:ptCount val="2"/>
                <c:pt idx="0">
                  <c:v>27.81</c:v>
                </c:pt>
                <c:pt idx="1">
                  <c:v>16.28</c:v>
                </c:pt>
              </c:numCache>
            </c:numRef>
          </c:xVal>
          <c:yVal>
            <c:numRef>
              <c:f>'Аркуш1 (2)'!$L$25:$L$26</c:f>
              <c:numCache>
                <c:formatCode>General</c:formatCode>
                <c:ptCount val="2"/>
                <c:pt idx="0">
                  <c:v>47</c:v>
                </c:pt>
                <c:pt idx="1">
                  <c:v>175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8D3F-4123-B7B8-200C27956F82}"/>
            </c:ext>
          </c:extLst>
        </c:ser>
        <c:ser>
          <c:idx val="2"/>
          <c:order val="2"/>
          <c:spPr>
            <a:ln w="19050">
              <a:noFill/>
            </a:ln>
          </c:spPr>
          <c:marker>
            <c:symbol val="diamond"/>
            <c:size val="8"/>
            <c:spPr>
              <a:solidFill>
                <a:srgbClr val="00B0F0"/>
              </a:solidFill>
              <a:ln w="9525">
                <a:noFill/>
              </a:ln>
              <a:effectLst/>
            </c:spPr>
          </c:marker>
          <c:xVal>
            <c:numRef>
              <c:f>'Аркуш1 (2)'!$O$25:$O$26</c:f>
              <c:numCache>
                <c:formatCode>General</c:formatCode>
                <c:ptCount val="2"/>
                <c:pt idx="0">
                  <c:v>49.8</c:v>
                </c:pt>
                <c:pt idx="1">
                  <c:v>34.6</c:v>
                </c:pt>
              </c:numCache>
            </c:numRef>
          </c:xVal>
          <c:yVal>
            <c:numRef>
              <c:f>'Аркуш1 (2)'!$P$25:$P$26</c:f>
              <c:numCache>
                <c:formatCode>General</c:formatCode>
                <c:ptCount val="2"/>
                <c:pt idx="0">
                  <c:v>146</c:v>
                </c:pt>
                <c:pt idx="1">
                  <c:v>323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8D3F-4123-B7B8-200C27956F82}"/>
            </c:ext>
          </c:extLst>
        </c:ser>
        <c:ser>
          <c:idx val="3"/>
          <c:order val="3"/>
          <c:spPr>
            <a:ln w="19050">
              <a:noFill/>
            </a:ln>
          </c:spPr>
          <c:marker>
            <c:symbol val="x"/>
            <c:size val="7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'Аркуш1 (2)'!$Q$25</c:f>
              <c:numCache>
                <c:formatCode>General</c:formatCode>
                <c:ptCount val="1"/>
                <c:pt idx="0">
                  <c:v>34.229999999999997</c:v>
                </c:pt>
              </c:numCache>
            </c:numRef>
          </c:xVal>
          <c:yVal>
            <c:numRef>
              <c:f>'Аркуш1 (2)'!$R$25</c:f>
              <c:numCache>
                <c:formatCode>General</c:formatCode>
                <c:ptCount val="1"/>
                <c:pt idx="0">
                  <c:v>433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8D3F-4123-B7B8-200C27956F82}"/>
            </c:ext>
          </c:extLst>
        </c:ser>
        <c:ser>
          <c:idx val="4"/>
          <c:order val="4"/>
          <c:spPr>
            <a:ln w="19050">
              <a:noFill/>
            </a:ln>
          </c:spPr>
          <c:marker>
            <c:symbol val="triangle"/>
            <c:size val="8"/>
            <c:spPr>
              <a:noFill/>
              <a:ln w="19050">
                <a:solidFill>
                  <a:schemeClr val="accent2"/>
                </a:solidFill>
              </a:ln>
            </c:spPr>
          </c:marker>
          <c:xVal>
            <c:numRef>
              <c:f>'Аркуш1 (2)'!$G$25:$G$26</c:f>
              <c:numCache>
                <c:formatCode>General</c:formatCode>
                <c:ptCount val="2"/>
                <c:pt idx="0">
                  <c:v>27.33</c:v>
                </c:pt>
                <c:pt idx="1">
                  <c:v>21.5</c:v>
                </c:pt>
              </c:numCache>
            </c:numRef>
          </c:xVal>
          <c:yVal>
            <c:numRef>
              <c:f>'Аркуш1 (2)'!$H$25:$H$26</c:f>
              <c:numCache>
                <c:formatCode>General</c:formatCode>
                <c:ptCount val="2"/>
                <c:pt idx="0">
                  <c:v>53</c:v>
                </c:pt>
                <c:pt idx="1">
                  <c:v>150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4-8D3F-4123-B7B8-200C27956F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81094720"/>
        <c:axId val="781103456"/>
      </c:scatterChart>
      <c:valAx>
        <c:axId val="78109472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b="0" i="0" baseline="0">
                    <a:solidFill>
                      <a:sysClr val="windowText" lastClr="000000"/>
                    </a:solidFill>
                    <a:effectLst/>
                  </a:rPr>
                  <a:t>Excess over entropy, %</a:t>
                </a:r>
                <a:endParaRPr lang="uk-UA" sz="1600" b="0" i="0" baseline="0">
                  <a:solidFill>
                    <a:sysClr val="windowText" lastClr="000000"/>
                  </a:solidFill>
                  <a:effectLst/>
                </a:endParaRPr>
              </a:p>
            </c:rich>
          </c:tx>
          <c:layout>
            <c:manualLayout>
              <c:xMode val="edge"/>
              <c:yMode val="edge"/>
              <c:x val="0.55970424443310718"/>
              <c:y val="0.87491264152926984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781103456"/>
        <c:crosses val="autoZero"/>
        <c:crossBetween val="midCat"/>
      </c:valAx>
      <c:valAx>
        <c:axId val="7811034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>
                    <a:solidFill>
                      <a:sysClr val="windowText" lastClr="000000"/>
                    </a:solidFill>
                  </a:rPr>
                  <a:t>Access time, ns</a:t>
                </a:r>
                <a:endParaRPr lang="uk-UA" sz="1600">
                  <a:solidFill>
                    <a:sysClr val="windowText" lastClr="000000"/>
                  </a:solidFill>
                </a:endParaRPr>
              </a:p>
            </c:rich>
          </c:tx>
          <c:layout>
            <c:manualLayout>
              <c:xMode val="edge"/>
              <c:yMode val="edge"/>
              <c:x val="1.9007742387959992E-2"/>
              <c:y val="0.2489727099687376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781094720"/>
        <c:crosses val="autoZero"/>
        <c:crossBetween val="midCat"/>
      </c:valAx>
    </c:plotArea>
    <c:plotVisOnly val="1"/>
    <c:dispBlanksAs val="gap"/>
    <c:showDLblsOverMax val="0"/>
    <c:extLst/>
  </c:chart>
  <c:spPr>
    <a:solidFill>
      <a:schemeClr val="bg1"/>
    </a:solidFill>
  </c:spPr>
  <c:txPr>
    <a:bodyPr/>
    <a:lstStyle/>
    <a:p>
      <a:pPr>
        <a:defRPr/>
      </a:pPr>
      <a:endParaRPr lang="uk-UA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uk-UA" dirty="0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CECF6D83-B691-49E9-B0C6-93D6E4A38286}" type="datetime1">
              <a:rPr lang="uk-UA" smtClean="0"/>
              <a:t>15.02.2023</a:t>
            </a:fld>
            <a:endParaRPr lang="uk-UA" dirty="0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uk-UA" dirty="0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C679768-A2FC-4D08-91F6-8DCE6C566B36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3025516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внювач для верхнього колонтитула 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uk-UA" noProof="0" dirty="0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9013697B-E9A5-4285-B857-704273DF4D1A}" type="datetime1">
              <a:rPr lang="uk-UA" noProof="0" smtClean="0"/>
              <a:t>15.02.2023</a:t>
            </a:fld>
            <a:endParaRPr lang="uk-UA" noProof="0" dirty="0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uk-UA" noProof="0" dirty="0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uk-UA" noProof="0" dirty="0"/>
              <a:t>Зразки заголовків</a:t>
            </a:r>
          </a:p>
          <a:p>
            <a:pPr lvl="1" rtl="0"/>
            <a:r>
              <a:rPr lang="uk-UA" noProof="0" dirty="0"/>
              <a:t>Другий рівень</a:t>
            </a:r>
          </a:p>
          <a:p>
            <a:pPr lvl="2" rtl="0"/>
            <a:r>
              <a:rPr lang="uk-UA" noProof="0" dirty="0"/>
              <a:t>Третій рівень</a:t>
            </a:r>
          </a:p>
          <a:p>
            <a:pPr lvl="3" rtl="0"/>
            <a:r>
              <a:rPr lang="uk-UA" noProof="0" dirty="0"/>
              <a:t>Четвертий рівень</a:t>
            </a:r>
          </a:p>
          <a:p>
            <a:pPr lvl="4" rtl="0"/>
            <a:r>
              <a:rPr lang="uk-UA" noProof="0" dirty="0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uk-UA" noProof="0" dirty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DF61EA0F-A667-4B49-8422-0062BC55E249}" type="slidenum">
              <a:rPr lang="uk-UA" noProof="0" smtClean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uk-UA" noProof="0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F61EA0F-A667-4B49-8422-0062BC55E249}" type="slidenum">
              <a:rPr lang="uk-UA" smtClean="0"/>
              <a:t>1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117698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smtClean="0"/>
              <a:t>2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941221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smtClean="0"/>
              <a:t>3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770310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smtClean="0"/>
              <a:t>4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615891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smtClean="0"/>
              <a:t>5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548273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smtClean="0"/>
              <a:t>6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251047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noProof="0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smtClean="0"/>
              <a:t>7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73800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F61EA0F-A667-4B49-8422-0062BC55E249}" type="slidenum">
              <a:rPr lang="uk-UA" smtClean="0"/>
              <a:t>8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70280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 6"/>
          <p:cNvSpPr/>
          <p:nvPr userDrawn="1"/>
        </p:nvSpPr>
        <p:spPr bwMode="blackWhite">
          <a:xfrm>
            <a:off x="254950" y="262784"/>
            <a:ext cx="11682101" cy="6332433"/>
          </a:xfrm>
          <a:prstGeom prst="rect">
            <a:avLst/>
          </a:prstGeom>
          <a:solidFill>
            <a:srgbClr val="009B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sz="1800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uk-UA" noProof="0"/>
              <a:t>Клацніть, щоб редагувати стиль зразка заголовка</a:t>
            </a:r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1718549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і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кутник 8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uk-UA" sz="1800" noProof="0" dirty="0"/>
          </a:p>
        </p:txBody>
      </p:sp>
      <p:cxnSp>
        <p:nvCxnSpPr>
          <p:cNvPr id="12" name="Пряма сполучна лінія 11"/>
          <p:cNvCxnSpPr>
            <a:cxnSpLocks/>
          </p:cNvCxnSpPr>
          <p:nvPr userDrawn="1"/>
        </p:nvCxnSpPr>
        <p:spPr>
          <a:xfrm>
            <a:off x="539496" y="1863657"/>
            <a:ext cx="3375799" cy="0"/>
          </a:xfrm>
          <a:prstGeom prst="line">
            <a:avLst/>
          </a:prstGeom>
          <a:ln w="25400">
            <a:solidFill>
              <a:srgbClr val="009B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21207" y="448056"/>
            <a:ext cx="6877119" cy="640080"/>
          </a:xfrm>
        </p:spPr>
        <p:txBody>
          <a:bodyPr rtlCol="0" anchor="b" anchorCtr="0">
            <a:noAutofit/>
          </a:bodyPr>
          <a:lstStyle>
            <a:lvl1pPr>
              <a:defRPr sz="320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/>
            <a:r>
              <a:rPr lang="uk-UA" noProof="0" dirty="0"/>
              <a:t>Клацніть, щоб редагувати стиль зразка заголовка</a:t>
            </a:r>
          </a:p>
        </p:txBody>
      </p:sp>
      <p:sp>
        <p:nvSpPr>
          <p:cNvPr id="6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6114C9EB-A11B-4BDD-8762-08B78C756D6D}" type="datetime1">
              <a:rPr lang="uk-UA" noProof="0" smtClean="0"/>
              <a:t>15.02.2023</a:t>
            </a:fld>
            <a:endParaRPr lang="uk-UA" noProof="0" dirty="0"/>
          </a:p>
        </p:txBody>
      </p:sp>
      <p:sp>
        <p:nvSpPr>
          <p:cNvPr id="7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uk-UA" noProof="0" dirty="0"/>
          </a:p>
        </p:txBody>
      </p:sp>
      <p:sp>
        <p:nvSpPr>
          <p:cNvPr id="8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37192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9860EDB8-5305-433F-BE41-D7A86D811DB3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487294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кутник 8"/>
          <p:cNvSpPr/>
          <p:nvPr userDrawn="1"/>
        </p:nvSpPr>
        <p:spPr>
          <a:xfrm>
            <a:off x="254951" y="262784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sz="1800" noProof="0" dirty="0"/>
          </a:p>
        </p:txBody>
      </p:sp>
      <p:sp>
        <p:nvSpPr>
          <p:cNvPr id="10" name="Прямокутник 9"/>
          <p:cNvSpPr/>
          <p:nvPr userDrawn="1"/>
        </p:nvSpPr>
        <p:spPr bwMode="blackWhite">
          <a:xfrm>
            <a:off x="254950" y="262784"/>
            <a:ext cx="11682101" cy="2072643"/>
          </a:xfrm>
          <a:prstGeom prst="rect">
            <a:avLst/>
          </a:prstGeom>
          <a:solidFill>
            <a:srgbClr val="009B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sz="1800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1208" y="1536192"/>
            <a:ext cx="6876288" cy="640080"/>
          </a:xfrm>
        </p:spPr>
        <p:txBody>
          <a:bodyPr rtlCol="0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rtl="0"/>
            <a:r>
              <a:rPr lang="uk-UA" noProof="0"/>
              <a:t>Клацніть, щоб редагувати стиль зразка заголовка</a:t>
            </a:r>
            <a:endParaRPr lang="uk-UA" noProof="0" dirty="0"/>
          </a:p>
        </p:txBody>
      </p:sp>
      <p:sp>
        <p:nvSpPr>
          <p:cNvPr id="7" name="Місце для вмісту 6"/>
          <p:cNvSpPr>
            <a:spLocks noGrp="1"/>
          </p:cNvSpPr>
          <p:nvPr>
            <p:ph sz="quarter" idx="13"/>
          </p:nvPr>
        </p:nvSpPr>
        <p:spPr>
          <a:xfrm>
            <a:off x="539496" y="2560320"/>
            <a:ext cx="94457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24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Клацніть, щоб відредагувати стилі зразків тексту</a:t>
            </a:r>
          </a:p>
          <a:p>
            <a:pPr marL="0" lvl="1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Другий рівень</a:t>
            </a:r>
          </a:p>
          <a:p>
            <a:pPr marL="0" lvl="2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Третій рівень</a:t>
            </a:r>
          </a:p>
          <a:p>
            <a:pPr marL="0" lvl="3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Четвертий рівень</a:t>
            </a:r>
          </a:p>
          <a:p>
            <a:pPr marL="0" lvl="4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П’ятий рівень</a:t>
            </a:r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26488184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Зразок підзаголовка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E8DFA-10E9-4A0D-95F5-8B84E6108AA3}" type="datetimeFigureOut">
              <a:rPr lang="uk-UA" smtClean="0"/>
              <a:pPr/>
              <a:t>15.02.2023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233EE-3EC8-408D-BF43-628E6C3A889A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0044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і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кутник 8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uk-UA" sz="1800" noProof="0" dirty="0"/>
          </a:p>
        </p:txBody>
      </p:sp>
      <p:cxnSp>
        <p:nvCxnSpPr>
          <p:cNvPr id="12" name="Пряма сполучна лінія 11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009B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21207" y="448056"/>
            <a:ext cx="6877119" cy="640080"/>
          </a:xfrm>
        </p:spPr>
        <p:txBody>
          <a:bodyPr rtlCol="0" anchor="b" anchorCtr="0">
            <a:noAutofit/>
          </a:bodyPr>
          <a:lstStyle>
            <a:lvl1pPr>
              <a:defRPr sz="320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/>
            <a:r>
              <a:rPr lang="uk-UA" noProof="0" dirty="0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0"/>
          </p:nvPr>
        </p:nvSpPr>
        <p:spPr>
          <a:xfrm>
            <a:off x="539496" y="1435608"/>
            <a:ext cx="44165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Клацніть, щоб відредагувати стилі зразків тексту</a:t>
            </a:r>
          </a:p>
          <a:p>
            <a:pPr marL="0" lvl="1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Другий рівень</a:t>
            </a:r>
          </a:p>
          <a:p>
            <a:pPr marL="0" lvl="2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Третій рівень</a:t>
            </a:r>
          </a:p>
          <a:p>
            <a:pPr marL="0" lvl="3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Четвертий рівень</a:t>
            </a:r>
          </a:p>
          <a:p>
            <a:pPr marL="0" lvl="4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П’ятий рівень</a:t>
            </a:r>
            <a:endParaRPr lang="uk-UA" noProof="0" dirty="0"/>
          </a:p>
        </p:txBody>
      </p:sp>
      <p:sp>
        <p:nvSpPr>
          <p:cNvPr id="6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6114C9EB-A11B-4BDD-8762-08B78C756D6D}" type="datetime1">
              <a:rPr lang="uk-UA" noProof="0" smtClean="0"/>
              <a:t>15.02.2023</a:t>
            </a:fld>
            <a:endParaRPr lang="uk-UA" noProof="0" dirty="0"/>
          </a:p>
        </p:txBody>
      </p:sp>
      <p:sp>
        <p:nvSpPr>
          <p:cNvPr id="7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uk-UA" noProof="0" dirty="0"/>
          </a:p>
        </p:txBody>
      </p:sp>
      <p:sp>
        <p:nvSpPr>
          <p:cNvPr id="8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37192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9860EDB8-5305-433F-BE41-D7A86D811DB3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і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кутник 8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uk-UA" sz="1800" noProof="0" dirty="0"/>
          </a:p>
        </p:txBody>
      </p:sp>
      <p:cxnSp>
        <p:nvCxnSpPr>
          <p:cNvPr id="12" name="Пряма сполучна лінія 11"/>
          <p:cNvCxnSpPr>
            <a:cxnSpLocks/>
          </p:cNvCxnSpPr>
          <p:nvPr userDrawn="1"/>
        </p:nvCxnSpPr>
        <p:spPr>
          <a:xfrm>
            <a:off x="539496" y="1863657"/>
            <a:ext cx="3946007" cy="0"/>
          </a:xfrm>
          <a:prstGeom prst="line">
            <a:avLst/>
          </a:prstGeom>
          <a:ln w="25400">
            <a:solidFill>
              <a:srgbClr val="009B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21207" y="448056"/>
            <a:ext cx="6877119" cy="640080"/>
          </a:xfrm>
        </p:spPr>
        <p:txBody>
          <a:bodyPr rtlCol="0" anchor="b" anchorCtr="0">
            <a:noAutofit/>
          </a:bodyPr>
          <a:lstStyle>
            <a:lvl1pPr>
              <a:defRPr sz="320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/>
            <a:r>
              <a:rPr lang="uk-UA" noProof="0" dirty="0"/>
              <a:t>Клацніть, щоб редагувати стиль зразка заголовка</a:t>
            </a:r>
          </a:p>
        </p:txBody>
      </p:sp>
      <p:sp>
        <p:nvSpPr>
          <p:cNvPr id="6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6114C9EB-A11B-4BDD-8762-08B78C756D6D}" type="datetime1">
              <a:rPr lang="uk-UA" noProof="0" smtClean="0"/>
              <a:t>15.02.2023</a:t>
            </a:fld>
            <a:endParaRPr lang="uk-UA" noProof="0" dirty="0"/>
          </a:p>
        </p:txBody>
      </p:sp>
      <p:sp>
        <p:nvSpPr>
          <p:cNvPr id="7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uk-UA" noProof="0" dirty="0"/>
          </a:p>
        </p:txBody>
      </p:sp>
      <p:sp>
        <p:nvSpPr>
          <p:cNvPr id="8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37192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9860EDB8-5305-433F-BE41-D7A86D811DB3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640181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і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кутник 8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uk-UA" sz="1800" noProof="0" dirty="0"/>
          </a:p>
        </p:txBody>
      </p:sp>
      <p:cxnSp>
        <p:nvCxnSpPr>
          <p:cNvPr id="12" name="Пряма сполучна лінія 11"/>
          <p:cNvCxnSpPr>
            <a:cxnSpLocks/>
          </p:cNvCxnSpPr>
          <p:nvPr userDrawn="1"/>
        </p:nvCxnSpPr>
        <p:spPr>
          <a:xfrm>
            <a:off x="539496" y="1863657"/>
            <a:ext cx="3375799" cy="0"/>
          </a:xfrm>
          <a:prstGeom prst="line">
            <a:avLst/>
          </a:prstGeom>
          <a:ln w="25400">
            <a:solidFill>
              <a:srgbClr val="009B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21207" y="448056"/>
            <a:ext cx="6877119" cy="640080"/>
          </a:xfrm>
        </p:spPr>
        <p:txBody>
          <a:bodyPr rtlCol="0" anchor="b" anchorCtr="0">
            <a:noAutofit/>
          </a:bodyPr>
          <a:lstStyle>
            <a:lvl1pPr>
              <a:defRPr sz="320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/>
            <a:r>
              <a:rPr lang="uk-UA" noProof="0" dirty="0"/>
              <a:t>Клацніть, щоб редагувати стиль зразка заголовка</a:t>
            </a:r>
          </a:p>
        </p:txBody>
      </p:sp>
      <p:sp>
        <p:nvSpPr>
          <p:cNvPr id="6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6114C9EB-A11B-4BDD-8762-08B78C756D6D}" type="datetime1">
              <a:rPr lang="uk-UA" noProof="0" smtClean="0"/>
              <a:t>15.02.2023</a:t>
            </a:fld>
            <a:endParaRPr lang="uk-UA" noProof="0" dirty="0"/>
          </a:p>
        </p:txBody>
      </p:sp>
      <p:sp>
        <p:nvSpPr>
          <p:cNvPr id="7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uk-UA" noProof="0" dirty="0"/>
          </a:p>
        </p:txBody>
      </p:sp>
      <p:sp>
        <p:nvSpPr>
          <p:cNvPr id="8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37192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9860EDB8-5305-433F-BE41-D7A86D811DB3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2200931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кутник 8"/>
          <p:cNvSpPr/>
          <p:nvPr userDrawn="1"/>
        </p:nvSpPr>
        <p:spPr>
          <a:xfrm>
            <a:off x="254951" y="262784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sz="1800" noProof="0" dirty="0"/>
          </a:p>
        </p:txBody>
      </p:sp>
      <p:sp>
        <p:nvSpPr>
          <p:cNvPr id="10" name="Прямокутник 9"/>
          <p:cNvSpPr/>
          <p:nvPr userDrawn="1"/>
        </p:nvSpPr>
        <p:spPr bwMode="blackWhite">
          <a:xfrm>
            <a:off x="254950" y="262784"/>
            <a:ext cx="11682101" cy="2072643"/>
          </a:xfrm>
          <a:prstGeom prst="rect">
            <a:avLst/>
          </a:prstGeom>
          <a:solidFill>
            <a:srgbClr val="009B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sz="1800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1208" y="1536192"/>
            <a:ext cx="6876288" cy="640080"/>
          </a:xfrm>
        </p:spPr>
        <p:txBody>
          <a:bodyPr rtlCol="0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rtl="0"/>
            <a:r>
              <a:rPr lang="uk-UA" noProof="0"/>
              <a:t>Клацніть, щоб редагувати стиль зразка заголовка</a:t>
            </a:r>
            <a:endParaRPr lang="uk-UA" noProof="0" dirty="0"/>
          </a:p>
        </p:txBody>
      </p:sp>
      <p:sp>
        <p:nvSpPr>
          <p:cNvPr id="7" name="Місце для вмісту 6"/>
          <p:cNvSpPr>
            <a:spLocks noGrp="1"/>
          </p:cNvSpPr>
          <p:nvPr>
            <p:ph sz="quarter" idx="13"/>
          </p:nvPr>
        </p:nvSpPr>
        <p:spPr>
          <a:xfrm>
            <a:off x="539496" y="2560320"/>
            <a:ext cx="94457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24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Клацніть, щоб відредагувати стилі зразків тексту</a:t>
            </a:r>
          </a:p>
          <a:p>
            <a:pPr marL="0" lvl="1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Другий рівень</a:t>
            </a:r>
          </a:p>
          <a:p>
            <a:pPr marL="0" lvl="2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Третій рівень</a:t>
            </a:r>
          </a:p>
          <a:p>
            <a:pPr marL="0" lvl="3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Четвертий рівень</a:t>
            </a:r>
          </a:p>
          <a:p>
            <a:pPr marL="0" lvl="4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П’ятий рівень</a:t>
            </a:r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1335655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Зразок підзаголовка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E8DFA-10E9-4A0D-95F5-8B84E6108AA3}" type="datetimeFigureOut">
              <a:rPr lang="uk-UA" smtClean="0"/>
              <a:pPr/>
              <a:t>15.02.2023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233EE-3EC8-408D-BF43-628E6C3A889A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32538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 6"/>
          <p:cNvSpPr/>
          <p:nvPr userDrawn="1"/>
        </p:nvSpPr>
        <p:spPr bwMode="blackWhite">
          <a:xfrm>
            <a:off x="254950" y="262784"/>
            <a:ext cx="11682101" cy="6332433"/>
          </a:xfrm>
          <a:prstGeom prst="rect">
            <a:avLst/>
          </a:prstGeom>
          <a:solidFill>
            <a:srgbClr val="009B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sz="1800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uk-UA" noProof="0"/>
              <a:t>Клацніть, щоб редагувати стиль зразка заголовка</a:t>
            </a:r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2607955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і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кутник 8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uk-UA" sz="1800" noProof="0" dirty="0"/>
          </a:p>
        </p:txBody>
      </p:sp>
      <p:cxnSp>
        <p:nvCxnSpPr>
          <p:cNvPr id="12" name="Пряма сполучна лінія 11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009B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21207" y="448056"/>
            <a:ext cx="6877119" cy="640080"/>
          </a:xfrm>
        </p:spPr>
        <p:txBody>
          <a:bodyPr rtlCol="0" anchor="b" anchorCtr="0">
            <a:noAutofit/>
          </a:bodyPr>
          <a:lstStyle>
            <a:lvl1pPr>
              <a:defRPr sz="320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/>
            <a:r>
              <a:rPr lang="uk-UA" noProof="0" dirty="0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0"/>
          </p:nvPr>
        </p:nvSpPr>
        <p:spPr>
          <a:xfrm>
            <a:off x="539496" y="1435608"/>
            <a:ext cx="44165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Клацніть, щоб відредагувати стилі зразків тексту</a:t>
            </a:r>
          </a:p>
          <a:p>
            <a:pPr marL="0" lvl="1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Другий рівень</a:t>
            </a:r>
          </a:p>
          <a:p>
            <a:pPr marL="0" lvl="2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Третій рівень</a:t>
            </a:r>
          </a:p>
          <a:p>
            <a:pPr marL="0" lvl="3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Четвертий рівень</a:t>
            </a:r>
          </a:p>
          <a:p>
            <a:pPr marL="0" lvl="4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П’ятий рівень</a:t>
            </a:r>
            <a:endParaRPr lang="uk-UA" noProof="0" dirty="0"/>
          </a:p>
        </p:txBody>
      </p:sp>
      <p:sp>
        <p:nvSpPr>
          <p:cNvPr id="6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6114C9EB-A11B-4BDD-8762-08B78C756D6D}" type="datetime1">
              <a:rPr lang="uk-UA" noProof="0" smtClean="0"/>
              <a:t>15.02.2023</a:t>
            </a:fld>
            <a:endParaRPr lang="uk-UA" noProof="0" dirty="0"/>
          </a:p>
        </p:txBody>
      </p:sp>
      <p:sp>
        <p:nvSpPr>
          <p:cNvPr id="7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uk-UA" noProof="0" dirty="0"/>
          </a:p>
        </p:txBody>
      </p:sp>
      <p:sp>
        <p:nvSpPr>
          <p:cNvPr id="8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37192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9860EDB8-5305-433F-BE41-D7A86D811DB3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4122271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і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кутник 8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uk-UA" sz="1800" noProof="0" dirty="0"/>
          </a:p>
        </p:txBody>
      </p:sp>
      <p:cxnSp>
        <p:nvCxnSpPr>
          <p:cNvPr id="12" name="Пряма сполучна лінія 11"/>
          <p:cNvCxnSpPr>
            <a:cxnSpLocks/>
          </p:cNvCxnSpPr>
          <p:nvPr userDrawn="1"/>
        </p:nvCxnSpPr>
        <p:spPr>
          <a:xfrm>
            <a:off x="539496" y="1863657"/>
            <a:ext cx="3946007" cy="0"/>
          </a:xfrm>
          <a:prstGeom prst="line">
            <a:avLst/>
          </a:prstGeom>
          <a:ln w="25400">
            <a:solidFill>
              <a:srgbClr val="009B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21207" y="448056"/>
            <a:ext cx="6877119" cy="640080"/>
          </a:xfrm>
        </p:spPr>
        <p:txBody>
          <a:bodyPr rtlCol="0" anchor="b" anchorCtr="0">
            <a:noAutofit/>
          </a:bodyPr>
          <a:lstStyle>
            <a:lvl1pPr>
              <a:defRPr sz="320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/>
            <a:r>
              <a:rPr lang="uk-UA" noProof="0" dirty="0"/>
              <a:t>Клацніть, щоб редагувати стиль зразка заголовка</a:t>
            </a:r>
          </a:p>
        </p:txBody>
      </p:sp>
      <p:sp>
        <p:nvSpPr>
          <p:cNvPr id="6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6114C9EB-A11B-4BDD-8762-08B78C756D6D}" type="datetime1">
              <a:rPr lang="uk-UA" noProof="0" smtClean="0"/>
              <a:t>15.02.2023</a:t>
            </a:fld>
            <a:endParaRPr lang="uk-UA" noProof="0" dirty="0"/>
          </a:p>
        </p:txBody>
      </p:sp>
      <p:sp>
        <p:nvSpPr>
          <p:cNvPr id="7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uk-UA" noProof="0" dirty="0"/>
          </a:p>
        </p:txBody>
      </p:sp>
      <p:sp>
        <p:nvSpPr>
          <p:cNvPr id="8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37192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9860EDB8-5305-433F-BE41-D7A86D811DB3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1990899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 6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uk-UA" sz="1800" noProof="0" dirty="0"/>
          </a:p>
        </p:txBody>
      </p:sp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521208" y="448056"/>
            <a:ext cx="6876288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pPr rtl="0"/>
            <a:r>
              <a:rPr lang="uk-UA" noProof="0" dirty="0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539496" y="1435608"/>
            <a:ext cx="4416552" cy="3977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uk-UA" noProof="0" dirty="0"/>
              <a:t>Зразки заголовків</a:t>
            </a:r>
          </a:p>
          <a:p>
            <a:pPr lvl="1" rtl="0"/>
            <a:r>
              <a:rPr lang="uk-UA" noProof="0" dirty="0"/>
              <a:t>Другий рівень</a:t>
            </a:r>
          </a:p>
          <a:p>
            <a:pPr lvl="2" rtl="0"/>
            <a:r>
              <a:rPr lang="uk-UA" noProof="0" dirty="0"/>
              <a:t>Третій рівень</a:t>
            </a:r>
          </a:p>
          <a:p>
            <a:pPr lvl="3" rtl="0"/>
            <a:r>
              <a:rPr lang="uk-UA" noProof="0" dirty="0"/>
              <a:t>Четвертий рівень</a:t>
            </a:r>
          </a:p>
          <a:p>
            <a:pPr lvl="4" rtl="0"/>
            <a:r>
              <a:rPr lang="uk-UA" noProof="0" dirty="0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07CA051F-8D7D-48CC-BDEA-F6217F3FEF66}" type="datetime1">
              <a:rPr lang="uk-UA" noProof="0" smtClean="0"/>
              <a:t>15.02.2023</a:t>
            </a:fld>
            <a:endParaRPr lang="uk-UA" noProof="0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uk-UA" noProof="0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375904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9860EDB8-5305-433F-BE41-D7A86D811DB3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  <p:cxnSp>
        <p:nvCxnSpPr>
          <p:cNvPr id="8" name="Пряма сполучна лінія 7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00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6" r:id="rId4"/>
    <p:sldLayoutId id="2147483663" r:id="rId5"/>
    <p:sldLayoutId id="2147483665" r:id="rId6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Tx/>
        <a:buNone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20574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514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1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 6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uk-UA" sz="1800" noProof="0" dirty="0"/>
          </a:p>
        </p:txBody>
      </p:sp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521208" y="448056"/>
            <a:ext cx="6876288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pPr rtl="0"/>
            <a:r>
              <a:rPr lang="uk-UA" noProof="0" dirty="0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539496" y="1435608"/>
            <a:ext cx="4416552" cy="3977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uk-UA" noProof="0" dirty="0"/>
              <a:t>Зразки заголовків</a:t>
            </a:r>
          </a:p>
          <a:p>
            <a:pPr lvl="1" rtl="0"/>
            <a:r>
              <a:rPr lang="uk-UA" noProof="0" dirty="0"/>
              <a:t>Другий рівень</a:t>
            </a:r>
          </a:p>
          <a:p>
            <a:pPr lvl="2" rtl="0"/>
            <a:r>
              <a:rPr lang="uk-UA" noProof="0" dirty="0"/>
              <a:t>Третій рівень</a:t>
            </a:r>
          </a:p>
          <a:p>
            <a:pPr lvl="3" rtl="0"/>
            <a:r>
              <a:rPr lang="uk-UA" noProof="0" dirty="0"/>
              <a:t>Четвертий рівень</a:t>
            </a:r>
          </a:p>
          <a:p>
            <a:pPr lvl="4" rtl="0"/>
            <a:r>
              <a:rPr lang="uk-UA" noProof="0" dirty="0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07CA051F-8D7D-48CC-BDEA-F6217F3FEF66}" type="datetime1">
              <a:rPr lang="uk-UA" noProof="0" smtClean="0"/>
              <a:t>15.02.2023</a:t>
            </a:fld>
            <a:endParaRPr lang="uk-UA" noProof="0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uk-UA" noProof="0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375904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9860EDB8-5305-433F-BE41-D7A86D811DB3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  <p:cxnSp>
        <p:nvCxnSpPr>
          <p:cNvPr id="8" name="Пряма сполучна лінія 7"/>
          <p:cNvCxnSpPr/>
          <p:nvPr userDrawn="1"/>
        </p:nvCxnSpPr>
        <p:spPr>
          <a:xfrm>
            <a:off x="539496" y="1435608"/>
            <a:ext cx="10983132" cy="0"/>
          </a:xfrm>
          <a:prstGeom prst="line">
            <a:avLst/>
          </a:prstGeom>
          <a:ln w="25400">
            <a:solidFill>
              <a:srgbClr val="00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9947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Tx/>
        <a:buNone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20574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514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1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7" Type="http://schemas.openxmlformats.org/officeDocument/2006/relationships/image" Target="../media/image4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60.png"/><Relationship Id="rId11" Type="http://schemas.openxmlformats.org/officeDocument/2006/relationships/image" Target="../media/image11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8200" y="1164324"/>
            <a:ext cx="10515600" cy="2387600"/>
          </a:xfrm>
        </p:spPr>
        <p:txBody>
          <a:bodyPr rtlCol="0" anchor="ctr" anchorCtr="0">
            <a:normAutofit/>
          </a:bodyPr>
          <a:lstStyle/>
          <a:p>
            <a:pPr algn="l"/>
            <a:r>
              <a:rPr lang="en-US" sz="4000" b="1" dirty="0">
                <a:solidFill>
                  <a:schemeClr val="bg1"/>
                </a:solidFill>
                <a:ea typeface="+mn-ea"/>
                <a:cs typeface="+mn-cs"/>
              </a:rPr>
              <a:t>Compressed unordered integer sequences </a:t>
            </a:r>
            <a:br>
              <a:rPr lang="uk-UA" sz="4000" b="1" dirty="0">
                <a:solidFill>
                  <a:schemeClr val="bg1"/>
                </a:solidFill>
                <a:ea typeface="+mn-ea"/>
                <a:cs typeface="+mn-cs"/>
              </a:rPr>
            </a:br>
            <a:r>
              <a:rPr lang="en-US" sz="4000" b="1" dirty="0">
                <a:solidFill>
                  <a:schemeClr val="bg1"/>
                </a:solidFill>
                <a:ea typeface="+mn-ea"/>
                <a:cs typeface="+mn-cs"/>
              </a:rPr>
              <a:t>with fast direct access</a:t>
            </a:r>
            <a:endParaRPr lang="en-US" sz="2400" b="1" dirty="0">
              <a:solidFill>
                <a:schemeClr val="bg1"/>
              </a:solidFill>
              <a:ea typeface="+mn-ea"/>
              <a:cs typeface="+mn-cs"/>
            </a:endParaRP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4294967295"/>
          </p:nvPr>
        </p:nvSpPr>
        <p:spPr>
          <a:xfrm>
            <a:off x="838200" y="3248450"/>
            <a:ext cx="9582150" cy="1136650"/>
          </a:xfrm>
        </p:spPr>
        <p:txBody>
          <a:bodyPr rtlCol="0">
            <a:normAutofit/>
          </a:bodyPr>
          <a:lstStyle/>
          <a:p>
            <a:pPr marL="0" indent="0" rtl="0">
              <a:buNone/>
            </a:pPr>
            <a:r>
              <a:rPr lang="en-US" sz="2400" b="1" dirty="0">
                <a:solidFill>
                  <a:schemeClr val="bg1"/>
                </a:solidFill>
                <a:latin typeface="+mj-lt"/>
              </a:rPr>
              <a:t>Igor </a:t>
            </a:r>
            <a:r>
              <a:rPr lang="en-US" sz="2400" b="1" dirty="0" err="1">
                <a:solidFill>
                  <a:schemeClr val="bg1"/>
                </a:solidFill>
                <a:latin typeface="+mj-lt"/>
              </a:rPr>
              <a:t>Zavadskyi</a:t>
            </a:r>
            <a:endParaRPr lang="uk-UA" sz="2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Підзаголовок 2">
            <a:extLst>
              <a:ext uri="{FF2B5EF4-FFF2-40B4-BE49-F238E27FC236}">
                <a16:creationId xmlns:a16="http://schemas.microsoft.com/office/drawing/2014/main" id="{311E871E-2CB0-48DA-B3C2-37AC9BF784F9}"/>
              </a:ext>
            </a:extLst>
          </p:cNvPr>
          <p:cNvSpPr txBox="1">
            <a:spLocks/>
          </p:cNvSpPr>
          <p:nvPr/>
        </p:nvSpPr>
        <p:spPr>
          <a:xfrm>
            <a:off x="1919168" y="5327463"/>
            <a:ext cx="6955172" cy="5240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Tx/>
              <a:buNone/>
              <a:def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002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574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4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718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000" dirty="0" err="1">
                <a:solidFill>
                  <a:schemeClr val="bg1"/>
                </a:solidFill>
                <a:latin typeface="+mj-lt"/>
              </a:rPr>
              <a:t>Taras</a:t>
            </a:r>
            <a:r>
              <a:rPr lang="en-US" sz="2000" dirty="0">
                <a:solidFill>
                  <a:schemeClr val="bg1"/>
                </a:solidFill>
                <a:latin typeface="+mj-lt"/>
              </a:rPr>
              <a:t> Shevchenko National University of Kyiv, Ukraine</a:t>
            </a:r>
            <a:br>
              <a:rPr lang="en-US" sz="2000" dirty="0">
                <a:solidFill>
                  <a:schemeClr val="bg1"/>
                </a:solidFill>
                <a:latin typeface="+mj-lt"/>
              </a:rPr>
            </a:br>
            <a:r>
              <a:rPr lang="en-US" sz="2000" dirty="0">
                <a:solidFill>
                  <a:schemeClr val="bg1"/>
                </a:solidFill>
                <a:latin typeface="+mj-lt"/>
              </a:rPr>
              <a:t>Computer science department</a:t>
            </a:r>
            <a:endParaRPr lang="uk-UA" sz="20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0" name="Рисунок 9" descr="Зображення, що містить білий, стіл, стоячий, гравець&#10;&#10;Автоматично згенерований опис">
            <a:extLst>
              <a:ext uri="{FF2B5EF4-FFF2-40B4-BE49-F238E27FC236}">
                <a16:creationId xmlns:a16="http://schemas.microsoft.com/office/drawing/2014/main" id="{9E0ADAB5-2F99-494A-B202-884707C791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5272869"/>
            <a:ext cx="1001414" cy="841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807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 7"/>
          <p:cNvSpPr>
            <a:spLocks noGrp="1"/>
          </p:cNvSpPr>
          <p:nvPr>
            <p:ph type="title"/>
          </p:nvPr>
        </p:nvSpPr>
        <p:spPr>
          <a:xfrm>
            <a:off x="521207" y="448056"/>
            <a:ext cx="10908793" cy="640080"/>
          </a:xfrm>
        </p:spPr>
        <p:txBody>
          <a:bodyPr rtlCol="0">
            <a:noAutofit/>
          </a:bodyPr>
          <a:lstStyle/>
          <a:p>
            <a:pPr rtl="0"/>
            <a:r>
              <a:rPr lang="en-US" sz="3200" dirty="0">
                <a:latin typeface="Segoe UI Light" panose="020B0502040204020203" pitchFamily="34" charset="0"/>
                <a:cs typeface="Segoe UI Light" panose="020B0502040204020203" pitchFamily="34" charset="0"/>
              </a:rPr>
              <a:t>Fast element extraction from unordered integer sequence </a:t>
            </a:r>
            <a:endParaRPr lang="uk-UA" sz="32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34710E7-E222-47FA-91B1-32E673AA023D}"/>
              </a:ext>
            </a:extLst>
          </p:cNvPr>
          <p:cNvSpPr txBox="1"/>
          <p:nvPr/>
        </p:nvSpPr>
        <p:spPr>
          <a:xfrm>
            <a:off x="422624" y="1531620"/>
            <a:ext cx="1134675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0" i="0" u="none" strike="noStrike" baseline="0" dirty="0">
                <a:latin typeface="LinLibertineT"/>
              </a:rPr>
              <a:t>If integers are arranged in ascending order and deltas between them </a:t>
            </a:r>
          </a:p>
          <a:p>
            <a:pPr algn="l"/>
            <a:r>
              <a:rPr lang="en-US" sz="2800" b="0" i="0" u="none" strike="noStrike" baseline="0" dirty="0">
                <a:latin typeface="LinLibertineT"/>
              </a:rPr>
              <a:t>are small enough, the problem is reduced to performing the </a:t>
            </a:r>
            <a:r>
              <a:rPr lang="en-US" sz="2800" b="0" i="0" u="none" strike="noStrike" baseline="0" dirty="0">
                <a:solidFill>
                  <a:srgbClr val="FF0000"/>
                </a:solidFill>
                <a:latin typeface="LinLibertineTI"/>
              </a:rPr>
              <a:t>select</a:t>
            </a:r>
            <a:r>
              <a:rPr lang="en-US" sz="2800" b="0" i="0" u="none" strike="noStrike" baseline="0" dirty="0">
                <a:latin typeface="LinLibertineTI"/>
              </a:rPr>
              <a:t> </a:t>
            </a:r>
            <a:r>
              <a:rPr lang="en-US" sz="2800" b="0" i="0" u="none" strike="noStrike" baseline="0" dirty="0">
                <a:latin typeface="LinLibertineT"/>
              </a:rPr>
              <a:t>operation </a:t>
            </a:r>
          </a:p>
          <a:p>
            <a:pPr algn="l"/>
            <a:r>
              <a:rPr lang="en-US" sz="2800" b="0" i="0" u="none" strike="noStrike" baseline="0" dirty="0">
                <a:latin typeface="LinLibertineT"/>
              </a:rPr>
              <a:t>on a bitmap, where </a:t>
            </a:r>
            <a:r>
              <a:rPr lang="en-US" sz="2800" b="0" i="0" u="none" strike="noStrike" baseline="0" dirty="0">
                <a:latin typeface="LibertineMathMI"/>
              </a:rPr>
              <a:t>𝑖</a:t>
            </a:r>
            <a:r>
              <a:rPr lang="en-US" sz="2800" b="0" i="0" u="none" strike="noStrike" baseline="0" dirty="0">
                <a:latin typeface="LinLibertineT"/>
              </a:rPr>
              <a:t>-</a:t>
            </a:r>
            <a:r>
              <a:rPr lang="en-US" sz="2800" b="0" i="0" u="none" strike="noStrike" baseline="0" dirty="0" err="1">
                <a:latin typeface="LinLibertineT"/>
              </a:rPr>
              <a:t>th</a:t>
            </a:r>
            <a:r>
              <a:rPr lang="en-US" sz="2800" b="0" i="0" u="none" strike="noStrike" baseline="0" dirty="0">
                <a:latin typeface="LinLibertineT"/>
              </a:rPr>
              <a:t> bit is set if the number </a:t>
            </a:r>
            <a:r>
              <a:rPr lang="en-US" sz="2800" b="0" i="0" u="none" strike="noStrike" baseline="0" dirty="0">
                <a:latin typeface="LibertineMathMI"/>
              </a:rPr>
              <a:t>𝑖 </a:t>
            </a:r>
            <a:r>
              <a:rPr lang="en-US" sz="2800" b="0" i="0" u="none" strike="noStrike" baseline="0" dirty="0">
                <a:latin typeface="LinLibertineT"/>
              </a:rPr>
              <a:t>belongs to the sequence.</a:t>
            </a:r>
            <a:endParaRPr lang="uk-UA" sz="2800" dirty="0"/>
          </a:p>
        </p:txBody>
      </p:sp>
      <p:graphicFrame>
        <p:nvGraphicFramePr>
          <p:cNvPr id="5" name="Таблиця 2">
            <a:extLst>
              <a:ext uri="{FF2B5EF4-FFF2-40B4-BE49-F238E27FC236}">
                <a16:creationId xmlns:a16="http://schemas.microsoft.com/office/drawing/2014/main" id="{8F79999B-5D1C-4CAE-A22F-A74644B26A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9431979"/>
              </p:ext>
            </p:extLst>
          </p:nvPr>
        </p:nvGraphicFramePr>
        <p:xfrm>
          <a:off x="1695448" y="3682306"/>
          <a:ext cx="8801104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3216">
                  <a:extLst>
                    <a:ext uri="{9D8B030D-6E8A-4147-A177-3AD203B41FA5}">
                      <a16:colId xmlns:a16="http://schemas.microsoft.com/office/drawing/2014/main" val="3477151205"/>
                    </a:ext>
                  </a:extLst>
                </a:gridCol>
                <a:gridCol w="463216">
                  <a:extLst>
                    <a:ext uri="{9D8B030D-6E8A-4147-A177-3AD203B41FA5}">
                      <a16:colId xmlns:a16="http://schemas.microsoft.com/office/drawing/2014/main" val="2716086412"/>
                    </a:ext>
                  </a:extLst>
                </a:gridCol>
                <a:gridCol w="463216">
                  <a:extLst>
                    <a:ext uri="{9D8B030D-6E8A-4147-A177-3AD203B41FA5}">
                      <a16:colId xmlns:a16="http://schemas.microsoft.com/office/drawing/2014/main" val="1622393928"/>
                    </a:ext>
                  </a:extLst>
                </a:gridCol>
                <a:gridCol w="463216">
                  <a:extLst>
                    <a:ext uri="{9D8B030D-6E8A-4147-A177-3AD203B41FA5}">
                      <a16:colId xmlns:a16="http://schemas.microsoft.com/office/drawing/2014/main" val="2031215697"/>
                    </a:ext>
                  </a:extLst>
                </a:gridCol>
                <a:gridCol w="463216">
                  <a:extLst>
                    <a:ext uri="{9D8B030D-6E8A-4147-A177-3AD203B41FA5}">
                      <a16:colId xmlns:a16="http://schemas.microsoft.com/office/drawing/2014/main" val="3175471815"/>
                    </a:ext>
                  </a:extLst>
                </a:gridCol>
                <a:gridCol w="463216">
                  <a:extLst>
                    <a:ext uri="{9D8B030D-6E8A-4147-A177-3AD203B41FA5}">
                      <a16:colId xmlns:a16="http://schemas.microsoft.com/office/drawing/2014/main" val="3075076563"/>
                    </a:ext>
                  </a:extLst>
                </a:gridCol>
                <a:gridCol w="463216">
                  <a:extLst>
                    <a:ext uri="{9D8B030D-6E8A-4147-A177-3AD203B41FA5}">
                      <a16:colId xmlns:a16="http://schemas.microsoft.com/office/drawing/2014/main" val="1289556147"/>
                    </a:ext>
                  </a:extLst>
                </a:gridCol>
                <a:gridCol w="463216">
                  <a:extLst>
                    <a:ext uri="{9D8B030D-6E8A-4147-A177-3AD203B41FA5}">
                      <a16:colId xmlns:a16="http://schemas.microsoft.com/office/drawing/2014/main" val="1199935997"/>
                    </a:ext>
                  </a:extLst>
                </a:gridCol>
                <a:gridCol w="463216">
                  <a:extLst>
                    <a:ext uri="{9D8B030D-6E8A-4147-A177-3AD203B41FA5}">
                      <a16:colId xmlns:a16="http://schemas.microsoft.com/office/drawing/2014/main" val="418905129"/>
                    </a:ext>
                  </a:extLst>
                </a:gridCol>
                <a:gridCol w="463216">
                  <a:extLst>
                    <a:ext uri="{9D8B030D-6E8A-4147-A177-3AD203B41FA5}">
                      <a16:colId xmlns:a16="http://schemas.microsoft.com/office/drawing/2014/main" val="4256854815"/>
                    </a:ext>
                  </a:extLst>
                </a:gridCol>
                <a:gridCol w="463216">
                  <a:extLst>
                    <a:ext uri="{9D8B030D-6E8A-4147-A177-3AD203B41FA5}">
                      <a16:colId xmlns:a16="http://schemas.microsoft.com/office/drawing/2014/main" val="2659451254"/>
                    </a:ext>
                  </a:extLst>
                </a:gridCol>
                <a:gridCol w="463216">
                  <a:extLst>
                    <a:ext uri="{9D8B030D-6E8A-4147-A177-3AD203B41FA5}">
                      <a16:colId xmlns:a16="http://schemas.microsoft.com/office/drawing/2014/main" val="3593197542"/>
                    </a:ext>
                  </a:extLst>
                </a:gridCol>
                <a:gridCol w="463216">
                  <a:extLst>
                    <a:ext uri="{9D8B030D-6E8A-4147-A177-3AD203B41FA5}">
                      <a16:colId xmlns:a16="http://schemas.microsoft.com/office/drawing/2014/main" val="4012947491"/>
                    </a:ext>
                  </a:extLst>
                </a:gridCol>
                <a:gridCol w="463216">
                  <a:extLst>
                    <a:ext uri="{9D8B030D-6E8A-4147-A177-3AD203B41FA5}">
                      <a16:colId xmlns:a16="http://schemas.microsoft.com/office/drawing/2014/main" val="3862620364"/>
                    </a:ext>
                  </a:extLst>
                </a:gridCol>
                <a:gridCol w="463216">
                  <a:extLst>
                    <a:ext uri="{9D8B030D-6E8A-4147-A177-3AD203B41FA5}">
                      <a16:colId xmlns:a16="http://schemas.microsoft.com/office/drawing/2014/main" val="2739640434"/>
                    </a:ext>
                  </a:extLst>
                </a:gridCol>
                <a:gridCol w="463216">
                  <a:extLst>
                    <a:ext uri="{9D8B030D-6E8A-4147-A177-3AD203B41FA5}">
                      <a16:colId xmlns:a16="http://schemas.microsoft.com/office/drawing/2014/main" val="1867785242"/>
                    </a:ext>
                  </a:extLst>
                </a:gridCol>
                <a:gridCol w="463216">
                  <a:extLst>
                    <a:ext uri="{9D8B030D-6E8A-4147-A177-3AD203B41FA5}">
                      <a16:colId xmlns:a16="http://schemas.microsoft.com/office/drawing/2014/main" val="1062660497"/>
                    </a:ext>
                  </a:extLst>
                </a:gridCol>
                <a:gridCol w="463216">
                  <a:extLst>
                    <a:ext uri="{9D8B030D-6E8A-4147-A177-3AD203B41FA5}">
                      <a16:colId xmlns:a16="http://schemas.microsoft.com/office/drawing/2014/main" val="1937678942"/>
                    </a:ext>
                  </a:extLst>
                </a:gridCol>
                <a:gridCol w="463216">
                  <a:extLst>
                    <a:ext uri="{9D8B030D-6E8A-4147-A177-3AD203B41FA5}">
                      <a16:colId xmlns:a16="http://schemas.microsoft.com/office/drawing/2014/main" val="40343936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3813090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0CCEE31D-7D28-4169-8B7E-36040C3C72A2}"/>
              </a:ext>
            </a:extLst>
          </p:cNvPr>
          <p:cNvSpPr txBox="1"/>
          <p:nvPr/>
        </p:nvSpPr>
        <p:spPr>
          <a:xfrm>
            <a:off x="2186938" y="3089268"/>
            <a:ext cx="5257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68A0BA9-3B67-4978-AC73-C3B637B824D9}"/>
              </a:ext>
            </a:extLst>
          </p:cNvPr>
          <p:cNvSpPr txBox="1"/>
          <p:nvPr/>
        </p:nvSpPr>
        <p:spPr>
          <a:xfrm>
            <a:off x="4027168" y="3089268"/>
            <a:ext cx="5257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6F64381-A5FA-43D1-A5AA-B8A1213C4138}"/>
              </a:ext>
            </a:extLst>
          </p:cNvPr>
          <p:cNvSpPr txBox="1"/>
          <p:nvPr/>
        </p:nvSpPr>
        <p:spPr>
          <a:xfrm>
            <a:off x="4472938" y="3089268"/>
            <a:ext cx="5257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6662CA4-6355-4E06-A12C-54B4D7A3F891}"/>
              </a:ext>
            </a:extLst>
          </p:cNvPr>
          <p:cNvSpPr txBox="1"/>
          <p:nvPr/>
        </p:nvSpPr>
        <p:spPr>
          <a:xfrm>
            <a:off x="5833110" y="3089268"/>
            <a:ext cx="5257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B7BA3D6-3ACA-48A0-B506-E5C3915995ED}"/>
              </a:ext>
            </a:extLst>
          </p:cNvPr>
          <p:cNvSpPr txBox="1"/>
          <p:nvPr/>
        </p:nvSpPr>
        <p:spPr>
          <a:xfrm>
            <a:off x="9452608" y="3089268"/>
            <a:ext cx="754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>
                <a:solidFill>
                  <a:srgbClr val="FF0000"/>
                </a:solidFill>
              </a:rPr>
              <a:t>17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931912B-1320-4C8A-B4D8-3096ED9E4B59}"/>
              </a:ext>
            </a:extLst>
          </p:cNvPr>
          <p:cNvSpPr txBox="1"/>
          <p:nvPr/>
        </p:nvSpPr>
        <p:spPr>
          <a:xfrm>
            <a:off x="521207" y="5033992"/>
            <a:ext cx="11346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b="0" i="0" u="none" strike="noStrike" baseline="0" dirty="0">
                <a:latin typeface="LinLibertineT"/>
              </a:rPr>
              <a:t>But what if integers are not sorted?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2638903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 7"/>
          <p:cNvSpPr>
            <a:spLocks noGrp="1"/>
          </p:cNvSpPr>
          <p:nvPr>
            <p:ph type="title"/>
          </p:nvPr>
        </p:nvSpPr>
        <p:spPr>
          <a:xfrm>
            <a:off x="521207" y="448056"/>
            <a:ext cx="10908793" cy="640080"/>
          </a:xfrm>
        </p:spPr>
        <p:txBody>
          <a:bodyPr rtlCol="0">
            <a:noAutofit/>
          </a:bodyPr>
          <a:lstStyle/>
          <a:p>
            <a:pPr rtl="0"/>
            <a:r>
              <a:rPr lang="en-US" sz="3200" dirty="0">
                <a:latin typeface="Segoe UI Light" panose="020B0502040204020203" pitchFamily="34" charset="0"/>
                <a:cs typeface="Segoe UI Light" panose="020B0502040204020203" pitchFamily="34" charset="0"/>
              </a:rPr>
              <a:t>Simple Dense Coding vs RMD-codes</a:t>
            </a:r>
            <a:endParaRPr lang="uk-UA" sz="32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graphicFrame>
        <p:nvGraphicFramePr>
          <p:cNvPr id="2" name="Таблиця 2">
            <a:extLst>
              <a:ext uri="{FF2B5EF4-FFF2-40B4-BE49-F238E27FC236}">
                <a16:creationId xmlns:a16="http://schemas.microsoft.com/office/drawing/2014/main" id="{B28E96FD-3BC2-4E0B-A72E-E1F8371DCA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9719777"/>
              </p:ext>
            </p:extLst>
          </p:nvPr>
        </p:nvGraphicFramePr>
        <p:xfrm>
          <a:off x="923290" y="2811356"/>
          <a:ext cx="7721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">
                  <a:extLst>
                    <a:ext uri="{9D8B030D-6E8A-4147-A177-3AD203B41FA5}">
                      <a16:colId xmlns:a16="http://schemas.microsoft.com/office/drawing/2014/main" val="3477151205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716086412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1622393928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31215697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3175471815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3075076563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1289556147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1199935997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18905129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256854815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659451254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3593197542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012947491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3862620364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739640434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1867785242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1062660497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1937678942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0343936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3813090"/>
                  </a:ext>
                </a:extLst>
              </a:tr>
            </a:tbl>
          </a:graphicData>
        </a:graphic>
      </p:graphicFrame>
      <p:graphicFrame>
        <p:nvGraphicFramePr>
          <p:cNvPr id="3" name="Таблиця 2">
            <a:extLst>
              <a:ext uri="{FF2B5EF4-FFF2-40B4-BE49-F238E27FC236}">
                <a16:creationId xmlns:a16="http://schemas.microsoft.com/office/drawing/2014/main" id="{3ADB0A4F-DB6C-4CD1-AA7E-CA08ADE35A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3540622"/>
              </p:ext>
            </p:extLst>
          </p:nvPr>
        </p:nvGraphicFramePr>
        <p:xfrm>
          <a:off x="923290" y="1918631"/>
          <a:ext cx="7721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">
                  <a:extLst>
                    <a:ext uri="{9D8B030D-6E8A-4147-A177-3AD203B41FA5}">
                      <a16:colId xmlns:a16="http://schemas.microsoft.com/office/drawing/2014/main" val="1932121832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081057672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1511406419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3878388182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1867870949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392511197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1036636998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1870693961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3284191623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842487036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290842759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1881993481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1840232556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1404910287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3603065307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514810946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145085727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036577574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1605257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0033712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777ADA02-7D2B-4089-83B8-7F7B1DBA63AF}"/>
              </a:ext>
            </a:extLst>
          </p:cNvPr>
          <p:cNvSpPr txBox="1"/>
          <p:nvPr/>
        </p:nvSpPr>
        <p:spPr>
          <a:xfrm>
            <a:off x="8892540" y="2811356"/>
            <a:ext cx="18916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Main bitstream</a:t>
            </a:r>
            <a:endParaRPr lang="uk-UA" sz="2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3FFD41-84FF-406B-A1CB-3D76963BA629}"/>
              </a:ext>
            </a:extLst>
          </p:cNvPr>
          <p:cNvSpPr txBox="1"/>
          <p:nvPr/>
        </p:nvSpPr>
        <p:spPr>
          <a:xfrm>
            <a:off x="8892540" y="1920139"/>
            <a:ext cx="26403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Auxiliary bitstream</a:t>
            </a:r>
            <a:endParaRPr lang="uk-UA" sz="2000" dirty="0"/>
          </a:p>
        </p:txBody>
      </p:sp>
      <p:graphicFrame>
        <p:nvGraphicFramePr>
          <p:cNvPr id="7" name="Таблиця 2">
            <a:extLst>
              <a:ext uri="{FF2B5EF4-FFF2-40B4-BE49-F238E27FC236}">
                <a16:creationId xmlns:a16="http://schemas.microsoft.com/office/drawing/2014/main" id="{AB8EF91E-719D-415B-BBA0-7D26076C75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1893896"/>
              </p:ext>
            </p:extLst>
          </p:nvPr>
        </p:nvGraphicFramePr>
        <p:xfrm>
          <a:off x="923290" y="4506300"/>
          <a:ext cx="1050670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104">
                  <a:extLst>
                    <a:ext uri="{9D8B030D-6E8A-4147-A177-3AD203B41FA5}">
                      <a16:colId xmlns:a16="http://schemas.microsoft.com/office/drawing/2014/main" val="3477151205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2716086412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1622393928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2031215697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3175471815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3075076563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1289556147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1199935997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418905129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4256854815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2659451254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3593197542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4012947491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3862620364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2739640434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1867785242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1062660497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1937678942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4034393669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3653402208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1153603362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2409177580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520426620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3723449482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1328592765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38082428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3813090"/>
                  </a:ext>
                </a:extLst>
              </a:tr>
            </a:tbl>
          </a:graphicData>
        </a:graphic>
      </p:graphicFrame>
      <p:cxnSp>
        <p:nvCxnSpPr>
          <p:cNvPr id="9" name="Пряма зі стрілкою 8">
            <a:extLst>
              <a:ext uri="{FF2B5EF4-FFF2-40B4-BE49-F238E27FC236}">
                <a16:creationId xmlns:a16="http://schemas.microsoft.com/office/drawing/2014/main" id="{C70D0829-B3B5-4FF1-82B4-18351DB77D41}"/>
              </a:ext>
            </a:extLst>
          </p:cNvPr>
          <p:cNvCxnSpPr>
            <a:cxnSpLocks/>
          </p:cNvCxnSpPr>
          <p:nvPr/>
        </p:nvCxnSpPr>
        <p:spPr>
          <a:xfrm flipH="1" flipV="1">
            <a:off x="5314950" y="4877140"/>
            <a:ext cx="231421" cy="551155"/>
          </a:xfrm>
          <a:prstGeom prst="straightConnector1">
            <a:avLst/>
          </a:prstGeom>
          <a:ln w="19050">
            <a:solidFill>
              <a:srgbClr val="D24726"/>
            </a:solidFill>
            <a:prstDash val="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 зі стрілкою 13">
            <a:extLst>
              <a:ext uri="{FF2B5EF4-FFF2-40B4-BE49-F238E27FC236}">
                <a16:creationId xmlns:a16="http://schemas.microsoft.com/office/drawing/2014/main" id="{C39670C1-AAA1-46BF-B980-A3A68CE905E1}"/>
              </a:ext>
            </a:extLst>
          </p:cNvPr>
          <p:cNvCxnSpPr>
            <a:cxnSpLocks/>
          </p:cNvCxnSpPr>
          <p:nvPr/>
        </p:nvCxnSpPr>
        <p:spPr>
          <a:xfrm flipV="1">
            <a:off x="9235440" y="4877140"/>
            <a:ext cx="160020" cy="551155"/>
          </a:xfrm>
          <a:prstGeom prst="straightConnector1">
            <a:avLst/>
          </a:prstGeom>
          <a:ln w="19050">
            <a:solidFill>
              <a:srgbClr val="D24726"/>
            </a:solidFill>
            <a:prstDash val="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 зі стрілкою 16">
            <a:extLst>
              <a:ext uri="{FF2B5EF4-FFF2-40B4-BE49-F238E27FC236}">
                <a16:creationId xmlns:a16="http://schemas.microsoft.com/office/drawing/2014/main" id="{8A6E6AFB-FFAA-4BAB-A6B4-0ECEFEBA3322}"/>
              </a:ext>
            </a:extLst>
          </p:cNvPr>
          <p:cNvCxnSpPr>
            <a:cxnSpLocks/>
          </p:cNvCxnSpPr>
          <p:nvPr/>
        </p:nvCxnSpPr>
        <p:spPr>
          <a:xfrm flipV="1">
            <a:off x="923291" y="4847872"/>
            <a:ext cx="0" cy="661388"/>
          </a:xfrm>
          <a:prstGeom prst="straightConnector1">
            <a:avLst/>
          </a:prstGeom>
          <a:ln w="19050">
            <a:solidFill>
              <a:srgbClr val="D24726"/>
            </a:solidFill>
            <a:prstDash val="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Овал 19">
            <a:extLst>
              <a:ext uri="{FF2B5EF4-FFF2-40B4-BE49-F238E27FC236}">
                <a16:creationId xmlns:a16="http://schemas.microsoft.com/office/drawing/2014/main" id="{DE162D65-E640-481F-8BFE-A470066D8BFB}"/>
              </a:ext>
            </a:extLst>
          </p:cNvPr>
          <p:cNvSpPr/>
          <p:nvPr/>
        </p:nvSpPr>
        <p:spPr>
          <a:xfrm>
            <a:off x="831850" y="5457563"/>
            <a:ext cx="172405" cy="172405"/>
          </a:xfrm>
          <a:prstGeom prst="ellipse">
            <a:avLst/>
          </a:prstGeom>
          <a:solidFill>
            <a:srgbClr val="DD462F"/>
          </a:solidFill>
          <a:ln>
            <a:solidFill>
              <a:srgbClr val="D247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1" name="Овал 20">
            <a:extLst>
              <a:ext uri="{FF2B5EF4-FFF2-40B4-BE49-F238E27FC236}">
                <a16:creationId xmlns:a16="http://schemas.microsoft.com/office/drawing/2014/main" id="{415769AF-FDB7-4A88-9915-CCD81BAB597D}"/>
              </a:ext>
            </a:extLst>
          </p:cNvPr>
          <p:cNvSpPr/>
          <p:nvPr/>
        </p:nvSpPr>
        <p:spPr>
          <a:xfrm>
            <a:off x="5483028" y="5416865"/>
            <a:ext cx="172405" cy="172405"/>
          </a:xfrm>
          <a:prstGeom prst="ellipse">
            <a:avLst/>
          </a:prstGeom>
          <a:solidFill>
            <a:srgbClr val="DD462F"/>
          </a:solidFill>
          <a:ln>
            <a:solidFill>
              <a:srgbClr val="D247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2" name="Овал 21">
            <a:extLst>
              <a:ext uri="{FF2B5EF4-FFF2-40B4-BE49-F238E27FC236}">
                <a16:creationId xmlns:a16="http://schemas.microsoft.com/office/drawing/2014/main" id="{0E0E94F7-F4BF-49C7-845A-A1D43F7DBD72}"/>
              </a:ext>
            </a:extLst>
          </p:cNvPr>
          <p:cNvSpPr/>
          <p:nvPr/>
        </p:nvSpPr>
        <p:spPr>
          <a:xfrm>
            <a:off x="9149238" y="5397517"/>
            <a:ext cx="172405" cy="172405"/>
          </a:xfrm>
          <a:prstGeom prst="ellipse">
            <a:avLst/>
          </a:prstGeom>
          <a:solidFill>
            <a:srgbClr val="DD462F"/>
          </a:solidFill>
          <a:ln>
            <a:solidFill>
              <a:srgbClr val="D247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23" name="Пряма зі стрілкою 22">
            <a:extLst>
              <a:ext uri="{FF2B5EF4-FFF2-40B4-BE49-F238E27FC236}">
                <a16:creationId xmlns:a16="http://schemas.microsoft.com/office/drawing/2014/main" id="{F501E798-DA31-44F9-9E02-972223D20846}"/>
              </a:ext>
            </a:extLst>
          </p:cNvPr>
          <p:cNvCxnSpPr>
            <a:cxnSpLocks/>
            <a:endCxn id="20" idx="6"/>
          </p:cNvCxnSpPr>
          <p:nvPr/>
        </p:nvCxnSpPr>
        <p:spPr>
          <a:xfrm flipH="1" flipV="1">
            <a:off x="1004255" y="5543766"/>
            <a:ext cx="4651178" cy="647278"/>
          </a:xfrm>
          <a:prstGeom prst="straightConnector1">
            <a:avLst/>
          </a:prstGeom>
          <a:ln w="19050">
            <a:solidFill>
              <a:srgbClr val="D24726"/>
            </a:solidFill>
            <a:prstDash val="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 зі стрілкою 25">
            <a:extLst>
              <a:ext uri="{FF2B5EF4-FFF2-40B4-BE49-F238E27FC236}">
                <a16:creationId xmlns:a16="http://schemas.microsoft.com/office/drawing/2014/main" id="{FA0CC660-87B7-432F-9DB1-70BF865EC13F}"/>
              </a:ext>
            </a:extLst>
          </p:cNvPr>
          <p:cNvCxnSpPr>
            <a:cxnSpLocks/>
            <a:endCxn id="21" idx="4"/>
          </p:cNvCxnSpPr>
          <p:nvPr/>
        </p:nvCxnSpPr>
        <p:spPr>
          <a:xfrm flipH="1" flipV="1">
            <a:off x="5569231" y="5589270"/>
            <a:ext cx="86202" cy="621122"/>
          </a:xfrm>
          <a:prstGeom prst="straightConnector1">
            <a:avLst/>
          </a:prstGeom>
          <a:ln w="19050">
            <a:solidFill>
              <a:srgbClr val="D24726"/>
            </a:solidFill>
            <a:prstDash val="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 зі стрілкою 29">
            <a:extLst>
              <a:ext uri="{FF2B5EF4-FFF2-40B4-BE49-F238E27FC236}">
                <a16:creationId xmlns:a16="http://schemas.microsoft.com/office/drawing/2014/main" id="{CF5EC4C2-C8EA-405A-9F79-F815D942F9F0}"/>
              </a:ext>
            </a:extLst>
          </p:cNvPr>
          <p:cNvCxnSpPr>
            <a:cxnSpLocks/>
            <a:endCxn id="22" idx="3"/>
          </p:cNvCxnSpPr>
          <p:nvPr/>
        </p:nvCxnSpPr>
        <p:spPr>
          <a:xfrm flipV="1">
            <a:off x="5655433" y="5544674"/>
            <a:ext cx="3519053" cy="646370"/>
          </a:xfrm>
          <a:prstGeom prst="straightConnector1">
            <a:avLst/>
          </a:prstGeom>
          <a:ln w="19050">
            <a:solidFill>
              <a:srgbClr val="D24726"/>
            </a:solidFill>
            <a:prstDash val="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Овал 33">
            <a:extLst>
              <a:ext uri="{FF2B5EF4-FFF2-40B4-BE49-F238E27FC236}">
                <a16:creationId xmlns:a16="http://schemas.microsoft.com/office/drawing/2014/main" id="{4C6E93E7-EC62-4CFF-8E0D-2794291FBFF8}"/>
              </a:ext>
            </a:extLst>
          </p:cNvPr>
          <p:cNvSpPr/>
          <p:nvPr/>
        </p:nvSpPr>
        <p:spPr>
          <a:xfrm>
            <a:off x="5566811" y="6119345"/>
            <a:ext cx="172405" cy="172405"/>
          </a:xfrm>
          <a:prstGeom prst="ellipse">
            <a:avLst/>
          </a:prstGeom>
          <a:solidFill>
            <a:srgbClr val="DD462F"/>
          </a:solidFill>
          <a:ln>
            <a:solidFill>
              <a:srgbClr val="D247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0233BB9-DBCF-4258-8A22-583370DCD9A5}"/>
              </a:ext>
            </a:extLst>
          </p:cNvPr>
          <p:cNvSpPr txBox="1"/>
          <p:nvPr/>
        </p:nvSpPr>
        <p:spPr>
          <a:xfrm>
            <a:off x="521207" y="1383030"/>
            <a:ext cx="7553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SDC</a:t>
            </a:r>
            <a:endParaRPr lang="uk-UA" sz="24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944C8AA-9F7F-48BF-BB01-E99F6D33DFBB}"/>
              </a:ext>
            </a:extLst>
          </p:cNvPr>
          <p:cNvSpPr txBox="1"/>
          <p:nvPr/>
        </p:nvSpPr>
        <p:spPr>
          <a:xfrm>
            <a:off x="540384" y="3889229"/>
            <a:ext cx="8611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RMD</a:t>
            </a:r>
            <a:endParaRPr lang="uk-UA" sz="2400" dirty="0"/>
          </a:p>
        </p:txBody>
      </p:sp>
      <p:sp>
        <p:nvSpPr>
          <p:cNvPr id="5" name="Прямокутник: округлені кути 4">
            <a:extLst>
              <a:ext uri="{FF2B5EF4-FFF2-40B4-BE49-F238E27FC236}">
                <a16:creationId xmlns:a16="http://schemas.microsoft.com/office/drawing/2014/main" id="{18B9869F-EEBA-428E-800F-29AEBB2A504C}"/>
              </a:ext>
            </a:extLst>
          </p:cNvPr>
          <p:cNvSpPr/>
          <p:nvPr/>
        </p:nvSpPr>
        <p:spPr>
          <a:xfrm>
            <a:off x="7246620" y="285750"/>
            <a:ext cx="4652010" cy="1230772"/>
          </a:xfrm>
          <a:prstGeom prst="roundRect">
            <a:avLst>
              <a:gd name="adj" fmla="val 10166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800" b="0" i="0" u="none" strike="noStrike" baseline="0" dirty="0">
                <a:solidFill>
                  <a:schemeClr val="tx1"/>
                </a:solidFill>
                <a:latin typeface="LinLibertineT"/>
              </a:rPr>
              <a:t>K. Fredriksson and F. </a:t>
            </a:r>
            <a:r>
              <a:rPr lang="en-US" sz="1800" b="0" i="0" u="none" strike="noStrike" baseline="0" dirty="0" err="1">
                <a:solidFill>
                  <a:schemeClr val="tx1"/>
                </a:solidFill>
                <a:latin typeface="LinLibertineT"/>
              </a:rPr>
              <a:t>Nikitin</a:t>
            </a:r>
            <a:r>
              <a:rPr lang="en-US" sz="1800" b="0" i="0" u="none" strike="noStrike" baseline="0" dirty="0">
                <a:solidFill>
                  <a:schemeClr val="tx1"/>
                </a:solidFill>
                <a:latin typeface="LinLibertineT"/>
              </a:rPr>
              <a:t>, “Simple compression code supporting random access and fast string matching,” in </a:t>
            </a:r>
            <a:r>
              <a:rPr lang="en-US" sz="1800" b="0" i="0" u="none" strike="noStrike" baseline="0" dirty="0">
                <a:solidFill>
                  <a:schemeClr val="tx1"/>
                </a:solidFill>
                <a:latin typeface="LinLibertineTI"/>
              </a:rPr>
              <a:t>IEEA Workshop</a:t>
            </a:r>
            <a:r>
              <a:rPr lang="en-US" sz="1800" b="0" i="0" u="none" strike="noStrike" baseline="0" dirty="0">
                <a:solidFill>
                  <a:schemeClr val="tx1"/>
                </a:solidFill>
                <a:latin typeface="LinLibertineT"/>
              </a:rPr>
              <a:t>, 2007, pp. 203–216.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24" name="Прямокутник: округлені кути 23">
            <a:extLst>
              <a:ext uri="{FF2B5EF4-FFF2-40B4-BE49-F238E27FC236}">
                <a16:creationId xmlns:a16="http://schemas.microsoft.com/office/drawing/2014/main" id="{4A72B46F-AEB9-4357-A850-0F0A5BA65C01}"/>
              </a:ext>
            </a:extLst>
          </p:cNvPr>
          <p:cNvSpPr/>
          <p:nvPr/>
        </p:nvSpPr>
        <p:spPr>
          <a:xfrm>
            <a:off x="7069455" y="3325493"/>
            <a:ext cx="4652010" cy="1059723"/>
          </a:xfrm>
          <a:prstGeom prst="roundRect">
            <a:avLst>
              <a:gd name="adj" fmla="val 10166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  <a:latin typeface="LinLibertineT"/>
              </a:rPr>
              <a:t>I. </a:t>
            </a:r>
            <a:r>
              <a:rPr lang="en-US" dirty="0" err="1">
                <a:solidFill>
                  <a:schemeClr val="tx1"/>
                </a:solidFill>
                <a:latin typeface="LinLibertineT"/>
              </a:rPr>
              <a:t>Zavadskyi</a:t>
            </a:r>
            <a:r>
              <a:rPr lang="en-US" dirty="0">
                <a:solidFill>
                  <a:schemeClr val="tx1"/>
                </a:solidFill>
                <a:latin typeface="LinLibertineT"/>
              </a:rPr>
              <a:t> and A. Anisimov, “Reverse multi-delimiter compression codes,” in DCC, 2020, pp. 173–182.</a:t>
            </a:r>
            <a:endParaRPr lang="uk-UA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52378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 7"/>
          <p:cNvSpPr>
            <a:spLocks noGrp="1"/>
          </p:cNvSpPr>
          <p:nvPr>
            <p:ph type="title"/>
          </p:nvPr>
        </p:nvSpPr>
        <p:spPr>
          <a:xfrm>
            <a:off x="521207" y="448056"/>
            <a:ext cx="10908793" cy="640080"/>
          </a:xfrm>
        </p:spPr>
        <p:txBody>
          <a:bodyPr rtlCol="0">
            <a:noAutofit/>
          </a:bodyPr>
          <a:lstStyle/>
          <a:p>
            <a:pPr rtl="0"/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Main algorithm’s idea</a:t>
            </a:r>
            <a:endParaRPr lang="uk-UA" sz="32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3068C75-7B91-43A6-8EB5-432B82DD2C53}"/>
                  </a:ext>
                </a:extLst>
              </p:cNvPr>
              <p:cNvSpPr txBox="1"/>
              <p:nvPr/>
            </p:nvSpPr>
            <p:spPr>
              <a:xfrm>
                <a:off x="694944" y="1597152"/>
                <a:ext cx="11233909" cy="1305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342900" indent="-342900">
                  <a:lnSpc>
                    <a:spcPct val="120000"/>
                  </a:lnSpc>
                  <a:buAutoNum type="arabicPeriod"/>
                </a:pPr>
                <a:r>
                  <a:rPr lang="en-US" sz="2200" dirty="0"/>
                  <a:t>Store the absolute positions of ‘Level 1’ blocks of codewords, L1[</a:t>
                </a:r>
                <a:r>
                  <a:rPr lang="en-US" sz="2200" dirty="0" err="1"/>
                  <a:t>i</a:t>
                </a:r>
                <a:r>
                  <a:rPr lang="en-US" sz="2200" dirty="0"/>
                  <a:t>].</a:t>
                </a:r>
              </a:p>
              <a:p>
                <a:pPr marL="342900" indent="-342900">
                  <a:lnSpc>
                    <a:spcPct val="120000"/>
                  </a:lnSpc>
                  <a:buAutoNum type="arabicPeriod"/>
                </a:pPr>
                <a:r>
                  <a:rPr lang="en-US" sz="2200" dirty="0"/>
                  <a:t>Get the relative ‘Level 2’ block position using a linear approximation, L1[</a:t>
                </a:r>
                <a:r>
                  <a:rPr lang="en-US" sz="2200" dirty="0" err="1"/>
                  <a:t>i</a:t>
                </a:r>
                <a:r>
                  <a:rPr lang="en-US" sz="2200" dirty="0"/>
                  <a:t>]+j*k[</a:t>
                </a:r>
                <a:r>
                  <a:rPr lang="en-US" sz="2200" dirty="0" err="1"/>
                  <a:t>i</a:t>
                </a:r>
                <a:r>
                  <a:rPr lang="en-US" sz="2200" dirty="0"/>
                  <a:t>]+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</m:e>
                      <m:sub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𝑖𝑗</m:t>
                        </m:r>
                      </m:sub>
                    </m:sSub>
                  </m:oMath>
                </a14:m>
                <a:r>
                  <a:rPr lang="en-US" sz="2200" dirty="0"/>
                  <a:t>.</a:t>
                </a:r>
                <a:endParaRPr lang="uk-UA" sz="2200" dirty="0"/>
              </a:p>
              <a:p>
                <a:pPr marL="342900" indent="-342900">
                  <a:lnSpc>
                    <a:spcPct val="120000"/>
                  </a:lnSpc>
                  <a:buAutoNum type="arabicPeriod"/>
                </a:pPr>
                <a:r>
                  <a:rPr lang="en-US" sz="2200" dirty="0"/>
                  <a:t>Get to the codeword searching the ‘Level 2’ block sequentially.</a:t>
                </a:r>
                <a:endParaRPr lang="uk-UA" sz="2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3068C75-7B91-43A6-8EB5-432B82DD2C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944" y="1597152"/>
                <a:ext cx="11233909" cy="1305999"/>
              </a:xfrm>
              <a:prstGeom prst="rect">
                <a:avLst/>
              </a:prstGeom>
              <a:blipFill>
                <a:blip r:embed="rId5"/>
                <a:stretch>
                  <a:fillRect l="-868" t="-3738" b="-11215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378D0635-D1CD-0E81-D4D8-F163DF13B6E4}"/>
                  </a:ext>
                </a:extLst>
              </p:cNvPr>
              <p:cNvSpPr txBox="1"/>
              <p:nvPr/>
            </p:nvSpPr>
            <p:spPr>
              <a:xfrm>
                <a:off x="694944" y="5522901"/>
                <a:ext cx="11310404" cy="8997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en-US" sz="2200" dirty="0">
                    <a:ea typeface="Cambria Math" panose="02040503050406030204" pitchFamily="18" charset="0"/>
                  </a:rPr>
                  <a:t>The most memory is occupied by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</m:e>
                      <m:sub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𝑖𝑗</m:t>
                        </m:r>
                      </m:sub>
                    </m:sSub>
                  </m:oMath>
                </a14:m>
                <a:r>
                  <a:rPr lang="en-US" sz="2200" dirty="0"/>
                  <a:t>. We allocate different number of bits for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</m:oMath>
                </a14:m>
                <a:r>
                  <a:rPr lang="en-US" sz="2200" dirty="0"/>
                  <a:t>-values in </a:t>
                </a:r>
              </a:p>
              <a:p>
                <a:pPr>
                  <a:lnSpc>
                    <a:spcPct val="120000"/>
                  </a:lnSpc>
                </a:pPr>
                <a:r>
                  <a:rPr lang="en-US" sz="2200" dirty="0"/>
                  <a:t>different ‘Level 1’ blocks. </a:t>
                </a:r>
                <a:endParaRPr lang="uk-UA" sz="22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378D0635-D1CD-0E81-D4D8-F163DF13B6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944" y="5522901"/>
                <a:ext cx="11310404" cy="899733"/>
              </a:xfrm>
              <a:prstGeom prst="rect">
                <a:avLst/>
              </a:prstGeom>
              <a:blipFill>
                <a:blip r:embed="rId6"/>
                <a:stretch>
                  <a:fillRect l="-701" b="-12838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" name="Таблиця 2">
            <a:extLst>
              <a:ext uri="{FF2B5EF4-FFF2-40B4-BE49-F238E27FC236}">
                <a16:creationId xmlns:a16="http://schemas.microsoft.com/office/drawing/2014/main" id="{7B15A1A7-3A47-A0DF-11FE-22CA43613C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8928635"/>
              </p:ext>
            </p:extLst>
          </p:nvPr>
        </p:nvGraphicFramePr>
        <p:xfrm>
          <a:off x="748136" y="3244138"/>
          <a:ext cx="1050670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104">
                  <a:extLst>
                    <a:ext uri="{9D8B030D-6E8A-4147-A177-3AD203B41FA5}">
                      <a16:colId xmlns:a16="http://schemas.microsoft.com/office/drawing/2014/main" val="3477151205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2716086412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1622393928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2031215697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3175471815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3075076563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1289556147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1199935997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418905129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4256854815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2659451254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3593197542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4012947491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3862620364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2739640434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1867785242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1062660497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1937678942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4034393669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3653402208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1153603362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2409177580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520426620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3723449482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1328592765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38082428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3813090"/>
                  </a:ext>
                </a:extLst>
              </a:tr>
            </a:tbl>
          </a:graphicData>
        </a:graphic>
      </p:graphicFrame>
      <p:cxnSp>
        <p:nvCxnSpPr>
          <p:cNvPr id="4" name="Пряма зі стрілкою 3">
            <a:extLst>
              <a:ext uri="{FF2B5EF4-FFF2-40B4-BE49-F238E27FC236}">
                <a16:creationId xmlns:a16="http://schemas.microsoft.com/office/drawing/2014/main" id="{7A384709-0F62-E5F3-392B-E09F18BC5FF5}"/>
              </a:ext>
            </a:extLst>
          </p:cNvPr>
          <p:cNvCxnSpPr>
            <a:cxnSpLocks/>
          </p:cNvCxnSpPr>
          <p:nvPr/>
        </p:nvCxnSpPr>
        <p:spPr>
          <a:xfrm flipH="1" flipV="1">
            <a:off x="5139796" y="3614978"/>
            <a:ext cx="231421" cy="551155"/>
          </a:xfrm>
          <a:prstGeom prst="straightConnector1">
            <a:avLst/>
          </a:prstGeom>
          <a:ln w="19050">
            <a:solidFill>
              <a:srgbClr val="D24726"/>
            </a:solidFill>
            <a:prstDash val="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 зі стрілкою 5">
            <a:extLst>
              <a:ext uri="{FF2B5EF4-FFF2-40B4-BE49-F238E27FC236}">
                <a16:creationId xmlns:a16="http://schemas.microsoft.com/office/drawing/2014/main" id="{5CF3E0B5-6529-C036-B9FB-9EC2E6E982FA}"/>
              </a:ext>
            </a:extLst>
          </p:cNvPr>
          <p:cNvCxnSpPr>
            <a:cxnSpLocks/>
          </p:cNvCxnSpPr>
          <p:nvPr/>
        </p:nvCxnSpPr>
        <p:spPr>
          <a:xfrm flipV="1">
            <a:off x="9060286" y="3614978"/>
            <a:ext cx="160020" cy="551155"/>
          </a:xfrm>
          <a:prstGeom prst="straightConnector1">
            <a:avLst/>
          </a:prstGeom>
          <a:ln w="19050">
            <a:solidFill>
              <a:srgbClr val="D24726"/>
            </a:solidFill>
            <a:prstDash val="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 зі стрілкою 6">
            <a:extLst>
              <a:ext uri="{FF2B5EF4-FFF2-40B4-BE49-F238E27FC236}">
                <a16:creationId xmlns:a16="http://schemas.microsoft.com/office/drawing/2014/main" id="{9668531F-17B5-F8DE-6374-217A83356109}"/>
              </a:ext>
            </a:extLst>
          </p:cNvPr>
          <p:cNvCxnSpPr>
            <a:cxnSpLocks/>
          </p:cNvCxnSpPr>
          <p:nvPr/>
        </p:nvCxnSpPr>
        <p:spPr>
          <a:xfrm flipV="1">
            <a:off x="748137" y="3585710"/>
            <a:ext cx="0" cy="661388"/>
          </a:xfrm>
          <a:prstGeom prst="straightConnector1">
            <a:avLst/>
          </a:prstGeom>
          <a:ln w="19050">
            <a:solidFill>
              <a:srgbClr val="D24726"/>
            </a:solidFill>
            <a:prstDash val="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Овал 8">
            <a:extLst>
              <a:ext uri="{FF2B5EF4-FFF2-40B4-BE49-F238E27FC236}">
                <a16:creationId xmlns:a16="http://schemas.microsoft.com/office/drawing/2014/main" id="{BC4FB68F-571C-1B1B-9A36-80824B7710C7}"/>
              </a:ext>
            </a:extLst>
          </p:cNvPr>
          <p:cNvSpPr/>
          <p:nvPr/>
        </p:nvSpPr>
        <p:spPr>
          <a:xfrm>
            <a:off x="656696" y="4195401"/>
            <a:ext cx="172405" cy="172405"/>
          </a:xfrm>
          <a:prstGeom prst="ellipse">
            <a:avLst/>
          </a:prstGeom>
          <a:solidFill>
            <a:srgbClr val="DD462F"/>
          </a:solidFill>
          <a:ln>
            <a:solidFill>
              <a:srgbClr val="D247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Овал 9">
            <a:extLst>
              <a:ext uri="{FF2B5EF4-FFF2-40B4-BE49-F238E27FC236}">
                <a16:creationId xmlns:a16="http://schemas.microsoft.com/office/drawing/2014/main" id="{7137CE79-3AF3-1FC0-8644-F6BB96052983}"/>
              </a:ext>
            </a:extLst>
          </p:cNvPr>
          <p:cNvSpPr/>
          <p:nvPr/>
        </p:nvSpPr>
        <p:spPr>
          <a:xfrm>
            <a:off x="5307874" y="4154703"/>
            <a:ext cx="172405" cy="172405"/>
          </a:xfrm>
          <a:prstGeom prst="ellipse">
            <a:avLst/>
          </a:prstGeom>
          <a:solidFill>
            <a:srgbClr val="DD462F"/>
          </a:solidFill>
          <a:ln>
            <a:solidFill>
              <a:srgbClr val="D247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" name="Овал 10">
            <a:extLst>
              <a:ext uri="{FF2B5EF4-FFF2-40B4-BE49-F238E27FC236}">
                <a16:creationId xmlns:a16="http://schemas.microsoft.com/office/drawing/2014/main" id="{91C20853-5394-E213-1664-53A17A1BFE27}"/>
              </a:ext>
            </a:extLst>
          </p:cNvPr>
          <p:cNvSpPr/>
          <p:nvPr/>
        </p:nvSpPr>
        <p:spPr>
          <a:xfrm>
            <a:off x="8974084" y="4135355"/>
            <a:ext cx="172405" cy="172405"/>
          </a:xfrm>
          <a:prstGeom prst="ellipse">
            <a:avLst/>
          </a:prstGeom>
          <a:solidFill>
            <a:srgbClr val="DD462F"/>
          </a:solidFill>
          <a:ln>
            <a:solidFill>
              <a:srgbClr val="D247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12" name="Пряма зі стрілкою 11">
            <a:extLst>
              <a:ext uri="{FF2B5EF4-FFF2-40B4-BE49-F238E27FC236}">
                <a16:creationId xmlns:a16="http://schemas.microsoft.com/office/drawing/2014/main" id="{F93C66AA-FB94-9386-741F-AF52C4D30009}"/>
              </a:ext>
            </a:extLst>
          </p:cNvPr>
          <p:cNvCxnSpPr>
            <a:cxnSpLocks/>
            <a:endCxn id="9" idx="6"/>
          </p:cNvCxnSpPr>
          <p:nvPr/>
        </p:nvCxnSpPr>
        <p:spPr>
          <a:xfrm flipH="1" flipV="1">
            <a:off x="829101" y="4281604"/>
            <a:ext cx="4651178" cy="647278"/>
          </a:xfrm>
          <a:prstGeom prst="straightConnector1">
            <a:avLst/>
          </a:prstGeom>
          <a:ln w="19050">
            <a:solidFill>
              <a:srgbClr val="D24726"/>
            </a:solidFill>
            <a:prstDash val="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 зі стрілкою 12">
            <a:extLst>
              <a:ext uri="{FF2B5EF4-FFF2-40B4-BE49-F238E27FC236}">
                <a16:creationId xmlns:a16="http://schemas.microsoft.com/office/drawing/2014/main" id="{E35C360D-9E35-3433-57CE-1BCF05B20595}"/>
              </a:ext>
            </a:extLst>
          </p:cNvPr>
          <p:cNvCxnSpPr>
            <a:cxnSpLocks/>
            <a:endCxn id="10" idx="4"/>
          </p:cNvCxnSpPr>
          <p:nvPr/>
        </p:nvCxnSpPr>
        <p:spPr>
          <a:xfrm flipH="1" flipV="1">
            <a:off x="5394077" y="4327108"/>
            <a:ext cx="86202" cy="621122"/>
          </a:xfrm>
          <a:prstGeom prst="straightConnector1">
            <a:avLst/>
          </a:prstGeom>
          <a:ln w="19050">
            <a:solidFill>
              <a:srgbClr val="D24726"/>
            </a:solidFill>
            <a:prstDash val="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 зі стрілкою 13">
            <a:extLst>
              <a:ext uri="{FF2B5EF4-FFF2-40B4-BE49-F238E27FC236}">
                <a16:creationId xmlns:a16="http://schemas.microsoft.com/office/drawing/2014/main" id="{6EC66DE0-C4FB-2714-1E87-9B37D1DD11E2}"/>
              </a:ext>
            </a:extLst>
          </p:cNvPr>
          <p:cNvCxnSpPr>
            <a:cxnSpLocks/>
            <a:endCxn id="11" idx="3"/>
          </p:cNvCxnSpPr>
          <p:nvPr/>
        </p:nvCxnSpPr>
        <p:spPr>
          <a:xfrm flipV="1">
            <a:off x="5480279" y="4282512"/>
            <a:ext cx="3519053" cy="646370"/>
          </a:xfrm>
          <a:prstGeom prst="straightConnector1">
            <a:avLst/>
          </a:prstGeom>
          <a:ln w="19050">
            <a:solidFill>
              <a:srgbClr val="D24726"/>
            </a:solidFill>
            <a:prstDash val="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Овал 14">
            <a:extLst>
              <a:ext uri="{FF2B5EF4-FFF2-40B4-BE49-F238E27FC236}">
                <a16:creationId xmlns:a16="http://schemas.microsoft.com/office/drawing/2014/main" id="{58AEBE19-E80A-FF95-2D81-452871AB7C14}"/>
              </a:ext>
            </a:extLst>
          </p:cNvPr>
          <p:cNvSpPr/>
          <p:nvPr/>
        </p:nvSpPr>
        <p:spPr>
          <a:xfrm>
            <a:off x="5391657" y="4857183"/>
            <a:ext cx="172405" cy="172405"/>
          </a:xfrm>
          <a:prstGeom prst="ellipse">
            <a:avLst/>
          </a:prstGeom>
          <a:solidFill>
            <a:srgbClr val="DD462F"/>
          </a:solidFill>
          <a:ln>
            <a:solidFill>
              <a:srgbClr val="D247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6" name="Стрілка: вправо 15">
            <a:extLst>
              <a:ext uri="{FF2B5EF4-FFF2-40B4-BE49-F238E27FC236}">
                <a16:creationId xmlns:a16="http://schemas.microsoft.com/office/drawing/2014/main" id="{D54ADDAF-5F80-84D7-7E9A-D96503FD0D0F}"/>
              </a:ext>
            </a:extLst>
          </p:cNvPr>
          <p:cNvSpPr/>
          <p:nvPr/>
        </p:nvSpPr>
        <p:spPr>
          <a:xfrm>
            <a:off x="829101" y="3718560"/>
            <a:ext cx="2791923" cy="237405"/>
          </a:xfrm>
          <a:prstGeom prst="rightArrow">
            <a:avLst/>
          </a:prstGeom>
          <a:solidFill>
            <a:srgbClr val="F46868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9A6367F-0C34-09BC-2820-021E02C368D8}"/>
                  </a:ext>
                </a:extLst>
              </p:cNvPr>
              <p:cNvSpPr txBox="1"/>
              <p:nvPr/>
            </p:nvSpPr>
            <p:spPr>
              <a:xfrm>
                <a:off x="6019776" y="4845818"/>
                <a:ext cx="278383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1= 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14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~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sup>
                    </m:sSup>
                  </m:oMath>
                </a14:m>
                <a:r>
                  <a:rPr lang="en-US" dirty="0"/>
                  <a:t> codewords</a:t>
                </a:r>
                <a:endParaRPr lang="uk-UA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9A6367F-0C34-09BC-2820-021E02C368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9776" y="4845818"/>
                <a:ext cx="2783839" cy="369332"/>
              </a:xfrm>
              <a:prstGeom prst="rect">
                <a:avLst/>
              </a:prstGeom>
              <a:blipFill>
                <a:blip r:embed="rId7"/>
                <a:stretch>
                  <a:fillRect t="-8197" r="-1313" b="-26230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6D21924-E74B-FBA7-C168-728FFAE5A93A}"/>
                  </a:ext>
                </a:extLst>
              </p:cNvPr>
              <p:cNvSpPr txBox="1"/>
              <p:nvPr/>
            </p:nvSpPr>
            <p:spPr>
              <a:xfrm>
                <a:off x="9220306" y="4028360"/>
                <a:ext cx="259814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2= 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~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sup>
                    </m:sSup>
                  </m:oMath>
                </a14:m>
                <a:r>
                  <a:rPr lang="en-US" dirty="0"/>
                  <a:t> codewords</a:t>
                </a:r>
                <a:endParaRPr lang="uk-UA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6D21924-E74B-FBA7-C168-728FFAE5A9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20306" y="4028360"/>
                <a:ext cx="2598147" cy="369332"/>
              </a:xfrm>
              <a:prstGeom prst="rect">
                <a:avLst/>
              </a:prstGeom>
              <a:blipFill>
                <a:blip r:embed="rId8"/>
                <a:stretch>
                  <a:fillRect t="-8333" r="-1408" b="-28333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Стрілка: вправо 18">
            <a:extLst>
              <a:ext uri="{FF2B5EF4-FFF2-40B4-BE49-F238E27FC236}">
                <a16:creationId xmlns:a16="http://schemas.microsoft.com/office/drawing/2014/main" id="{F87D4265-EE3D-EEC2-79F6-61ECE4D3C40E}"/>
              </a:ext>
            </a:extLst>
          </p:cNvPr>
          <p:cNvSpPr/>
          <p:nvPr/>
        </p:nvSpPr>
        <p:spPr>
          <a:xfrm flipH="1">
            <a:off x="3621024" y="3699212"/>
            <a:ext cx="1514438" cy="248625"/>
          </a:xfrm>
          <a:prstGeom prst="rightArrow">
            <a:avLst/>
          </a:prstGeom>
          <a:solidFill>
            <a:srgbClr val="F46868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62539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1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7000"/>
                            </p:stCondLst>
                            <p:childTnLst>
                              <p:par>
                                <p:cTn id="12" presetID="22" presetClass="entr" presetSubtype="8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9000"/>
                            </p:stCondLst>
                            <p:childTnLst>
                              <p:par>
                                <p:cTn id="16" presetID="1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1000"/>
                            </p:stCondLst>
                            <p:childTnLst>
                              <p:par>
                                <p:cTn id="2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1000"/>
                            </p:stCondLst>
                            <p:childTnLst>
                              <p:par>
                                <p:cTn id="25" presetID="22" presetClass="entr" presetSubtype="8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3000"/>
                            </p:stCondLst>
                            <p:childTnLst>
                              <p:par>
                                <p:cTn id="29" presetID="22" presetClass="entr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0"/>
                            </p:stCondLst>
                            <p:childTnLst>
                              <p:par>
                                <p:cTn id="33" presetID="1" presetClass="exit" presetSubtype="0" fill="hold" grpId="3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9000"/>
                            </p:stCondLst>
                            <p:childTnLst>
                              <p:par>
                                <p:cTn id="36" presetID="22" presetClass="entr" presetSubtype="2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6" grpId="3" animBg="1"/>
      <p:bldP spid="16" grpId="4" animBg="1"/>
      <p:bldP spid="19" grpId="0" animBg="1"/>
      <p:bldP spid="19" grpId="1" animBg="1"/>
      <p:bldP spid="19" grpId="2" animBg="1"/>
      <p:bldP spid="19" grpId="3" animBg="1"/>
      <p:bldP spid="19" grpId="4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 7"/>
          <p:cNvSpPr>
            <a:spLocks noGrp="1"/>
          </p:cNvSpPr>
          <p:nvPr>
            <p:ph type="title"/>
          </p:nvPr>
        </p:nvSpPr>
        <p:spPr>
          <a:xfrm>
            <a:off x="521207" y="448056"/>
            <a:ext cx="10908793" cy="640080"/>
          </a:xfrm>
        </p:spPr>
        <p:txBody>
          <a:bodyPr rtlCol="0">
            <a:noAutofit/>
          </a:bodyPr>
          <a:lstStyle/>
          <a:p>
            <a:pPr rtl="0"/>
            <a:r>
              <a:rPr lang="en-US" sz="3200" dirty="0">
                <a:latin typeface="Segoe UI Light" panose="020B0502040204020203" pitchFamily="34" charset="0"/>
                <a:cs typeface="Segoe UI Light" panose="020B0502040204020203" pitchFamily="34" charset="0"/>
              </a:rPr>
              <a:t>Directly Addressable variable-length Codes</a:t>
            </a:r>
            <a:endParaRPr lang="uk-UA" sz="32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graphicFrame>
        <p:nvGraphicFramePr>
          <p:cNvPr id="9" name="Таблиця 8">
            <a:extLst>
              <a:ext uri="{FF2B5EF4-FFF2-40B4-BE49-F238E27FC236}">
                <a16:creationId xmlns:a16="http://schemas.microsoft.com/office/drawing/2014/main" id="{A565C647-4215-4D40-BE2B-D5EE2E86C8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1419402"/>
              </p:ext>
            </p:extLst>
          </p:nvPr>
        </p:nvGraphicFramePr>
        <p:xfrm>
          <a:off x="4378960" y="1877230"/>
          <a:ext cx="1625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">
                  <a:extLst>
                    <a:ext uri="{9D8B030D-6E8A-4147-A177-3AD203B41FA5}">
                      <a16:colId xmlns:a16="http://schemas.microsoft.com/office/drawing/2014/main" val="514810946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145085727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036577574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1605257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0033712"/>
                  </a:ext>
                </a:extLst>
              </a:tr>
            </a:tbl>
          </a:graphicData>
        </a:graphic>
      </p:graphicFrame>
      <p:graphicFrame>
        <p:nvGraphicFramePr>
          <p:cNvPr id="10" name="Таблиця 9">
            <a:extLst>
              <a:ext uri="{FF2B5EF4-FFF2-40B4-BE49-F238E27FC236}">
                <a16:creationId xmlns:a16="http://schemas.microsoft.com/office/drawing/2014/main" id="{FFA1B98C-1601-49C6-A88A-7C3CC20853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5104179"/>
              </p:ext>
            </p:extLst>
          </p:nvPr>
        </p:nvGraphicFramePr>
        <p:xfrm>
          <a:off x="1127760" y="2467695"/>
          <a:ext cx="48768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">
                  <a:extLst>
                    <a:ext uri="{9D8B030D-6E8A-4147-A177-3AD203B41FA5}">
                      <a16:colId xmlns:a16="http://schemas.microsoft.com/office/drawing/2014/main" val="1870693961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3284191623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842487036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290842759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1881993481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1840232556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1404910287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3603065307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514810946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145085727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036577574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1605257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0033712"/>
                  </a:ext>
                </a:extLst>
              </a:tr>
            </a:tbl>
          </a:graphicData>
        </a:graphic>
      </p:graphicFrame>
      <p:graphicFrame>
        <p:nvGraphicFramePr>
          <p:cNvPr id="11" name="Таблиця 10">
            <a:extLst>
              <a:ext uri="{FF2B5EF4-FFF2-40B4-BE49-F238E27FC236}">
                <a16:creationId xmlns:a16="http://schemas.microsoft.com/office/drawing/2014/main" id="{5478259E-D4A5-404C-A659-31D8791749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6742890"/>
              </p:ext>
            </p:extLst>
          </p:nvPr>
        </p:nvGraphicFramePr>
        <p:xfrm>
          <a:off x="2753360" y="3058160"/>
          <a:ext cx="32512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">
                  <a:extLst>
                    <a:ext uri="{9D8B030D-6E8A-4147-A177-3AD203B41FA5}">
                      <a16:colId xmlns:a16="http://schemas.microsoft.com/office/drawing/2014/main" val="1881993481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1840232556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1404910287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3603065307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514810946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145085727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036577574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1605257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0033712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2F57451-1F97-41FC-91AC-2D57F29F66B7}"/>
                  </a:ext>
                </a:extLst>
              </p:cNvPr>
              <p:cNvSpPr txBox="1"/>
              <p:nvPr/>
            </p:nvSpPr>
            <p:spPr>
              <a:xfrm>
                <a:off x="6004560" y="1786405"/>
                <a:ext cx="188595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uk-UA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=4</m:t>
                      </m:r>
                    </m:oMath>
                  </m:oMathPara>
                </a14:m>
                <a:endParaRPr lang="uk-UA" sz="24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2F57451-1F97-41FC-91AC-2D57F29F66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4560" y="1786405"/>
                <a:ext cx="1885950" cy="461665"/>
              </a:xfrm>
              <a:prstGeom prst="rect">
                <a:avLst/>
              </a:prstGeom>
              <a:blipFill>
                <a:blip r:embed="rId6"/>
                <a:stretch>
                  <a:fillRect b="-3947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B2B4D3E-3132-4D40-87FF-D143E916179B}"/>
                  </a:ext>
                </a:extLst>
              </p:cNvPr>
              <p:cNvSpPr txBox="1"/>
              <p:nvPr/>
            </p:nvSpPr>
            <p:spPr>
              <a:xfrm>
                <a:off x="6004560" y="2403201"/>
                <a:ext cx="188595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uk-UA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=258</m:t>
                      </m:r>
                    </m:oMath>
                  </m:oMathPara>
                </a14:m>
                <a:endParaRPr lang="uk-UA" sz="24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B2B4D3E-3132-4D40-87FF-D143E91617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4560" y="2403201"/>
                <a:ext cx="1885950" cy="461665"/>
              </a:xfrm>
              <a:prstGeom prst="rect">
                <a:avLst/>
              </a:prstGeom>
              <a:blipFill>
                <a:blip r:embed="rId7"/>
                <a:stretch>
                  <a:fillRect b="-3947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330759CA-B932-4D00-824A-9B2A1B3A206C}"/>
                  </a:ext>
                </a:extLst>
              </p:cNvPr>
              <p:cNvSpPr txBox="1"/>
              <p:nvPr/>
            </p:nvSpPr>
            <p:spPr>
              <a:xfrm>
                <a:off x="5985512" y="3012747"/>
                <a:ext cx="188595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uk-UA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=39</m:t>
                      </m:r>
                    </m:oMath>
                  </m:oMathPara>
                </a14:m>
                <a:endParaRPr lang="uk-UA" sz="24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330759CA-B932-4D00-824A-9B2A1B3A20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5512" y="3012747"/>
                <a:ext cx="1885950" cy="461665"/>
              </a:xfrm>
              <a:prstGeom prst="rect">
                <a:avLst/>
              </a:prstGeom>
              <a:blipFill>
                <a:blip r:embed="rId8"/>
                <a:stretch>
                  <a:fillRect b="-3947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>
            <a:extLst>
              <a:ext uri="{FF2B5EF4-FFF2-40B4-BE49-F238E27FC236}">
                <a16:creationId xmlns:a16="http://schemas.microsoft.com/office/drawing/2014/main" id="{02C93092-0BE1-45F5-97A3-9198B9DA595E}"/>
              </a:ext>
            </a:extLst>
          </p:cNvPr>
          <p:cNvSpPr txBox="1"/>
          <p:nvPr/>
        </p:nvSpPr>
        <p:spPr>
          <a:xfrm>
            <a:off x="4601834" y="1320859"/>
            <a:ext cx="11176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Chunk 1</a:t>
            </a:r>
            <a:endParaRPr lang="uk-UA" sz="2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37EC2D7-D6BC-4ABC-B9A6-D9EAFDE6E33E}"/>
              </a:ext>
            </a:extLst>
          </p:cNvPr>
          <p:cNvSpPr txBox="1"/>
          <p:nvPr/>
        </p:nvSpPr>
        <p:spPr>
          <a:xfrm>
            <a:off x="2976234" y="1320859"/>
            <a:ext cx="11176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Chunk 2</a:t>
            </a:r>
            <a:endParaRPr lang="uk-UA" sz="20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7802808-CF23-43CF-A426-A83264673DD8}"/>
              </a:ext>
            </a:extLst>
          </p:cNvPr>
          <p:cNvSpPr txBox="1"/>
          <p:nvPr/>
        </p:nvSpPr>
        <p:spPr>
          <a:xfrm>
            <a:off x="1350634" y="1320859"/>
            <a:ext cx="11176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Chunk 3</a:t>
            </a:r>
            <a:endParaRPr lang="uk-UA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0C36751A-DA17-47BC-B3DB-B1F47F5D3538}"/>
                  </a:ext>
                </a:extLst>
              </p:cNvPr>
              <p:cNvSpPr txBox="1"/>
              <p:nvPr/>
            </p:nvSpPr>
            <p:spPr>
              <a:xfrm>
                <a:off x="34922" y="4006161"/>
                <a:ext cx="188595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uk-UA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uk-UA" sz="24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0C36751A-DA17-47BC-B3DB-B1F47F5D35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22" y="4006161"/>
                <a:ext cx="1885950" cy="461665"/>
              </a:xfrm>
              <a:prstGeom prst="rect">
                <a:avLst/>
              </a:prstGeom>
              <a:blipFill>
                <a:blip r:embed="rId9"/>
                <a:stretch>
                  <a:fillRect b="-3947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9" name="Таблиця 18">
            <a:extLst>
              <a:ext uri="{FF2B5EF4-FFF2-40B4-BE49-F238E27FC236}">
                <a16:creationId xmlns:a16="http://schemas.microsoft.com/office/drawing/2014/main" id="{C3D96F1E-FD91-477E-889B-791BE4B6B9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426545"/>
              </p:ext>
            </p:extLst>
          </p:nvPr>
        </p:nvGraphicFramePr>
        <p:xfrm>
          <a:off x="1487813" y="4051574"/>
          <a:ext cx="1625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">
                  <a:extLst>
                    <a:ext uri="{9D8B030D-6E8A-4147-A177-3AD203B41FA5}">
                      <a16:colId xmlns:a16="http://schemas.microsoft.com/office/drawing/2014/main" val="514810946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145085727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036577574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1605257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0033712"/>
                  </a:ext>
                </a:extLst>
              </a:tr>
            </a:tbl>
          </a:graphicData>
        </a:graphic>
      </p:graphicFrame>
      <p:graphicFrame>
        <p:nvGraphicFramePr>
          <p:cNvPr id="20" name="Таблиця 19">
            <a:extLst>
              <a:ext uri="{FF2B5EF4-FFF2-40B4-BE49-F238E27FC236}">
                <a16:creationId xmlns:a16="http://schemas.microsoft.com/office/drawing/2014/main" id="{B0DB753A-6591-4F59-8E65-2DED663FEA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2086578"/>
              </p:ext>
            </p:extLst>
          </p:nvPr>
        </p:nvGraphicFramePr>
        <p:xfrm>
          <a:off x="3385507" y="4051574"/>
          <a:ext cx="1625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">
                  <a:extLst>
                    <a:ext uri="{9D8B030D-6E8A-4147-A177-3AD203B41FA5}">
                      <a16:colId xmlns:a16="http://schemas.microsoft.com/office/drawing/2014/main" val="514810946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145085727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036577574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1605257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0033712"/>
                  </a:ext>
                </a:extLst>
              </a:tr>
            </a:tbl>
          </a:graphicData>
        </a:graphic>
      </p:graphicFrame>
      <p:graphicFrame>
        <p:nvGraphicFramePr>
          <p:cNvPr id="21" name="Таблиця 20">
            <a:extLst>
              <a:ext uri="{FF2B5EF4-FFF2-40B4-BE49-F238E27FC236}">
                <a16:creationId xmlns:a16="http://schemas.microsoft.com/office/drawing/2014/main" id="{17B8F63F-1382-44BF-8ECC-E2FB79249F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4544361"/>
              </p:ext>
            </p:extLst>
          </p:nvPr>
        </p:nvGraphicFramePr>
        <p:xfrm>
          <a:off x="5283200" y="4051574"/>
          <a:ext cx="1625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">
                  <a:extLst>
                    <a:ext uri="{9D8B030D-6E8A-4147-A177-3AD203B41FA5}">
                      <a16:colId xmlns:a16="http://schemas.microsoft.com/office/drawing/2014/main" val="514810946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145085727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036577574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1605257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0033712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1B46E59D-C5C1-4907-858F-6D0CC0725BE8}"/>
                  </a:ext>
                </a:extLst>
              </p:cNvPr>
              <p:cNvSpPr txBox="1"/>
              <p:nvPr/>
            </p:nvSpPr>
            <p:spPr>
              <a:xfrm>
                <a:off x="34922" y="4477909"/>
                <a:ext cx="188595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uk-UA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uk-UA" sz="24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1B46E59D-C5C1-4907-858F-6D0CC0725B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22" y="4477909"/>
                <a:ext cx="1885950" cy="461665"/>
              </a:xfrm>
              <a:prstGeom prst="rect">
                <a:avLst/>
              </a:prstGeom>
              <a:blipFill>
                <a:blip r:embed="rId10"/>
                <a:stretch>
                  <a:fillRect b="-4000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>
            <a:extLst>
              <a:ext uri="{FF2B5EF4-FFF2-40B4-BE49-F238E27FC236}">
                <a16:creationId xmlns:a16="http://schemas.microsoft.com/office/drawing/2014/main" id="{4D0EB7FA-CD93-4407-93BF-14BB3D01FE4A}"/>
              </a:ext>
            </a:extLst>
          </p:cNvPr>
          <p:cNvSpPr txBox="1"/>
          <p:nvPr/>
        </p:nvSpPr>
        <p:spPr>
          <a:xfrm>
            <a:off x="2141755" y="4525368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0</a:t>
            </a:r>
            <a:endParaRPr lang="uk-UA" b="1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790B1A2-98DD-474B-A766-E31BB000FCAC}"/>
              </a:ext>
            </a:extLst>
          </p:cNvPr>
          <p:cNvSpPr txBox="1"/>
          <p:nvPr/>
        </p:nvSpPr>
        <p:spPr>
          <a:xfrm>
            <a:off x="4039449" y="4524075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1</a:t>
            </a:r>
            <a:endParaRPr lang="uk-UA" b="1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373FE71-F680-451D-9822-71C1023889ED}"/>
              </a:ext>
            </a:extLst>
          </p:cNvPr>
          <p:cNvSpPr txBox="1"/>
          <p:nvPr/>
        </p:nvSpPr>
        <p:spPr>
          <a:xfrm>
            <a:off x="5937142" y="4524075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1</a:t>
            </a:r>
            <a:endParaRPr lang="uk-UA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8F7C9192-6ED9-485E-BDF3-9CF45A548A99}"/>
                  </a:ext>
                </a:extLst>
              </p:cNvPr>
              <p:cNvSpPr txBox="1"/>
              <p:nvPr/>
            </p:nvSpPr>
            <p:spPr>
              <a:xfrm>
                <a:off x="34922" y="4949657"/>
                <a:ext cx="188595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uk-UA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uk-UA" sz="2400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8F7C9192-6ED9-485E-BDF3-9CF45A548A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22" y="4949657"/>
                <a:ext cx="1885950" cy="461665"/>
              </a:xfrm>
              <a:prstGeom prst="rect">
                <a:avLst/>
              </a:prstGeom>
              <a:blipFill>
                <a:blip r:embed="rId11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8" name="Таблиця 27">
            <a:extLst>
              <a:ext uri="{FF2B5EF4-FFF2-40B4-BE49-F238E27FC236}">
                <a16:creationId xmlns:a16="http://schemas.microsoft.com/office/drawing/2014/main" id="{0D1EF2D2-E721-440B-B0BB-C20306AE46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4886110"/>
              </p:ext>
            </p:extLst>
          </p:nvPr>
        </p:nvGraphicFramePr>
        <p:xfrm>
          <a:off x="3385507" y="4939574"/>
          <a:ext cx="1625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">
                  <a:extLst>
                    <a:ext uri="{9D8B030D-6E8A-4147-A177-3AD203B41FA5}">
                      <a16:colId xmlns:a16="http://schemas.microsoft.com/office/drawing/2014/main" val="514810946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145085727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036577574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1605257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0033712"/>
                  </a:ext>
                </a:extLst>
              </a:tr>
            </a:tbl>
          </a:graphicData>
        </a:graphic>
      </p:graphicFrame>
      <p:graphicFrame>
        <p:nvGraphicFramePr>
          <p:cNvPr id="29" name="Таблиця 28">
            <a:extLst>
              <a:ext uri="{FF2B5EF4-FFF2-40B4-BE49-F238E27FC236}">
                <a16:creationId xmlns:a16="http://schemas.microsoft.com/office/drawing/2014/main" id="{BD19937A-A228-462A-B230-6EE24AAFE4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059497"/>
              </p:ext>
            </p:extLst>
          </p:nvPr>
        </p:nvGraphicFramePr>
        <p:xfrm>
          <a:off x="5283200" y="4950427"/>
          <a:ext cx="1625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">
                  <a:extLst>
                    <a:ext uri="{9D8B030D-6E8A-4147-A177-3AD203B41FA5}">
                      <a16:colId xmlns:a16="http://schemas.microsoft.com/office/drawing/2014/main" val="514810946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145085727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036577574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1605257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0033712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347417F5-12E4-44CE-B26E-DFAD13DD4015}"/>
                  </a:ext>
                </a:extLst>
              </p:cNvPr>
              <p:cNvSpPr txBox="1"/>
              <p:nvPr/>
            </p:nvSpPr>
            <p:spPr>
              <a:xfrm>
                <a:off x="34922" y="5438608"/>
                <a:ext cx="188595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uk-UA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uk-UA" sz="2400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347417F5-12E4-44CE-B26E-DFAD13DD40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22" y="5438608"/>
                <a:ext cx="1885950" cy="461665"/>
              </a:xfrm>
              <a:prstGeom prst="rect">
                <a:avLst/>
              </a:prstGeom>
              <a:blipFill>
                <a:blip r:embed="rId12"/>
                <a:stretch>
                  <a:fillRect b="-3947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TextBox 30">
            <a:extLst>
              <a:ext uri="{FF2B5EF4-FFF2-40B4-BE49-F238E27FC236}">
                <a16:creationId xmlns:a16="http://schemas.microsoft.com/office/drawing/2014/main" id="{63615904-1CD2-4451-9BA0-C20E7F84B163}"/>
              </a:ext>
            </a:extLst>
          </p:cNvPr>
          <p:cNvSpPr txBox="1"/>
          <p:nvPr/>
        </p:nvSpPr>
        <p:spPr>
          <a:xfrm>
            <a:off x="4039449" y="5410567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1</a:t>
            </a:r>
            <a:endParaRPr lang="uk-UA" b="1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9B1174D-AFB4-4CA6-A4F8-88637E4CD295}"/>
              </a:ext>
            </a:extLst>
          </p:cNvPr>
          <p:cNvSpPr txBox="1"/>
          <p:nvPr/>
        </p:nvSpPr>
        <p:spPr>
          <a:xfrm>
            <a:off x="5937142" y="5410567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0</a:t>
            </a:r>
            <a:endParaRPr lang="uk-UA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18AA3487-63BB-42ED-88C6-B3A45A74FD00}"/>
                  </a:ext>
                </a:extLst>
              </p:cNvPr>
              <p:cNvSpPr txBox="1"/>
              <p:nvPr/>
            </p:nvSpPr>
            <p:spPr>
              <a:xfrm>
                <a:off x="62237" y="5935695"/>
                <a:ext cx="188595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uk-UA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uk-UA" sz="2400" dirty="0"/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18AA3487-63BB-42ED-88C6-B3A45A74FD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37" y="5935695"/>
                <a:ext cx="1885950" cy="461665"/>
              </a:xfrm>
              <a:prstGeom prst="rect">
                <a:avLst/>
              </a:prstGeom>
              <a:blipFill>
                <a:blip r:embed="rId13"/>
                <a:stretch>
                  <a:fillRect b="-4000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4" name="Таблиця 33">
            <a:extLst>
              <a:ext uri="{FF2B5EF4-FFF2-40B4-BE49-F238E27FC236}">
                <a16:creationId xmlns:a16="http://schemas.microsoft.com/office/drawing/2014/main" id="{361C3EFC-449D-430F-BAEE-F0AD0FC5C1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3050046"/>
              </p:ext>
            </p:extLst>
          </p:nvPr>
        </p:nvGraphicFramePr>
        <p:xfrm>
          <a:off x="3416298" y="5880052"/>
          <a:ext cx="1625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">
                  <a:extLst>
                    <a:ext uri="{9D8B030D-6E8A-4147-A177-3AD203B41FA5}">
                      <a16:colId xmlns:a16="http://schemas.microsoft.com/office/drawing/2014/main" val="514810946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145085727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036577574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1605257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0033712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2DF559C7-BA97-4346-BC40-9D60D3EE32CE}"/>
                  </a:ext>
                </a:extLst>
              </p:cNvPr>
              <p:cNvSpPr txBox="1"/>
              <p:nvPr/>
            </p:nvSpPr>
            <p:spPr>
              <a:xfrm>
                <a:off x="7792100" y="4094430"/>
                <a:ext cx="3820049" cy="19389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k-UA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=0010</m:t>
                    </m:r>
                  </m:oMath>
                </a14:m>
                <a:r>
                  <a:rPr lang="en-US" sz="2400" dirty="0"/>
                  <a:t>;</a:t>
                </a: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𝑟𝑎𝑛𝑘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,2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sz="2400" dirty="0"/>
                  <a:t>;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k-UA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=0000</m:t>
                    </m:r>
                  </m:oMath>
                </a14:m>
                <a:r>
                  <a:rPr lang="en-US" sz="2400" dirty="0"/>
                  <a:t>;</a:t>
                </a: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𝑟𝑎𝑛𝑘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sz="2400" dirty="0"/>
                  <a:t>;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k-UA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=0001</m:t>
                    </m:r>
                  </m:oMath>
                </a14:m>
                <a:r>
                  <a:rPr lang="en-US" sz="2400" dirty="0"/>
                  <a:t>;</a:t>
                </a:r>
                <a:endParaRPr lang="uk-UA" sz="2400"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2DF559C7-BA97-4346-BC40-9D60D3EE32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92100" y="4094430"/>
                <a:ext cx="3820049" cy="1938992"/>
              </a:xfrm>
              <a:prstGeom prst="rect">
                <a:avLst/>
              </a:prstGeom>
              <a:blipFill>
                <a:blip r:embed="rId14"/>
                <a:stretch>
                  <a:fillRect t="-2201" b="-6604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2C8CFE4-D8BD-4674-A5E9-77947E44240B}"/>
                  </a:ext>
                </a:extLst>
              </p:cNvPr>
              <p:cNvSpPr txBox="1"/>
              <p:nvPr/>
            </p:nvSpPr>
            <p:spPr>
              <a:xfrm>
                <a:off x="7129684" y="5948279"/>
                <a:ext cx="477367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k-UA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uk-UA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&amp;</m:t>
                    </m:r>
                    <m:sSub>
                      <m:sSubPr>
                        <m:ctrlPr>
                          <a:rPr lang="uk-UA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</a:rPr>
                      <m:t>&amp;</m:t>
                    </m:r>
                    <m:sSub>
                      <m:sSubPr>
                        <m:ctrlPr>
                          <a:rPr lang="uk-UA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0001 0000 001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2400" dirty="0"/>
                  <a:t>.</a:t>
                </a:r>
                <a:endParaRPr lang="uk-UA" sz="24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2C8CFE4-D8BD-4674-A5E9-77947E4424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29684" y="5948279"/>
                <a:ext cx="4773679" cy="461665"/>
              </a:xfrm>
              <a:prstGeom prst="rect">
                <a:avLst/>
              </a:prstGeom>
              <a:blipFill>
                <a:blip r:embed="rId15"/>
                <a:stretch>
                  <a:fillRect t="-9211" r="-1022" b="-30263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Box 35">
            <a:extLst>
              <a:ext uri="{FF2B5EF4-FFF2-40B4-BE49-F238E27FC236}">
                <a16:creationId xmlns:a16="http://schemas.microsoft.com/office/drawing/2014/main" id="{6D852C89-01DD-4BA8-BED5-5B13D0A1701C}"/>
              </a:ext>
            </a:extLst>
          </p:cNvPr>
          <p:cNvSpPr txBox="1"/>
          <p:nvPr/>
        </p:nvSpPr>
        <p:spPr>
          <a:xfrm>
            <a:off x="7792100" y="3562003"/>
            <a:ext cx="28942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Getting x</a:t>
            </a:r>
            <a:r>
              <a:rPr lang="en-US" sz="2400" b="1" baseline="-25000" dirty="0"/>
              <a:t>2</a:t>
            </a:r>
            <a:endParaRPr lang="uk-UA" sz="2400" b="1" baseline="-25000" dirty="0"/>
          </a:p>
        </p:txBody>
      </p:sp>
      <p:sp>
        <p:nvSpPr>
          <p:cNvPr id="37" name="Прямокутник: округлені кути 36">
            <a:extLst>
              <a:ext uri="{FF2B5EF4-FFF2-40B4-BE49-F238E27FC236}">
                <a16:creationId xmlns:a16="http://schemas.microsoft.com/office/drawing/2014/main" id="{1C36F70E-6621-48B3-95EF-8A97FF557676}"/>
              </a:ext>
            </a:extLst>
          </p:cNvPr>
          <p:cNvSpPr/>
          <p:nvPr/>
        </p:nvSpPr>
        <p:spPr>
          <a:xfrm>
            <a:off x="8098154" y="260286"/>
            <a:ext cx="3805209" cy="1460683"/>
          </a:xfrm>
          <a:prstGeom prst="roundRect">
            <a:avLst>
              <a:gd name="adj" fmla="val 10166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  <a:latin typeface="LinLibertineT"/>
              </a:rPr>
              <a:t>N. R. </a:t>
            </a:r>
            <a:r>
              <a:rPr lang="en-US" dirty="0" err="1">
                <a:solidFill>
                  <a:schemeClr val="tx1"/>
                </a:solidFill>
                <a:latin typeface="LinLibertineT"/>
              </a:rPr>
              <a:t>Brisaboa</a:t>
            </a:r>
            <a:r>
              <a:rPr lang="en-US" dirty="0">
                <a:solidFill>
                  <a:schemeClr val="tx1"/>
                </a:solidFill>
                <a:latin typeface="LinLibertineT"/>
              </a:rPr>
              <a:t>, S. </a:t>
            </a:r>
            <a:r>
              <a:rPr lang="en-US" dirty="0" err="1">
                <a:solidFill>
                  <a:schemeClr val="tx1"/>
                </a:solidFill>
                <a:latin typeface="LinLibertineT"/>
              </a:rPr>
              <a:t>Ladra</a:t>
            </a:r>
            <a:r>
              <a:rPr lang="en-US" dirty="0">
                <a:solidFill>
                  <a:schemeClr val="tx1"/>
                </a:solidFill>
                <a:latin typeface="LinLibertineT"/>
              </a:rPr>
              <a:t>, and </a:t>
            </a:r>
            <a:br>
              <a:rPr lang="en-US" dirty="0">
                <a:solidFill>
                  <a:schemeClr val="tx1"/>
                </a:solidFill>
                <a:latin typeface="LinLibertineT"/>
              </a:rPr>
            </a:br>
            <a:r>
              <a:rPr lang="en-US" dirty="0">
                <a:solidFill>
                  <a:schemeClr val="tx1"/>
                </a:solidFill>
                <a:latin typeface="LinLibertineT"/>
              </a:rPr>
              <a:t>G. Navarro, “Directly addressable variable-length codes,”</a:t>
            </a:r>
          </a:p>
          <a:p>
            <a:r>
              <a:rPr lang="en-US" dirty="0">
                <a:solidFill>
                  <a:schemeClr val="tx1"/>
                </a:solidFill>
                <a:latin typeface="LinLibertineT"/>
              </a:rPr>
              <a:t>in SPIRE, 2009, pp. 122–130.</a:t>
            </a:r>
            <a:endParaRPr lang="uk-UA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44246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 7"/>
          <p:cNvSpPr>
            <a:spLocks noGrp="1"/>
          </p:cNvSpPr>
          <p:nvPr>
            <p:ph type="title"/>
          </p:nvPr>
        </p:nvSpPr>
        <p:spPr>
          <a:xfrm>
            <a:off x="521207" y="448056"/>
            <a:ext cx="10908793" cy="640080"/>
          </a:xfrm>
        </p:spPr>
        <p:txBody>
          <a:bodyPr rtlCol="0">
            <a:noAutofit/>
          </a:bodyPr>
          <a:lstStyle/>
          <a:p>
            <a:pPr rtl="0"/>
            <a:r>
              <a:rPr lang="en-US" sz="3200" dirty="0">
                <a:latin typeface="Segoe UI Light" panose="020B0502040204020203" pitchFamily="34" charset="0"/>
                <a:cs typeface="Segoe UI Light" panose="020B0502040204020203" pitchFamily="34" charset="0"/>
              </a:rPr>
              <a:t>Experiments</a:t>
            </a:r>
            <a:endParaRPr lang="uk-UA" sz="32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068C75-7B91-43A6-8EB5-432B82DD2C53}"/>
              </a:ext>
            </a:extLst>
          </p:cNvPr>
          <p:cNvSpPr txBox="1"/>
          <p:nvPr/>
        </p:nvSpPr>
        <p:spPr>
          <a:xfrm>
            <a:off x="566569" y="1414272"/>
            <a:ext cx="1105886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200" dirty="0"/>
              <a:t>Have been provided on integer sequence obtained </a:t>
            </a:r>
            <a:r>
              <a:rPr lang="en-US" sz="2200" b="0" i="0" u="none" strike="noStrike" baseline="0" dirty="0"/>
              <a:t>by applying either</a:t>
            </a:r>
            <a:r>
              <a:rPr lang="en-US" sz="2200" dirty="0"/>
              <a:t> word-based or </a:t>
            </a:r>
          </a:p>
          <a:p>
            <a:pPr algn="l"/>
            <a:r>
              <a:rPr lang="en-US" sz="2200" dirty="0"/>
              <a:t>character-based frequency compression </a:t>
            </a:r>
            <a:r>
              <a:rPr lang="en-US" sz="2200" b="0" i="0" u="none" strike="noStrike" baseline="0" dirty="0"/>
              <a:t>to 200MB English text from </a:t>
            </a:r>
            <a:r>
              <a:rPr lang="en-US" sz="2200" b="0" i="0" u="none" strike="noStrike" baseline="0" dirty="0" err="1"/>
              <a:t>Pizza&amp;Chili</a:t>
            </a:r>
            <a:r>
              <a:rPr lang="en-US" sz="2200" b="0" i="0" u="none" strike="noStrike" baseline="0" dirty="0"/>
              <a:t> corpus.</a:t>
            </a:r>
            <a:endParaRPr lang="uk-UA" sz="2200" dirty="0"/>
          </a:p>
        </p:txBody>
      </p:sp>
      <p:graphicFrame>
        <p:nvGraphicFramePr>
          <p:cNvPr id="6" name="Діаграма 5">
            <a:extLst>
              <a:ext uri="{FF2B5EF4-FFF2-40B4-BE49-F238E27FC236}">
                <a16:creationId xmlns:a16="http://schemas.microsoft.com/office/drawing/2014/main" id="{F3AB168B-92DC-4124-ACE2-1ECC845ABA3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35868314"/>
              </p:ext>
            </p:extLst>
          </p:nvPr>
        </p:nvGraphicFramePr>
        <p:xfrm>
          <a:off x="474916" y="2361824"/>
          <a:ext cx="5500687" cy="3509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Діаграма 6">
            <a:extLst>
              <a:ext uri="{FF2B5EF4-FFF2-40B4-BE49-F238E27FC236}">
                <a16:creationId xmlns:a16="http://schemas.microsoft.com/office/drawing/2014/main" id="{9815B534-AACC-4553-B38E-DCA6A796114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3150999"/>
              </p:ext>
            </p:extLst>
          </p:nvPr>
        </p:nvGraphicFramePr>
        <p:xfrm>
          <a:off x="6232945" y="2361824"/>
          <a:ext cx="5529431" cy="3509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A1FEABF-26E9-48AD-89D1-A7098F99FD9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3232" y="6049899"/>
            <a:ext cx="10639425" cy="42862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80AEC83-5ED5-4BD2-879C-0EC0A11DCFDA}"/>
              </a:ext>
            </a:extLst>
          </p:cNvPr>
          <p:cNvSpPr txBox="1"/>
          <p:nvPr/>
        </p:nvSpPr>
        <p:spPr>
          <a:xfrm>
            <a:off x="566569" y="5455628"/>
            <a:ext cx="15106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Word-based</a:t>
            </a:r>
            <a:endParaRPr lang="uk-UA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05B72D3-BD33-499B-877D-73E85D382695}"/>
              </a:ext>
            </a:extLst>
          </p:cNvPr>
          <p:cNvSpPr txBox="1"/>
          <p:nvPr/>
        </p:nvSpPr>
        <p:spPr>
          <a:xfrm>
            <a:off x="6414211" y="5455628"/>
            <a:ext cx="19480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Character-based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1133376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521207" y="448056"/>
            <a:ext cx="11340826" cy="640080"/>
          </a:xfrm>
        </p:spPr>
        <p:txBody>
          <a:bodyPr rtlCol="0">
            <a:normAutofit/>
          </a:bodyPr>
          <a:lstStyle/>
          <a:p>
            <a:pPr rtl="0"/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Full version</a:t>
            </a:r>
            <a:endParaRPr lang="uk-UA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84A3653-1560-4DC6-AC8A-A444A8317F49}"/>
              </a:ext>
            </a:extLst>
          </p:cNvPr>
          <p:cNvSpPr txBox="1"/>
          <p:nvPr/>
        </p:nvSpPr>
        <p:spPr>
          <a:xfrm>
            <a:off x="658404" y="2921981"/>
            <a:ext cx="108751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3600" dirty="0"/>
              <a:t>https://arxiv.org/pdf/2302.05869v1.pdf</a:t>
            </a: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3576074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40872" y="1486477"/>
            <a:ext cx="4396530" cy="1218157"/>
          </a:xfrm>
        </p:spPr>
        <p:txBody>
          <a:bodyPr rtlCol="0" anchor="ctr" anchorCtr="0">
            <a:normAutofit/>
          </a:bodyPr>
          <a:lstStyle/>
          <a:p>
            <a:pPr algn="ctr" rtl="0"/>
            <a:r>
              <a:rPr lang="en-US" sz="6000" b="1" dirty="0">
                <a:solidFill>
                  <a:schemeClr val="bg1"/>
                </a:solidFill>
              </a:rPr>
              <a:t>Thank You</a:t>
            </a:r>
            <a:r>
              <a:rPr lang="uk-UA" sz="6000" b="1" dirty="0">
                <a:solidFill>
                  <a:schemeClr val="bg1"/>
                </a:solidFill>
              </a:rPr>
              <a:t>!</a:t>
            </a:r>
          </a:p>
        </p:txBody>
      </p:sp>
      <p:cxnSp>
        <p:nvCxnSpPr>
          <p:cNvPr id="4" name="Пряма сполучна лінія 3">
            <a:extLst>
              <a:ext uri="{FF2B5EF4-FFF2-40B4-BE49-F238E27FC236}">
                <a16:creationId xmlns:a16="http://schemas.microsoft.com/office/drawing/2014/main" id="{9C5E9265-EA95-44F5-B2BB-A3946B2F1EA5}"/>
              </a:ext>
            </a:extLst>
          </p:cNvPr>
          <p:cNvCxnSpPr>
            <a:cxnSpLocks/>
          </p:cNvCxnSpPr>
          <p:nvPr/>
        </p:nvCxnSpPr>
        <p:spPr>
          <a:xfrm flipH="1">
            <a:off x="4362274" y="593521"/>
            <a:ext cx="2768367" cy="5670957"/>
          </a:xfrm>
          <a:prstGeom prst="line">
            <a:avLst/>
          </a:prstGeom>
          <a:ln w="2857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E2F37A95-16ED-4E59-BD28-4474CA8FA292}"/>
              </a:ext>
            </a:extLst>
          </p:cNvPr>
          <p:cNvSpPr txBox="1">
            <a:spLocks/>
          </p:cNvSpPr>
          <p:nvPr/>
        </p:nvSpPr>
        <p:spPr>
          <a:xfrm>
            <a:off x="6524662" y="4304971"/>
            <a:ext cx="4396530" cy="1218157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schemeClr val="bg1"/>
                </a:solidFill>
              </a:rPr>
              <a:t>Igor </a:t>
            </a:r>
            <a:r>
              <a:rPr lang="en-US" sz="4000" b="1" dirty="0" err="1">
                <a:solidFill>
                  <a:schemeClr val="bg1"/>
                </a:solidFill>
              </a:rPr>
              <a:t>Zavadskyi</a:t>
            </a:r>
            <a:endParaRPr lang="en-US" sz="4000" b="1" dirty="0">
              <a:solidFill>
                <a:schemeClr val="bg1"/>
              </a:solidFill>
            </a:endParaRPr>
          </a:p>
          <a:p>
            <a:r>
              <a:rPr lang="en-US" sz="2400" b="1" dirty="0">
                <a:solidFill>
                  <a:schemeClr val="bg1"/>
                </a:solidFill>
                <a:latin typeface="Arial Black" panose="020B0A04020102020204" pitchFamily="34" charset="0"/>
              </a:rPr>
              <a:t>ihorza@gmail.com</a:t>
            </a:r>
            <a:endParaRPr lang="uk-UA" sz="2400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299209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8|61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9"/>
</p:tagLst>
</file>

<file path=ppt/theme/theme1.xml><?xml version="1.0" encoding="utf-8"?>
<a:theme xmlns:a="http://schemas.openxmlformats.org/drawingml/2006/main" name="WelcomeDo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6715162_TF10001108.potx" id="{21DC93A5-EE26-4E24-852B-A06E088E4749}" vid="{48810C3A-B3F2-4709-952B-86AE71353C08}"/>
    </a:ext>
  </a:extLst>
</a:theme>
</file>

<file path=ppt/theme/theme2.xml><?xml version="1.0" encoding="utf-8"?>
<a:theme xmlns:a="http://schemas.openxmlformats.org/drawingml/2006/main" name="1_WelcomeDo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6715162_TF10001108.potx" id="{21DC93A5-EE26-4E24-852B-A06E088E4749}" vid="{48810C3A-B3F2-4709-952B-86AE71353C08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8a52e8c320b9a064ae3583ae3861c9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8020cb39231a0945110f9cd888b521a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EE8C63A-4744-4DE4-BB49-0FF0B5375C6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50072C5-DDE0-4258-BA7A-4D4B80DFA632}">
  <ds:schemaRefs>
    <ds:schemaRef ds:uri="http://purl.org/dc/dcmitype/"/>
    <ds:schemaRef ds:uri="http://purl.org/dc/terms/"/>
    <ds:schemaRef ds:uri="16c05727-aa75-4e4a-9b5f-8a80a1165891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71af3243-3dd4-4a8d-8c0d-dd76da1f02a5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FD7FC771-7DFE-49DA-B577-71181BFBCB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598</Words>
  <Application>Microsoft Office PowerPoint</Application>
  <PresentationFormat>Широкий екран</PresentationFormat>
  <Paragraphs>233</Paragraphs>
  <Slides>8</Slides>
  <Notes>8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9</vt:i4>
      </vt:variant>
      <vt:variant>
        <vt:lpstr>Тема</vt:lpstr>
      </vt:variant>
      <vt:variant>
        <vt:i4>2</vt:i4>
      </vt:variant>
      <vt:variant>
        <vt:lpstr>Заголовки слайдів</vt:lpstr>
      </vt:variant>
      <vt:variant>
        <vt:i4>8</vt:i4>
      </vt:variant>
    </vt:vector>
  </HeadingPairs>
  <TitlesOfParts>
    <vt:vector size="19" baseType="lpstr">
      <vt:lpstr>Arial</vt:lpstr>
      <vt:lpstr>Arial Black</vt:lpstr>
      <vt:lpstr>Calibri</vt:lpstr>
      <vt:lpstr>Cambria Math</vt:lpstr>
      <vt:lpstr>LibertineMathMI</vt:lpstr>
      <vt:lpstr>LinLibertineT</vt:lpstr>
      <vt:lpstr>LinLibertineTI</vt:lpstr>
      <vt:lpstr>Segoe UI</vt:lpstr>
      <vt:lpstr>Segoe UI Light</vt:lpstr>
      <vt:lpstr>WelcomeDoc</vt:lpstr>
      <vt:lpstr>1_WelcomeDoc</vt:lpstr>
      <vt:lpstr>Compressed unordered integer sequences  with fast direct access</vt:lpstr>
      <vt:lpstr>Fast element extraction from unordered integer sequence </vt:lpstr>
      <vt:lpstr>Simple Dense Coding vs RMD-codes</vt:lpstr>
      <vt:lpstr>Main algorithm’s idea</vt:lpstr>
      <vt:lpstr>Directly Addressable variable-length Codes</vt:lpstr>
      <vt:lpstr>Experiments</vt:lpstr>
      <vt:lpstr>Full version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2019-11-30T05:41:08Z</dcterms:created>
  <dcterms:modified xsi:type="dcterms:W3CDTF">2023-02-15T11:23:50Z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