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5" r:id="rId3"/>
    <p:sldId id="257" r:id="rId4"/>
    <p:sldId id="266" r:id="rId5"/>
    <p:sldId id="278" r:id="rId6"/>
    <p:sldId id="259" r:id="rId7"/>
    <p:sldId id="267" r:id="rId8"/>
    <p:sldId id="268" r:id="rId9"/>
    <p:sldId id="260" r:id="rId10"/>
    <p:sldId id="272" r:id="rId11"/>
    <p:sldId id="273" r:id="rId12"/>
    <p:sldId id="274" r:id="rId13"/>
    <p:sldId id="275" r:id="rId14"/>
    <p:sldId id="262" r:id="rId15"/>
    <p:sldId id="280" r:id="rId16"/>
    <p:sldId id="281" r:id="rId17"/>
    <p:sldId id="276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2889EC-1DE5-4BC7-A4B8-51227F68CE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aa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DA1A0-2EA1-4F6F-BB3A-17602045D8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B0F45-386B-488D-AAB0-063E5595C63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8E37E-B1B5-4DC2-8F49-5DA25B648C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29FEE-91B4-40A6-A02A-5B0EDD8CA4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BCC39-F7DA-4CD4-B026-E3160D469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8699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aa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57509-7BE3-422D-9E0D-2DC502C1E348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8216F-6C12-4C6F-9199-FE08E5FC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088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BC03D-A1CA-4FF1-917B-987B70650FD8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8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B768-F04E-4D99-ADCE-B19FA330C281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0783-EDDB-4D47-A943-09B1B5492A1F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4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593E-FC1B-49BB-9A40-B5AC181E1BB1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2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2FD1-4B7B-4441-98FB-921DE7594747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6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1CFF-BF3E-49C4-927C-33BE6CD887F7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9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F09A-5E89-4E4C-A4B3-654DDD14AB95}" type="datetime1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3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E9FF-94A6-4C74-BDA4-FC0B90AB40C4}" type="datetime1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9266-3EC9-45B9-A567-94E12E6B2B90}" type="datetime1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2E5E-A6FE-487E-B78A-00343D0A1726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8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8DBAC-D269-452D-91C7-B4A67C35F1BD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E914F-3DDD-4BAD-9465-0203E04D33B8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8001-5585-4180-AD74-A9E1905E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8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174AE-A0DB-4DF3-BE15-2EF4B6FAE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99022"/>
            <a:ext cx="6858000" cy="96261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Transforming Tabular Data For Multi-modality: Enhancing Breast Cancer Metastasis Prediction Through Data Conversion</a:t>
            </a:r>
            <a:endParaRPr lang="en-US" sz="6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FE0B933B-738C-48D4-B565-5AD06403FC6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710213" y="3602038"/>
                <a:ext cx="8078679" cy="165576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Faseela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Abdullakutty</m:t>
                        </m:r>
                      </m:e>
                      <m:sup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b="0" i="0" u="none" strike="noStrike" baseline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</a:t>
                </a:r>
                <a:r>
                  <a:rPr lang="en-US" sz="1800" b="0" u="none" strike="noStrike" baseline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Younes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Akbari</m:t>
                        </m:r>
                      </m:e>
                      <m:sup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b="0" i="0" u="none" strike="noStrike" baseline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Somaya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Al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Maadeed</m:t>
                        </m:r>
                      </m:e>
                      <m:sup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b="0" i="0" u="none" strike="noStrike" baseline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Ahmed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Bouridane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b="0" i="0" u="none" strike="noStrike" baseline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Rifat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Hamoudi</m:t>
                        </m:r>
                        <m:r>
                          <m:rPr>
                            <m:nor/>
                          </m:rPr>
                          <a:rPr lang="en-US" sz="1800" b="0" i="0" u="none" strike="noStrike" baseline="0" dirty="0" smtClean="0"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 </m:t>
                        </m:r>
                      </m:e>
                      <m:sup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b="0" i="0" u="none" strike="noStrike" baseline="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u="none" strike="noStrike" baseline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u="none" strike="noStrike" baseline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Qatar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University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Qatar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,</m:t>
                          </m:r>
                        </m:sub>
                      </m:sSub>
                    </m:oMath>
                  </m:oMathPara>
                </a14:m>
                <a:endParaRPr lang="en-US" sz="1800" b="0" i="0" u="none" strike="noStrike" baseline="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u="none" strike="noStrike" baseline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u="none" strike="noStrike" baseline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University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Sharjah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United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Arab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m:t>Emirates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FE0B933B-738C-48D4-B565-5AD06403FC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710213" y="3602038"/>
                <a:ext cx="8078679" cy="1655762"/>
              </a:xfrm>
              <a:blipFill>
                <a:blip r:embed="rId2"/>
                <a:stretch>
                  <a:fillRect t="-4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A47F9-A9CD-4BAB-A385-53B8C0A0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5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D757-8C45-4A37-96A6-012DB7D5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Metastasis prediction using tabular Clinical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43964-A40B-4D6B-A35E-25961CF6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A9919-DD92-4FF4-A8A2-3F091C201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00" y="2507434"/>
            <a:ext cx="6762336" cy="23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EDFA7-B6FC-4639-BBBB-A0ACE6FAA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5" y="136524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50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D071-1ABA-4BFB-833F-031AF473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Metastasis prediction using text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CF45D-2B7B-4D0B-BA0B-F8FB4FE3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D53B04-D9E1-45BF-A42F-24E345DA2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82" y="1826117"/>
            <a:ext cx="7470953" cy="2877013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8297D-A16A-4429-9E96-9D5F48D4D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5" y="103233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46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8054-3E8E-4915-98F1-CFAEBFEC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Metastasis prediction using histopathology images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6D62A-C7BE-4827-8180-A7774E595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47AA4-C079-46D4-87E4-9955BEF2F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81" y="2219937"/>
            <a:ext cx="7022237" cy="2418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B8FC4-2788-4890-8F78-AD527BF2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5" y="93663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73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C3B5D-74A5-423D-AF7B-DEEF12E6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Early fusion for metastasis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7D4C2-C09C-4FA7-9148-15520DC60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325742" cy="1414725"/>
          </a:xfrm>
        </p:spPr>
        <p:txBody>
          <a:bodyPr/>
          <a:lstStyle/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Used a multi-modal early fusion strategy integrating vision-derived features with text-based features from BERT.</a:t>
            </a: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Aimed to provide a comprehensive solution for predicting breast cancer metastasis.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D648F-1B65-4821-A430-61EED165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21AD6-A264-496E-B737-6C802996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869" y="3429000"/>
            <a:ext cx="5960210" cy="2277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75ED04-74E1-41F6-BE07-023E7F4AC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079" y="93663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79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5128-D53E-45A2-AB1F-2D659A9D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ea typeface="Verdana" panose="020B0604030504040204" pitchFamily="34" charset="0"/>
              </a:rPr>
              <a:t>Results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838CBC-58E2-49F7-8021-3017BAACA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965" y="2133747"/>
            <a:ext cx="5775803" cy="282887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BF55F4-A639-4F2D-8AD8-9145C1A1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068FD-A79E-4E87-ACB0-3785980D5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21" y="136524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99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D9E3ED-4A64-4BD7-A252-05B6BCFAE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014412"/>
            <a:ext cx="7353300" cy="4829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FB36B6-D114-4CCD-B2D3-A0BBD1D47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524" y="236951"/>
            <a:ext cx="1798476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84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9A7E-69B6-4E51-BFB1-2FF054141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Summary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A022-71DF-4866-ACAC-C213E6A96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Converting clinical tables to text significantly  enhanced diagnostic accuracy in the study</a:t>
            </a:r>
          </a:p>
          <a:p>
            <a:pPr marL="0" indent="0">
              <a:buNone/>
            </a:pPr>
            <a:endParaRPr lang="en-US" sz="2000" b="0" i="0" dirty="0">
              <a:solidFill>
                <a:srgbClr val="000000"/>
              </a:solidFill>
              <a:effectLst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Training BERT on converted text data demonstrated superior performance underscoring the value of task-specific fine-tuning.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Initial use of a pre-trained model  in image generation; fine-tuning</a:t>
            </a:r>
            <a:br>
              <a:rPr lang="en-US" sz="2000" dirty="0"/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with histopathology images could potentially improve outcomes.</a:t>
            </a:r>
          </a:p>
          <a:p>
            <a:pPr marL="0" indent="0">
              <a:buNone/>
            </a:pPr>
            <a:endParaRPr lang="en-US" sz="2000" b="0" i="0" dirty="0">
              <a:solidFill>
                <a:srgbClr val="000000"/>
              </a:solidFill>
              <a:effectLst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Combining features extracted from BERT and Vision Transformer models led to higher accuracy, emphasizing the importance of compatible feature extraction models.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D4898-2589-46A7-9961-0C354A4C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373AF-D99E-4BDE-93FF-CAF547E7E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524" y="205713"/>
            <a:ext cx="1798476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CIP_demo">
            <a:hlinkClick r:id="" action="ppaction://media"/>
            <a:extLst>
              <a:ext uri="{FF2B5EF4-FFF2-40B4-BE49-F238E27FC236}">
                <a16:creationId xmlns:a16="http://schemas.microsoft.com/office/drawing/2014/main" id="{11510FC4-5909-4BD1-AAEF-15C979C3FF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2874" y="-648069"/>
            <a:ext cx="11301274" cy="67288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46E5D-CF8A-423B-AA77-4A22FD0F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7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759F52-BE1A-4A52-8FAF-602005DE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6" y="27662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  <a:ea typeface="Verdana" panose="020B0604030504040204" pitchFamily="34" charset="0"/>
              </a:rPr>
              <a:t>Thank you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65D04-5E1B-45D2-93D9-96B3F4C4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36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C66A-67EE-490E-BEEA-C00B8958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76602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ea typeface="Verdana" panose="020B060403050404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ACC53-39B5-4439-A8DC-6429CE40E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75CE5-7A07-41BD-B4BE-0FBDD2D5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7D64D2-EE00-4FFC-8435-4E8A35598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897" y="48418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1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0902E-EFA8-4057-B9D8-013B1714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38" y="939000"/>
            <a:ext cx="7886700" cy="8866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ea typeface="Verdana" panose="020B0604030504040204" pitchFamily="34" charset="0"/>
              </a:rPr>
              <a:t>Breast Cancer: 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91C4A-2EE5-42FC-BE55-4DB5AE9EA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Breast cancer is one of the most common cancers affecting women worldwide, leading to significant morbidity and mortality.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/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/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The spread of cancer from the breast to distant organs (metastasis) complicates treatment, significantly reducing survival rates. 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/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/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Accurate diagnosis of metastasis is crucial for effective treatment and prognosis.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/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3BD94-BA6A-41A2-9278-5D55034C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745DF-A6A7-4EFB-8DAC-A5953EDB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34919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8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989BB-5B2F-4535-9702-168C2ECF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8800"/>
            <a:ext cx="7886700" cy="8422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ea typeface="Verdana" panose="020B0604030504040204" pitchFamily="34" charset="0"/>
              </a:rPr>
              <a:t>Metastasis</a:t>
            </a: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FFE37-C8FD-4EA5-BBC3-BDAA8891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006748-B10C-4C81-BA1F-2169D393C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11" y="1451037"/>
            <a:ext cx="6886724" cy="4390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CE32E-46ED-42DF-AE94-CA06C4AFA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5" y="79916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E60C7-ACF9-4314-A383-AC4C3F78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ea typeface="Verdana" panose="020B0604030504040204" pitchFamily="34" charset="0"/>
              </a:rPr>
              <a:t>AI in Breast Cancer Metastasis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67D2C-6947-4024-9231-FCCAB3A8B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</a:rPr>
              <a:t>ML techniques have revolutionized the diagnosis and prediction of breast cancer metastases.</a:t>
            </a:r>
          </a:p>
          <a:p>
            <a:r>
              <a:rPr lang="en-US" sz="2000" i="0" dirty="0">
                <a:solidFill>
                  <a:srgbClr val="000000"/>
                </a:solidFill>
                <a:effectLst/>
              </a:rPr>
              <a:t>ML models can detect subtle and complex patterns and relationships in large, complex datasets.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</a:rPr>
              <a:t>Mainly rely on structured clinical data, which may lack the depth needed for comprehensive understanding.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</a:rPr>
              <a:t>These could lead to missed or incomplete insights, reducing metastasis prediction accuracy.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</a:rPr>
              <a:t>Bridging the diagnostic gap with unstructured and nuanced data (e.g., imaging, reports).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</a:rPr>
              <a:t>provide a more comprehensive tool for metastasis prediction, improving diagnostic outcomes.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400" b="1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D8CD0-CAFB-4797-8394-02209B99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5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FFEE-2A44-4654-967C-141A7AA7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2" y="457200"/>
            <a:ext cx="2949178" cy="53022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2060"/>
                </a:solidFill>
                <a:ea typeface="Verdana" panose="020B0604030504040204" pitchFamily="34" charset="0"/>
              </a:rPr>
              <a:t>Dataset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C3ECDF-F2B8-444C-B2ED-16F0EB567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719" y="2032986"/>
            <a:ext cx="4261281" cy="3178206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Dataset size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Clinical dataset for metastasis prediction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Total size: 413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Progresses :83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Not Progressed: 330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2464D58-9E35-4B9A-94BC-5A52E42F5A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r="4114"/>
          <a:stretch>
            <a:fillRect/>
          </a:stretch>
        </p:blipFill>
        <p:spPr>
          <a:xfrm>
            <a:off x="4514850" y="987426"/>
            <a:ext cx="4629150" cy="487362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A882A1-9F44-41BB-9702-990AD3D8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2967F-9293-49B3-A198-7A9EECCE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711" y="119464"/>
            <a:ext cx="1800225" cy="542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908E2E-AF03-4BBE-B8F8-4EEEBD34117F}"/>
              </a:ext>
            </a:extLst>
          </p:cNvPr>
          <p:cNvSpPr txBox="1"/>
          <p:nvPr/>
        </p:nvSpPr>
        <p:spPr>
          <a:xfrm>
            <a:off x="628650" y="5938748"/>
            <a:ext cx="755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u="none" strike="noStrike" baseline="0" dirty="0"/>
              <a:t>[1] An explainable ai approach for breast cancer metastasis prediction based on clinicopathological data,” IEEE Transactions on Biomedical Engineering,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4596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642447-243A-43DD-96B7-6EB5E402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18" y="681037"/>
            <a:ext cx="7886700" cy="1325563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  <a:ea typeface="Verdana" panose="020B0604030504040204" pitchFamily="34" charset="0"/>
              </a:rPr>
              <a:t>Dataset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8264EC-ADFA-402F-A846-A58E393E2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Includes demographic factors: age, nulliparity, oral contraception, menopause.</a:t>
            </a:r>
          </a:p>
          <a:p>
            <a:pPr marL="0" indent="0">
              <a:buNone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Covers familial history, pregnancy details, obesity, and biomarkers (estrogen, progesterone receptors).</a:t>
            </a:r>
          </a:p>
          <a:p>
            <a:pPr marL="0" indent="0">
              <a:buNone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Detailed tumor characteristics: size, histology, vascular invasion, grade.</a:t>
            </a:r>
          </a:p>
          <a:p>
            <a:pPr marL="0" indent="0">
              <a:buNone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Treatment specifics: surgery, chemotherapy, radiotherapy, trastuzumab, hormone therapy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8C0F3-BC5A-4BAE-873B-985D8C8E5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BC2C0-1434-4800-995A-F9184A0D3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710" y="138112"/>
            <a:ext cx="18002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0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37B8-D973-4BC0-8EDE-C8C7ECE2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ea typeface="Verdana" panose="020B0604030504040204" pitchFamily="34" charset="0"/>
              </a:rPr>
              <a:t>Data Transformation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C3526-E29B-4A4B-8B12-DD79675A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7F9BB-27FC-4E9F-99CC-8B33DA818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201273"/>
            <a:ext cx="1800225" cy="542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E4984-09CE-4305-A752-C34700C0C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187" y="1482453"/>
            <a:ext cx="6473625" cy="4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89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CF5496-D4F1-4B85-91B1-E38EA6CC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72"/>
            <a:ext cx="7886700" cy="549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Image Generation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EEDEEB-1250-4D2A-8178-81A7792BF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8383"/>
            <a:ext cx="7886700" cy="19442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Prompt2MedImage Pre-trained Model [2]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Generates detailed medical images from text descriptions.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Utilizes a prompt containing tumor details and image type.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C9D6BF-DCA4-4AA9-8459-1F1ABAB8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656" y="2840855"/>
            <a:ext cx="6947290" cy="34100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CBFA97-550F-462B-B874-C55E63E9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8001-5585-4180-AD74-A9E1905E403E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0A350-5647-45BD-B902-D611C02B0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5" y="162021"/>
            <a:ext cx="1800225" cy="542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8EAC1A-AE19-4777-9E90-7FC9DC1D6D9E}"/>
              </a:ext>
            </a:extLst>
          </p:cNvPr>
          <p:cNvSpPr txBox="1"/>
          <p:nvPr/>
        </p:nvSpPr>
        <p:spPr>
          <a:xfrm>
            <a:off x="628650" y="6121312"/>
            <a:ext cx="7330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u="none" strike="noStrike" baseline="0" dirty="0"/>
              <a:t>[2] Radiology objects in context (</a:t>
            </a:r>
            <a:r>
              <a:rPr lang="en-US" sz="1100" b="0" i="0" u="none" strike="noStrike" baseline="0" dirty="0" err="1"/>
              <a:t>roco</a:t>
            </a:r>
            <a:r>
              <a:rPr lang="en-US" sz="1100" b="0" i="0" u="none" strike="noStrike" baseline="0" dirty="0"/>
              <a:t>): a multimodal image dataset,” in Intravascular Imaging and Computer Assisted Stenting and Large-Scale Annotation of Biomedical Data and Expert Label Synthesis: 7th Joint International Workshop, MICCAI</a:t>
            </a:r>
            <a:r>
              <a:rPr lang="en-US" sz="1100" dirty="0"/>
              <a:t> -</a:t>
            </a:r>
            <a:r>
              <a:rPr lang="en-US" sz="1100" b="0" i="0" u="none" strike="noStrike" baseline="0" dirty="0"/>
              <a:t>2018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80613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1911</TotalTime>
  <Words>500</Words>
  <Application>Microsoft Office PowerPoint</Application>
  <PresentationFormat>On-screen Show (4:3)</PresentationFormat>
  <Paragraphs>83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Helvetica</vt:lpstr>
      <vt:lpstr>Verdana</vt:lpstr>
      <vt:lpstr>Office Theme</vt:lpstr>
      <vt:lpstr>Transforming Tabular Data For Multi-modality: Enhancing Breast Cancer Metastasis Prediction Through Data Conversion</vt:lpstr>
      <vt:lpstr>Outline</vt:lpstr>
      <vt:lpstr>Breast Cancer: An Overview</vt:lpstr>
      <vt:lpstr>Metastasis</vt:lpstr>
      <vt:lpstr>AI in Breast Cancer Metastasis Prediction</vt:lpstr>
      <vt:lpstr>Dataset</vt:lpstr>
      <vt:lpstr>Dataset Overview</vt:lpstr>
      <vt:lpstr>Data Transformation</vt:lpstr>
      <vt:lpstr>Image Generation</vt:lpstr>
      <vt:lpstr>Metastasis prediction using tabular Clinical Data</vt:lpstr>
      <vt:lpstr>Metastasis prediction using text data</vt:lpstr>
      <vt:lpstr>Metastasis prediction using histopathology images</vt:lpstr>
      <vt:lpstr>Early fusion for metastasis prediction</vt:lpstr>
      <vt:lpstr>Results </vt:lpstr>
      <vt:lpstr>PowerPoint Presentation</vt:lpstr>
      <vt:lpstr>Summary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TABULAR DATA FOR MULTI-MODALITY: ENHANCING BREAST CANCER METASTASIS PREDICTION THROUGH DATA CONVERSION</dc:title>
  <dc:creator>FASEELA ABDULLAKUTTY (2000483)</dc:creator>
  <cp:lastModifiedBy>FASEELA ABDULLAKUTTY (2000483)</cp:lastModifiedBy>
  <cp:revision>73</cp:revision>
  <dcterms:created xsi:type="dcterms:W3CDTF">2024-06-29T17:51:18Z</dcterms:created>
  <dcterms:modified xsi:type="dcterms:W3CDTF">2024-10-29T02:37:06Z</dcterms:modified>
</cp:coreProperties>
</file>