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420" r:id="rId2"/>
    <p:sldId id="422" r:id="rId3"/>
    <p:sldId id="419" r:id="rId4"/>
    <p:sldId id="428" r:id="rId5"/>
    <p:sldId id="421" r:id="rId6"/>
    <p:sldId id="423" r:id="rId7"/>
    <p:sldId id="424" r:id="rId8"/>
    <p:sldId id="427" r:id="rId9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15" autoAdjust="0"/>
    <p:restoredTop sz="86279" autoAdjust="0"/>
  </p:normalViewPr>
  <p:slideViewPr>
    <p:cSldViewPr snapToGrid="0">
      <p:cViewPr varScale="1">
        <p:scale>
          <a:sx n="82" d="100"/>
          <a:sy n="82" d="100"/>
        </p:scale>
        <p:origin x="387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715044-4CBF-45EE-BE13-C6F2D3FBE9BC}" type="datetimeFigureOut">
              <a:rPr lang="zh-CN" altLang="en-US" smtClean="0"/>
              <a:t>2022/05/06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F6189A-AC5F-4A3D-813C-73C5BA3827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446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88EDA8-AA38-4EC8-A4A2-C9E52DD3CCD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437009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84203-20BB-4E94-8778-90C0AA34F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54485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84203-20BB-4E94-8778-90C0AA34F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522425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84203-20BB-4E94-8778-90C0AA34F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334918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84203-20BB-4E94-8778-90C0AA34F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922164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84203-20BB-4E94-8778-90C0AA34F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6739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84203-20BB-4E94-8778-90C0AA34F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058714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zh-CN" sz="1200" dirty="0">
              <a:latin typeface="+mn-lt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123444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2784203-20BB-4E94-8778-90C0AA34F379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思源黑体" panose="020B0400000000000000" pitchFamily="34" charset="-122"/>
                <a:ea typeface="宋体" panose="02010600030101010101" pitchFamily="2" charset="-122"/>
                <a:cs typeface="+mn-cs"/>
              </a:rPr>
              <a:pPr marL="0" marR="0" lvl="0" indent="0" algn="r" defTabSz="123444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" panose="020B0400000000000000" pitchFamily="34" charset="-122"/>
              <a:ea typeface="宋体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1160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862582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60C981-4EE3-450C-BD26-AA72518E114D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矩形 7"/>
          <p:cNvSpPr/>
          <p:nvPr userDrawn="1"/>
        </p:nvSpPr>
        <p:spPr>
          <a:xfrm>
            <a:off x="9213018" y="6421301"/>
            <a:ext cx="67106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791596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模板下载：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www.1ppt.com/moban/     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行业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模板：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www.1ppt.com/hangye/ </a:t>
            </a:r>
          </a:p>
          <a:p>
            <a:pPr defTabSz="791596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节日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模板：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www.1ppt.com/jieri/     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素材下载：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www.1ppt.com/sucai/</a:t>
            </a:r>
          </a:p>
          <a:p>
            <a:pPr defTabSz="791596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背景图片：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www.1ppt.com/beijing/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图表下载：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www.1ppt.com/tubiao/      </a:t>
            </a:r>
          </a:p>
          <a:p>
            <a:pPr defTabSz="791596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优秀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www.1ppt.com/xiazai/  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教程： 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www.1ppt.com/powerpoint/      </a:t>
            </a:r>
          </a:p>
          <a:p>
            <a:pPr defTabSz="791596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Word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教程： 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www.1ppt.com/word/              Excel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教程：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www.1ppt.com/excel/  </a:t>
            </a:r>
          </a:p>
          <a:p>
            <a:pPr defTabSz="791596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资料下载：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www.1ppt.com/ziliao/                PPT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课件下载：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www.1ppt.com/kejian/ </a:t>
            </a:r>
          </a:p>
          <a:p>
            <a:pPr defTabSz="791596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范文下载：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www.1ppt.com/fanwen/             </a:t>
            </a:r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试卷下载：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www.1ppt.com/shiti/  </a:t>
            </a:r>
          </a:p>
          <a:p>
            <a:pPr defTabSz="791596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教案下载：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www.1ppt.com/jiaoan/        </a:t>
            </a:r>
          </a:p>
          <a:p>
            <a:pPr defTabSz="791596"/>
            <a:r>
              <a:rPr lang="zh-CN" altLang="en-US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字体下载：</a:t>
            </a:r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www.1ppt.com/ziti/</a:t>
            </a:r>
          </a:p>
          <a:p>
            <a:pPr defTabSz="791596"/>
            <a:r>
              <a:rPr lang="en-US" altLang="zh-CN" sz="100" dirty="0">
                <a:solidFill>
                  <a:schemeClr val="bg1">
                    <a:lumMod val="95000"/>
                  </a:schemeClr>
                </a:solidFill>
                <a:latin typeface="思源黑体" panose="020B0400000000000000" pitchFamily="34" charset="-122"/>
                <a:ea typeface="宋体"/>
              </a:rPr>
              <a:t> </a:t>
            </a:r>
            <a:endParaRPr lang="zh-CN" altLang="en-US" sz="100" dirty="0">
              <a:solidFill>
                <a:schemeClr val="bg1">
                  <a:lumMod val="95000"/>
                </a:schemeClr>
              </a:solidFill>
              <a:latin typeface="思源黑体" panose="020B0400000000000000" pitchFamily="34" charset="-122"/>
              <a:ea typeface="宋体"/>
            </a:endParaRPr>
          </a:p>
        </p:txBody>
      </p:sp>
    </p:spTree>
    <p:extLst>
      <p:ext uri="{BB962C8B-B14F-4D97-AF65-F5344CB8AC3E}">
        <p14:creationId xmlns:p14="http://schemas.microsoft.com/office/powerpoint/2010/main" val="20134108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燕尾形 10"/>
          <p:cNvSpPr/>
          <p:nvPr userDrawn="1"/>
        </p:nvSpPr>
        <p:spPr>
          <a:xfrm>
            <a:off x="10041446" y="414578"/>
            <a:ext cx="215282" cy="209140"/>
          </a:xfrm>
          <a:prstGeom prst="chevron">
            <a:avLst/>
          </a:prstGeom>
          <a:solidFill>
            <a:schemeClr val="accent1"/>
          </a:solidFill>
          <a:ln w="12700">
            <a:noFill/>
          </a:ln>
          <a:effectLst>
            <a:outerShdw blurRad="457200" dist="3048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2139" dirty="0"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sp>
        <p:nvSpPr>
          <p:cNvPr id="12" name="燕尾形 11"/>
          <p:cNvSpPr/>
          <p:nvPr userDrawn="1"/>
        </p:nvSpPr>
        <p:spPr>
          <a:xfrm>
            <a:off x="10445100" y="414578"/>
            <a:ext cx="215282" cy="209140"/>
          </a:xfrm>
          <a:prstGeom prst="chevron">
            <a:avLst/>
          </a:prstGeom>
          <a:solidFill>
            <a:schemeClr val="accent3"/>
          </a:solidFill>
          <a:ln w="12700">
            <a:noFill/>
          </a:ln>
          <a:effectLst>
            <a:outerShdw blurRad="457200" dist="3048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2139" dirty="0"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sp>
        <p:nvSpPr>
          <p:cNvPr id="13" name="燕尾形 12"/>
          <p:cNvSpPr/>
          <p:nvPr userDrawn="1"/>
        </p:nvSpPr>
        <p:spPr>
          <a:xfrm>
            <a:off x="10848755" y="414578"/>
            <a:ext cx="215282" cy="209140"/>
          </a:xfrm>
          <a:prstGeom prst="chevron">
            <a:avLst/>
          </a:prstGeom>
          <a:solidFill>
            <a:schemeClr val="accent4"/>
          </a:solidFill>
          <a:ln w="12700">
            <a:noFill/>
          </a:ln>
          <a:effectLst>
            <a:outerShdw blurRad="457200" dist="3048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2139" dirty="0"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sp>
        <p:nvSpPr>
          <p:cNvPr id="14" name="燕尾形 13"/>
          <p:cNvSpPr/>
          <p:nvPr userDrawn="1"/>
        </p:nvSpPr>
        <p:spPr>
          <a:xfrm>
            <a:off x="11252408" y="414578"/>
            <a:ext cx="215282" cy="209140"/>
          </a:xfrm>
          <a:prstGeom prst="chevron">
            <a:avLst/>
          </a:prstGeom>
          <a:solidFill>
            <a:schemeClr val="accent1"/>
          </a:solidFill>
          <a:ln w="12700">
            <a:noFill/>
          </a:ln>
          <a:effectLst>
            <a:outerShdw blurRad="457200" dist="3048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2139" dirty="0"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sp>
        <p:nvSpPr>
          <p:cNvPr id="15" name="燕尾形 14"/>
          <p:cNvSpPr/>
          <p:nvPr userDrawn="1"/>
        </p:nvSpPr>
        <p:spPr>
          <a:xfrm>
            <a:off x="11656063" y="414578"/>
            <a:ext cx="215282" cy="209140"/>
          </a:xfrm>
          <a:prstGeom prst="chevron">
            <a:avLst/>
          </a:prstGeom>
          <a:solidFill>
            <a:schemeClr val="accent2"/>
          </a:solidFill>
          <a:ln w="12700">
            <a:noFill/>
          </a:ln>
          <a:effectLst>
            <a:outerShdw blurRad="457200" dist="304800" dir="7800000" sx="89000" sy="89000" algn="tr" rotWithShape="0">
              <a:prstClr val="black">
                <a:alpha val="38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zh-CN" altLang="en-US" sz="2139" dirty="0"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cxnSp>
        <p:nvCxnSpPr>
          <p:cNvPr id="18" name="直接连接符 17"/>
          <p:cNvCxnSpPr/>
          <p:nvPr userDrawn="1"/>
        </p:nvCxnSpPr>
        <p:spPr>
          <a:xfrm flipV="1">
            <a:off x="1633533" y="862042"/>
            <a:ext cx="10558468" cy="110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标题 1"/>
          <p:cNvSpPr>
            <a:spLocks noGrp="1"/>
          </p:cNvSpPr>
          <p:nvPr>
            <p:ph type="title"/>
          </p:nvPr>
        </p:nvSpPr>
        <p:spPr>
          <a:xfrm>
            <a:off x="1668235" y="374359"/>
            <a:ext cx="4235254" cy="498717"/>
          </a:xfrm>
        </p:spPr>
        <p:txBody>
          <a:bodyPr vert="horz" lIns="123444" tIns="61722" rIns="123444" bIns="61722" rtlCol="0" anchor="ctr">
            <a:noAutofit/>
          </a:bodyPr>
          <a:lstStyle>
            <a:lvl1pPr>
              <a:defRPr lang="zh-CN" altLang="en-US" sz="2495">
                <a:solidFill>
                  <a:schemeClr val="tx1">
                    <a:lumMod val="65000"/>
                    <a:lumOff val="35000"/>
                  </a:schemeClr>
                </a:solidFill>
                <a:latin typeface="思源黑体" panose="020B0400000000000000" pitchFamily="34" charset="-122"/>
                <a:ea typeface="思源黑体" panose="020B0400000000000000" pitchFamily="34" charset="-122"/>
              </a:defRPr>
            </a:lvl1pPr>
          </a:lstStyle>
          <a:p>
            <a:pPr marL="0" lvl="0" algn="l"/>
            <a:r>
              <a:rPr lang="zh-CN" altLang="en-US" dirty="0"/>
              <a:t>单击此处编辑母版标题样式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0" y="374360"/>
            <a:ext cx="423026" cy="6233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58" dirty="0"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sp>
        <p:nvSpPr>
          <p:cNvPr id="16" name="矩形 15"/>
          <p:cNvSpPr/>
          <p:nvPr userDrawn="1"/>
        </p:nvSpPr>
        <p:spPr>
          <a:xfrm>
            <a:off x="457728" y="374360"/>
            <a:ext cx="153669" cy="62339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558" dirty="0"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493797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8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2" presetClass="entr" presetSubtype="8" decel="100000" fill="hold" grpId="0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2" presetClass="entr" presetSubtype="8" decel="100000" fill="hold" grpId="0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2" presetClass="entr" presetSubtype="8" decel="100000" fill="hold" grpId="0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8" decel="100000" fill="hold" grpId="0" nodeType="with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  <p:bldP spid="20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95000"/>
              </a:schemeClr>
            </a:gs>
            <a:gs pos="99000">
              <a:schemeClr val="bg1">
                <a:lumMod val="95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123444" tIns="61722" rIns="123444" bIns="61722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123444" tIns="61722" rIns="123444" bIns="61722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09601" y="6356351"/>
            <a:ext cx="2844801" cy="365125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l">
              <a:defRPr sz="1426">
                <a:solidFill>
                  <a:schemeClr val="tx1">
                    <a:tint val="75000"/>
                  </a:schemeClr>
                </a:solidFill>
                <a:latin typeface="思源黑体" panose="020B0400000000000000" pitchFamily="34" charset="-122"/>
                <a:ea typeface="思源黑体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165602" y="6356351"/>
            <a:ext cx="3860799" cy="365125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ctr">
              <a:defRPr sz="1426">
                <a:solidFill>
                  <a:schemeClr val="tx1">
                    <a:tint val="75000"/>
                  </a:schemeClr>
                </a:solidFill>
                <a:latin typeface="思源黑体" panose="020B0400000000000000" pitchFamily="34" charset="-122"/>
                <a:ea typeface="思源黑体" panose="020B0400000000000000" pitchFamily="3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1" cy="365125"/>
          </a:xfrm>
          <a:prstGeom prst="rect">
            <a:avLst/>
          </a:prstGeom>
        </p:spPr>
        <p:txBody>
          <a:bodyPr vert="horz" lIns="123444" tIns="61722" rIns="123444" bIns="61722" rtlCol="0" anchor="ctr"/>
          <a:lstStyle>
            <a:lvl1pPr algn="r">
              <a:defRPr sz="1426">
                <a:solidFill>
                  <a:schemeClr val="tx1">
                    <a:tint val="75000"/>
                  </a:schemeClr>
                </a:solidFill>
                <a:latin typeface="思源黑体" panose="020B0400000000000000" pitchFamily="34" charset="-122"/>
                <a:ea typeface="思源黑体" panose="020B0400000000000000" pitchFamily="34" charset="-122"/>
              </a:defRPr>
            </a:lvl1pPr>
          </a:lstStyle>
          <a:p>
            <a:fld id="{8460C981-4EE3-450C-BD26-AA72518E114D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82880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p:hf hdr="0" dt="0"/>
  <p:txStyles>
    <p:titleStyle>
      <a:lvl1pPr algn="ctr" defTabSz="1100074" rtl="0" eaLnBrk="1" latinLnBrk="0" hangingPunct="1">
        <a:spcBef>
          <a:spcPct val="0"/>
        </a:spcBef>
        <a:buNone/>
        <a:defRPr sz="5257" kern="1200">
          <a:solidFill>
            <a:schemeClr val="tx1"/>
          </a:solidFill>
          <a:latin typeface="思源黑体" panose="020B0400000000000000" pitchFamily="34" charset="-122"/>
          <a:ea typeface="思源黑体" panose="020B0400000000000000" pitchFamily="34" charset="-122"/>
          <a:cs typeface="+mj-cs"/>
        </a:defRPr>
      </a:lvl1pPr>
    </p:titleStyle>
    <p:bodyStyle>
      <a:lvl1pPr marL="412528" indent="-412528" algn="l" defTabSz="1100074" rtl="0" eaLnBrk="1" latinLnBrk="0" hangingPunct="1">
        <a:spcBef>
          <a:spcPct val="20000"/>
        </a:spcBef>
        <a:buFont typeface="Arial" panose="020B0604020202020204" pitchFamily="34" charset="0"/>
        <a:buChar char="•"/>
        <a:defRPr sz="3832" kern="1200">
          <a:solidFill>
            <a:schemeClr val="tx1"/>
          </a:solidFill>
          <a:latin typeface="思源黑体" panose="020B0400000000000000" pitchFamily="34" charset="-122"/>
          <a:ea typeface="思源黑体" panose="020B0400000000000000" pitchFamily="34" charset="-122"/>
          <a:cs typeface="+mn-cs"/>
        </a:defRPr>
      </a:lvl1pPr>
      <a:lvl2pPr marL="893810" indent="-343773" algn="l" defTabSz="1100074" rtl="0" eaLnBrk="1" latinLnBrk="0" hangingPunct="1">
        <a:spcBef>
          <a:spcPct val="20000"/>
        </a:spcBef>
        <a:buFont typeface="Arial" panose="020B0604020202020204" pitchFamily="34" charset="0"/>
        <a:buChar char="–"/>
        <a:defRPr sz="3387" kern="1200">
          <a:solidFill>
            <a:schemeClr val="tx1"/>
          </a:solidFill>
          <a:latin typeface="思源黑体" panose="020B0400000000000000" pitchFamily="34" charset="-122"/>
          <a:ea typeface="思源黑体" panose="020B0400000000000000" pitchFamily="34" charset="-122"/>
          <a:cs typeface="+mn-cs"/>
        </a:defRPr>
      </a:lvl2pPr>
      <a:lvl3pPr marL="1375092" indent="-275018" algn="l" defTabSz="11000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852" kern="1200">
          <a:solidFill>
            <a:schemeClr val="tx1"/>
          </a:solidFill>
          <a:latin typeface="思源黑体" panose="020B0400000000000000" pitchFamily="34" charset="-122"/>
          <a:ea typeface="思源黑体" panose="020B0400000000000000" pitchFamily="34" charset="-122"/>
          <a:cs typeface="+mn-cs"/>
        </a:defRPr>
      </a:lvl3pPr>
      <a:lvl4pPr marL="1925128" indent="-275018" algn="l" defTabSz="1100074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6" kern="1200">
          <a:solidFill>
            <a:schemeClr val="tx1"/>
          </a:solidFill>
          <a:latin typeface="思源黑体" panose="020B0400000000000000" pitchFamily="34" charset="-122"/>
          <a:ea typeface="思源黑体" panose="020B0400000000000000" pitchFamily="34" charset="-122"/>
          <a:cs typeface="+mn-cs"/>
        </a:defRPr>
      </a:lvl4pPr>
      <a:lvl5pPr marL="2475164" indent="-275018" algn="l" defTabSz="1100074" rtl="0" eaLnBrk="1" latinLnBrk="0" hangingPunct="1">
        <a:spcBef>
          <a:spcPct val="20000"/>
        </a:spcBef>
        <a:buFont typeface="Arial" panose="020B0604020202020204" pitchFamily="34" charset="0"/>
        <a:buChar char="»"/>
        <a:defRPr sz="2406" kern="1200">
          <a:solidFill>
            <a:schemeClr val="tx1"/>
          </a:solidFill>
          <a:latin typeface="思源黑体" panose="020B0400000000000000" pitchFamily="34" charset="-122"/>
          <a:ea typeface="思源黑体" panose="020B0400000000000000" pitchFamily="34" charset="-122"/>
          <a:cs typeface="+mn-cs"/>
        </a:defRPr>
      </a:lvl5pPr>
      <a:lvl6pPr marL="3025201" indent="-275018" algn="l" defTabSz="11000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6pPr>
      <a:lvl7pPr marL="3575238" indent="-275018" algn="l" defTabSz="11000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7pPr>
      <a:lvl8pPr marL="4125274" indent="-275018" algn="l" defTabSz="11000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8pPr>
      <a:lvl9pPr marL="4675311" indent="-275018" algn="l" defTabSz="1100074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1pPr>
      <a:lvl2pPr marL="550036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2pPr>
      <a:lvl3pPr marL="1100074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3pPr>
      <a:lvl4pPr marL="1650110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4pPr>
      <a:lvl5pPr marL="2200146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5pPr>
      <a:lvl6pPr marL="2750183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6pPr>
      <a:lvl7pPr marL="3300220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7pPr>
      <a:lvl8pPr marL="3850256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8pPr>
      <a:lvl9pPr marL="4400293" algn="l" defTabSz="1100074" rtl="0" eaLnBrk="1" latinLnBrk="0" hangingPunct="1">
        <a:defRPr sz="213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组合 84"/>
          <p:cNvGrpSpPr/>
          <p:nvPr/>
        </p:nvGrpSpPr>
        <p:grpSpPr>
          <a:xfrm>
            <a:off x="1008963" y="1485276"/>
            <a:ext cx="865097" cy="865097"/>
            <a:chOff x="304800" y="673100"/>
            <a:chExt cx="4000500" cy="4000500"/>
          </a:xfrm>
          <a:solidFill>
            <a:schemeClr val="accent3"/>
          </a:solidFill>
          <a:effectLst>
            <a:outerShdw blurRad="444500" dist="254000" dir="6840000" algn="tr" rotWithShape="0">
              <a:prstClr val="black">
                <a:alpha val="24000"/>
              </a:prstClr>
            </a:outerShdw>
          </a:effectLst>
        </p:grpSpPr>
        <p:sp>
          <p:nvSpPr>
            <p:cNvPr id="86" name="同心圆 8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87" name="椭圆 86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sp>
        <p:nvSpPr>
          <p:cNvPr id="41" name="矩形 40"/>
          <p:cNvSpPr/>
          <p:nvPr/>
        </p:nvSpPr>
        <p:spPr>
          <a:xfrm>
            <a:off x="76" y="6448955"/>
            <a:ext cx="12191848" cy="60192"/>
          </a:xfrm>
          <a:prstGeom prst="rect">
            <a:avLst/>
          </a:prstGeom>
          <a:solidFill>
            <a:schemeClr val="accent6">
              <a:alpha val="84000"/>
            </a:schemeClr>
          </a:solidFill>
          <a:ln>
            <a:noFill/>
          </a:ln>
          <a:effectLst>
            <a:outerShdw blurRad="139700" dist="38100" dir="5400000" algn="t" rotWithShape="0">
              <a:prstClr val="black">
                <a:alpha val="22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8655"/>
            <a:endParaRPr lang="zh-CN" altLang="en-US" sz="2139" dirty="0">
              <a:solidFill>
                <a:prstClr val="white"/>
              </a:solidFill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488569" y="1473784"/>
            <a:ext cx="8766161" cy="2090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068655"/>
            <a:r>
              <a:rPr lang="en-US" altLang="zh-CN" sz="4329" b="1" dirty="0">
                <a:solidFill>
                  <a:srgbClr val="2683C6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END-TO-END ASR-ENHANCED NEURAL NETWORK FOR ALZHEIMER’S DISEASE DIAGNOSIS</a:t>
            </a:r>
            <a:endParaRPr lang="zh-CN" altLang="en-US" sz="4329" b="1" dirty="0">
              <a:solidFill>
                <a:srgbClr val="2683C6"/>
              </a:solidFill>
              <a:latin typeface="Source Sans Pro SemiBold" panose="020B0603030403020204" pitchFamily="34" charset="0"/>
              <a:ea typeface="思源黑体" panose="020B0400000000000000" pitchFamily="34" charset="-122"/>
            </a:endParaRPr>
          </a:p>
        </p:txBody>
      </p:sp>
      <p:cxnSp>
        <p:nvCxnSpPr>
          <p:cNvPr id="77" name="直接连接符 76"/>
          <p:cNvCxnSpPr/>
          <p:nvPr/>
        </p:nvCxnSpPr>
        <p:spPr>
          <a:xfrm>
            <a:off x="3906783" y="3818002"/>
            <a:ext cx="6793038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椭圆 49"/>
          <p:cNvSpPr/>
          <p:nvPr/>
        </p:nvSpPr>
        <p:spPr>
          <a:xfrm>
            <a:off x="10736366" y="946879"/>
            <a:ext cx="446382" cy="446382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8655"/>
            <a:endParaRPr lang="zh-CN" altLang="en-US" sz="2139" dirty="0">
              <a:solidFill>
                <a:prstClr val="white"/>
              </a:solidFill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sp>
        <p:nvSpPr>
          <p:cNvPr id="51" name="椭圆 50"/>
          <p:cNvSpPr/>
          <p:nvPr/>
        </p:nvSpPr>
        <p:spPr>
          <a:xfrm>
            <a:off x="11103017" y="118274"/>
            <a:ext cx="244867" cy="244867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8655"/>
            <a:endParaRPr lang="zh-CN" altLang="en-US" sz="2139" dirty="0">
              <a:solidFill>
                <a:prstClr val="white"/>
              </a:solidFill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grpSp>
        <p:nvGrpSpPr>
          <p:cNvPr id="52" name="组合 51"/>
          <p:cNvGrpSpPr/>
          <p:nvPr/>
        </p:nvGrpSpPr>
        <p:grpSpPr>
          <a:xfrm>
            <a:off x="11773621" y="1213156"/>
            <a:ext cx="195854" cy="195854"/>
            <a:chOff x="304800" y="673100"/>
            <a:chExt cx="4000500" cy="4000500"/>
          </a:xfrm>
          <a:solidFill>
            <a:schemeClr val="accent3"/>
          </a:solidFill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3" name="同心圆 52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2683C6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54" name="椭圆 53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2683C6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grpSp>
        <p:nvGrpSpPr>
          <p:cNvPr id="55" name="组合 54"/>
          <p:cNvGrpSpPr/>
          <p:nvPr/>
        </p:nvGrpSpPr>
        <p:grpSpPr>
          <a:xfrm>
            <a:off x="11550527" y="457020"/>
            <a:ext cx="256578" cy="256578"/>
            <a:chOff x="304800" y="673100"/>
            <a:chExt cx="4000500" cy="4000500"/>
          </a:xfrm>
          <a:effectLst>
            <a:outerShdw blurRad="381000" dist="152400" dir="8100000" algn="tr" rotWithShape="0">
              <a:prstClr val="black">
                <a:alpha val="70000"/>
              </a:prstClr>
            </a:outerShdw>
          </a:effectLst>
        </p:grpSpPr>
        <p:sp>
          <p:nvSpPr>
            <p:cNvPr id="56" name="同心圆 55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prstClr val="black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57" name="椭圆 56"/>
            <p:cNvSpPr/>
            <p:nvPr/>
          </p:nvSpPr>
          <p:spPr>
            <a:xfrm>
              <a:off x="479425" y="847725"/>
              <a:ext cx="3651250" cy="3651250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prstClr val="white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grpSp>
        <p:nvGrpSpPr>
          <p:cNvPr id="58" name="组合 57"/>
          <p:cNvGrpSpPr/>
          <p:nvPr/>
        </p:nvGrpSpPr>
        <p:grpSpPr>
          <a:xfrm>
            <a:off x="10335897" y="110331"/>
            <a:ext cx="363924" cy="363924"/>
            <a:chOff x="304800" y="673100"/>
            <a:chExt cx="4000500" cy="4000500"/>
          </a:xfrm>
          <a:solidFill>
            <a:schemeClr val="accent4"/>
          </a:solidFill>
          <a:effectLst>
            <a:outerShdw blurRad="317500" dist="190500" dir="8100000" algn="tr" rotWithShape="0">
              <a:prstClr val="black">
                <a:alpha val="50000"/>
              </a:prstClr>
            </a:outerShdw>
          </a:effectLst>
        </p:grpSpPr>
        <p:sp>
          <p:nvSpPr>
            <p:cNvPr id="59" name="同心圆 58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prstClr val="black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60" name="椭圆 59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prstClr val="white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sp>
        <p:nvSpPr>
          <p:cNvPr id="61" name="椭圆 60"/>
          <p:cNvSpPr/>
          <p:nvPr/>
        </p:nvSpPr>
        <p:spPr>
          <a:xfrm>
            <a:off x="11651188" y="1893419"/>
            <a:ext cx="122433" cy="12243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innerShdw blurRad="63500" dist="50800" dir="189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068655"/>
            <a:endParaRPr lang="zh-CN" altLang="en-US" sz="2139" dirty="0">
              <a:solidFill>
                <a:srgbClr val="2683C6"/>
              </a:solidFill>
              <a:latin typeface="思源黑体" panose="020B0400000000000000" pitchFamily="34" charset="-122"/>
              <a:ea typeface="思源黑体" panose="020B0400000000000000" pitchFamily="34" charset="-122"/>
            </a:endParaRPr>
          </a:p>
        </p:txBody>
      </p:sp>
      <p:grpSp>
        <p:nvGrpSpPr>
          <p:cNvPr id="91" name="组合 90"/>
          <p:cNvGrpSpPr/>
          <p:nvPr/>
        </p:nvGrpSpPr>
        <p:grpSpPr>
          <a:xfrm>
            <a:off x="3008780" y="915673"/>
            <a:ext cx="446743" cy="446743"/>
            <a:chOff x="304800" y="673100"/>
            <a:chExt cx="4000500" cy="4000500"/>
          </a:xfrm>
          <a:solidFill>
            <a:schemeClr val="accent2"/>
          </a:solidFill>
          <a:effectLst>
            <a:outerShdw blurRad="444500" dist="254000" dir="6840000" algn="tr" rotWithShape="0">
              <a:prstClr val="black">
                <a:alpha val="24000"/>
              </a:prstClr>
            </a:outerShdw>
          </a:effectLst>
        </p:grpSpPr>
        <p:sp>
          <p:nvSpPr>
            <p:cNvPr id="92" name="同心圆 91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93" name="椭圆 92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grpSp>
        <p:nvGrpSpPr>
          <p:cNvPr id="94" name="组合 93"/>
          <p:cNvGrpSpPr/>
          <p:nvPr/>
        </p:nvGrpSpPr>
        <p:grpSpPr>
          <a:xfrm>
            <a:off x="92967" y="1733161"/>
            <a:ext cx="647693" cy="647693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24000"/>
              </a:prstClr>
            </a:outerShdw>
          </a:effectLst>
        </p:grpSpPr>
        <p:sp>
          <p:nvSpPr>
            <p:cNvPr id="95" name="同心圆 94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96" name="椭圆 95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grpSp>
        <p:nvGrpSpPr>
          <p:cNvPr id="97" name="组合 96"/>
          <p:cNvGrpSpPr/>
          <p:nvPr/>
        </p:nvGrpSpPr>
        <p:grpSpPr>
          <a:xfrm>
            <a:off x="2144522" y="2823831"/>
            <a:ext cx="351723" cy="351723"/>
            <a:chOff x="304800" y="673100"/>
            <a:chExt cx="4000500" cy="4000500"/>
          </a:xfrm>
          <a:effectLst>
            <a:outerShdw blurRad="444500" dist="254000" dir="6840000" algn="tr" rotWithShape="0">
              <a:prstClr val="black">
                <a:alpha val="24000"/>
              </a:prstClr>
            </a:outerShdw>
          </a:effectLst>
        </p:grpSpPr>
        <p:sp>
          <p:nvSpPr>
            <p:cNvPr id="98" name="同心圆 97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adFill>
              <a:gsLst>
                <a:gs pos="0">
                  <a:schemeClr val="bg1"/>
                </a:gs>
                <a:gs pos="55000">
                  <a:schemeClr val="bg1">
                    <a:lumMod val="95000"/>
                  </a:schemeClr>
                </a:gs>
                <a:gs pos="100000">
                  <a:schemeClr val="bg1">
                    <a:lumMod val="65000"/>
                  </a:schemeClr>
                </a:gs>
              </a:gsLst>
              <a:lin ang="81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99" name="椭圆 98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adFill>
              <a:gsLst>
                <a:gs pos="0">
                  <a:schemeClr val="bg1"/>
                </a:gs>
                <a:gs pos="5100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189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grpSp>
        <p:nvGrpSpPr>
          <p:cNvPr id="100" name="组合 99"/>
          <p:cNvGrpSpPr/>
          <p:nvPr/>
        </p:nvGrpSpPr>
        <p:grpSpPr>
          <a:xfrm>
            <a:off x="1874060" y="3656736"/>
            <a:ext cx="1009897" cy="1009897"/>
            <a:chOff x="304800" y="673100"/>
            <a:chExt cx="4000500" cy="4000500"/>
          </a:xfrm>
          <a:solidFill>
            <a:schemeClr val="accent3"/>
          </a:solidFill>
          <a:effectLst>
            <a:outerShdw blurRad="444500" dist="254000" dir="6840000" algn="tr" rotWithShape="0">
              <a:prstClr val="black">
                <a:alpha val="24000"/>
              </a:prstClr>
            </a:outerShdw>
          </a:effectLst>
        </p:grpSpPr>
        <p:sp>
          <p:nvSpPr>
            <p:cNvPr id="101" name="同心圆 100"/>
            <p:cNvSpPr/>
            <p:nvPr/>
          </p:nvSpPr>
          <p:spPr>
            <a:xfrm>
              <a:off x="304800" y="673100"/>
              <a:ext cx="4000500" cy="4000500"/>
            </a:xfrm>
            <a:prstGeom prst="donut">
              <a:avLst>
                <a:gd name="adj" fmla="val 4879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  <p:sp>
          <p:nvSpPr>
            <p:cNvPr id="102" name="椭圆 101"/>
            <p:cNvSpPr/>
            <p:nvPr/>
          </p:nvSpPr>
          <p:spPr>
            <a:xfrm>
              <a:off x="392113" y="760413"/>
              <a:ext cx="3825874" cy="382587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1068655"/>
              <a:endParaRPr lang="zh-CN" altLang="en-US" sz="2139" dirty="0">
                <a:solidFill>
                  <a:srgbClr val="C00000"/>
                </a:solidFill>
                <a:latin typeface="思源黑体" panose="020B0400000000000000" pitchFamily="34" charset="-122"/>
                <a:ea typeface="思源黑体" panose="020B0400000000000000" pitchFamily="34" charset="-122"/>
              </a:endParaRPr>
            </a:p>
          </p:txBody>
        </p:sp>
      </p:grpSp>
      <p:sp>
        <p:nvSpPr>
          <p:cNvPr id="73" name="TextBox 27"/>
          <p:cNvSpPr txBox="1"/>
          <p:nvPr/>
        </p:nvSpPr>
        <p:spPr>
          <a:xfrm>
            <a:off x="3389792" y="3969099"/>
            <a:ext cx="83521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Jiancheng</a:t>
            </a:r>
            <a:r>
              <a:rPr lang="en-US" altLang="zh-CN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</a:t>
            </a:r>
            <a:r>
              <a:rPr lang="en-US" altLang="zh-CN"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Gui</a:t>
            </a:r>
            <a:r>
              <a:rPr lang="en-US" altLang="zh-CN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, </a:t>
            </a:r>
            <a:r>
              <a:rPr lang="en-US" altLang="zh-CN"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Yikai</a:t>
            </a:r>
            <a:r>
              <a:rPr lang="en-US" altLang="zh-CN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Li, Kai Chen, Joanna Siebert, </a:t>
            </a:r>
            <a:r>
              <a:rPr lang="en-US" altLang="zh-CN" sz="2800" dirty="0" err="1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Qingcai</a:t>
            </a:r>
            <a:r>
              <a:rPr lang="en-US" altLang="zh-CN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 Chen</a:t>
            </a:r>
          </a:p>
        </p:txBody>
      </p:sp>
      <p:sp>
        <p:nvSpPr>
          <p:cNvPr id="42" name="TextBox 27">
            <a:extLst>
              <a:ext uri="{FF2B5EF4-FFF2-40B4-BE49-F238E27FC236}">
                <a16:creationId xmlns:a16="http://schemas.microsoft.com/office/drawing/2014/main" id="{BC8AAA64-77ED-41C9-989C-D06A0C41EF98}"/>
              </a:ext>
            </a:extLst>
          </p:cNvPr>
          <p:cNvSpPr txBox="1"/>
          <p:nvPr/>
        </p:nvSpPr>
        <p:spPr>
          <a:xfrm>
            <a:off x="3937963" y="5021269"/>
            <a:ext cx="77132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Harbin Institute of Technology (Shenzhen)</a:t>
            </a:r>
            <a:endParaRPr lang="zh-CN" alt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Source Sans Pro SemiBold" panose="020B0603030403020204" pitchFamily="34" charset="0"/>
            </a:endParaRPr>
          </a:p>
        </p:txBody>
      </p:sp>
      <p:sp>
        <p:nvSpPr>
          <p:cNvPr id="44" name="TextBox 27">
            <a:extLst>
              <a:ext uri="{FF2B5EF4-FFF2-40B4-BE49-F238E27FC236}">
                <a16:creationId xmlns:a16="http://schemas.microsoft.com/office/drawing/2014/main" id="{FB75168D-61C9-4DC7-AB12-1D0E5BE58063}"/>
              </a:ext>
            </a:extLst>
          </p:cNvPr>
          <p:cNvSpPr txBox="1"/>
          <p:nvPr/>
        </p:nvSpPr>
        <p:spPr>
          <a:xfrm>
            <a:off x="5995951" y="5647738"/>
            <a:ext cx="26147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>
                <a:solidFill>
                  <a:schemeClr val="accent1">
                    <a:lumMod val="60000"/>
                    <a:lumOff val="40000"/>
                  </a:schemeClr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ICASSP 2022</a:t>
            </a:r>
            <a:endParaRPr lang="zh-CN" altLang="en-US" sz="2800" dirty="0">
              <a:solidFill>
                <a:schemeClr val="accent1">
                  <a:lumMod val="60000"/>
                  <a:lumOff val="40000"/>
                </a:schemeClr>
              </a:solidFill>
              <a:latin typeface="Source Sans Pro SemiBold" panose="020B06030304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5291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  <mc:AlternateContent xmlns:mc="http://schemas.openxmlformats.org/markup-compatibility/2006" xmlns:p14="http://schemas.microsoft.com/office/powerpoint/2010/main">
    <mc:Choice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accel="35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7" dur="3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8" dur="3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35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1" dur="3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2" dur="3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accel="35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5" dur="3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16" dur="3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9" accel="35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19" dur="3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0" dur="3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3" accel="35000" fill="hold" nodeType="withEffect" p14:presetBounceEnd="55000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55000">
                                          <p:cBhvr additive="base">
                                            <p:cTn id="23" dur="3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55000">
                                          <p:cBhvr additive="base">
                                            <p:cTn id="24" dur="3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2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4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6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600" tmFilter="0,0; .5, 1; 1, 1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6" presetClass="entr" presetSubtype="21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9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9140"/>
                                </p:stCondLst>
                                <p:childTnLst>
                                  <p:par>
                                    <p:cTn id="7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9640"/>
                                </p:stCondLst>
                                <p:childTnLst>
                                  <p:par>
                                    <p:cTn id="7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10140"/>
                                </p:stCondLst>
                                <p:childTnLst>
                                  <p:par>
                                    <p:cTn id="7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75" grpId="0"/>
          <p:bldP spid="50" grpId="0" animBg="1"/>
          <p:bldP spid="51" grpId="0" animBg="1"/>
          <p:bldP spid="61" grpId="0" animBg="1"/>
          <p:bldP spid="73" grpId="0"/>
          <p:bldP spid="42" grpId="0"/>
          <p:bldP spid="44" grpId="0"/>
        </p:bldLst>
      </p:timing>
    </mc:Choice>
    <mc:Fallback xmlns="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2" presetClass="entr" presetSubtype="9" accel="35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" dur="3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8" dur="3000" fill="hold"/>
                                            <p:tgtEl>
                                              <p:spTgt spid="9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9" presetID="2" presetClass="entr" presetSubtype="12" accel="35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1" dur="3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2" dur="3000" fill="hold"/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3" presetID="2" presetClass="entr" presetSubtype="9" accel="35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5" dur="3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16" dur="3000" fill="hold"/>
                                            <p:tgtEl>
                                              <p:spTgt spid="9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7" presetID="2" presetClass="entr" presetSubtype="9" accel="35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19" dur="3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0" dur="3000" fill="hold"/>
                                            <p:tgtEl>
                                              <p:spTgt spid="10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1" presetID="2" presetClass="entr" presetSubtype="3" accel="35000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23" dur="3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1+#ppt_w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24" dur="3000" fill="hold"/>
                                            <p:tgtEl>
                                              <p:spTgt spid="9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5" presetID="22" presetClass="entr" presetSubtype="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2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wipe(right)">
                                          <p:cBhvr>
                                            <p:cTn id="27" dur="1000"/>
                                            <p:tgtEl>
                                              <p:spTgt spid="4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28" fill="hold">
                                <p:stCondLst>
                                  <p:cond delay="3600"/>
                                </p:stCondLst>
                                <p:childTnLst>
                                  <p:par>
                                    <p:cTn id="29" presetID="53" presetClass="entr" presetSubtype="16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1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2" dur="500" fill="hold"/>
                                            <p:tgtEl>
                                              <p:spTgt spid="5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3" dur="500"/>
                                            <p:tgtEl>
                                              <p:spTgt spid="5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4" presetID="53" presetClass="entr" presetSubtype="16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6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5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38" dur="500"/>
                                            <p:tgtEl>
                                              <p:spTgt spid="5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39" presetID="53" presetClass="entr" presetSubtype="16" fill="hold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52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3" dur="500"/>
                                            <p:tgtEl>
                                              <p:spTgt spid="5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4" presetID="53" presetClass="entr" presetSubtype="16" fill="hold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4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7" dur="500" fill="hold"/>
                                            <p:tgtEl>
                                              <p:spTgt spid="5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48" dur="500"/>
                                            <p:tgtEl>
                                              <p:spTgt spid="5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49" presetID="53" presetClass="entr" presetSubtype="16" fill="hold" nodeType="withEffect">
                                      <p:stCondLst>
                                        <p:cond delay="700"/>
                                      </p:stCondLst>
                                      <p:childTnLst>
                                        <p:set>
                                          <p:cBhvr>
                                            <p:cTn id="5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1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2" dur="400" fill="hold"/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3" dur="4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54" presetID="53" presetClass="entr" presetSubtype="16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5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6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7" dur="500" fill="hold"/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fltVal val="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58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9" fill="hold">
                                <p:stCondLst>
                                  <p:cond delay="4700"/>
                                </p:stCondLst>
                                <p:childTnLst>
                                  <p:par>
                                    <p:cTn id="60" presetID="41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iterate type="lt">
                                        <p:tmPct val="10000"/>
                                      </p:iterate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62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x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3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4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h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h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65" dur="600" fill="hold"/>
                                            <p:tgtEl>
                                              <p:spTgt spid="75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w/10"/>
                                              </p:val>
                                            </p:tav>
                                            <p:tav tm="50000">
                                              <p:val>
                                                <p:strVal val="#ppt_w+.0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fade">
                                          <p:cBhvr>
                                            <p:cTn id="66" dur="600" tmFilter="0,0; .5, 1; 1, 1"/>
                                            <p:tgtEl>
                                              <p:spTgt spid="7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67" presetID="16" presetClass="entr" presetSubtype="21" fill="hold" nodeType="withEffect">
                                      <p:stCondLst>
                                        <p:cond delay="2200"/>
                                      </p:stCondLst>
                                      <p:childTnLst>
                                        <p:set>
                                          <p:cBhvr>
                                            <p:cTn id="6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barn(inVertical)">
                                          <p:cBhvr>
                                            <p:cTn id="69" dur="500"/>
                                            <p:tgtEl>
                                              <p:spTgt spid="7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0" fill="hold">
                                <p:stCondLst>
                                  <p:cond delay="9140"/>
                                </p:stCondLst>
                                <p:childTnLst>
                                  <p:par>
                                    <p:cTn id="7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3" dur="500"/>
                                            <p:tgtEl>
                                              <p:spTgt spid="7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4" fill="hold">
                                <p:stCondLst>
                                  <p:cond delay="9640"/>
                                </p:stCondLst>
                                <p:childTnLst>
                                  <p:par>
                                    <p:cTn id="7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7" dur="500"/>
                                            <p:tgtEl>
                                              <p:spTgt spid="4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8" fill="hold">
                                <p:stCondLst>
                                  <p:cond delay="10140"/>
                                </p:stCondLst>
                                <p:childTnLst>
                                  <p:par>
                                    <p:cTn id="79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8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4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81" dur="500"/>
                                            <p:tgtEl>
                                              <p:spTgt spid="4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41" grpId="0" animBg="1"/>
          <p:bldP spid="75" grpId="0"/>
          <p:bldP spid="50" grpId="0" animBg="1"/>
          <p:bldP spid="51" grpId="0" animBg="1"/>
          <p:bldP spid="61" grpId="0" animBg="1"/>
          <p:bldP spid="73" grpId="0"/>
          <p:bldP spid="42" grpId="0"/>
          <p:bldP spid="44" grpId="0"/>
        </p:bldLst>
      </p:timing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b="1" dirty="0">
                <a:solidFill>
                  <a:schemeClr val="accent1"/>
                </a:solidFill>
                <a:latin typeface="Source Sans Pro SemiBold" panose="020B0604020202020204" pitchFamily="34" charset="0"/>
                <a:ea typeface="微软雅黑 Light" panose="020B0502040204020203" pitchFamily="34" charset="-122"/>
              </a:rPr>
              <a:t>Introduction</a:t>
            </a:r>
            <a:endParaRPr lang="zh-CN" altLang="en-US" sz="3600" b="1" dirty="0">
              <a:solidFill>
                <a:schemeClr val="accent1"/>
              </a:solidFill>
              <a:latin typeface="Source Sans Pro SemiBold" panose="020B060402020202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FAB103C-0D17-4D76-9EA2-75550437423A}"/>
              </a:ext>
            </a:extLst>
          </p:cNvPr>
          <p:cNvSpPr txBox="1"/>
          <p:nvPr/>
        </p:nvSpPr>
        <p:spPr>
          <a:xfrm>
            <a:off x="1404729" y="1167583"/>
            <a:ext cx="10369827" cy="46202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Background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dirty="0"/>
              <a:t>Alzheimer’s disease (AD) is an irreversible chronic neurodegenerative disorder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Alzheimer’s disease(AD), m</a:t>
            </a:r>
            <a:r>
              <a:rPr lang="en-US" altLang="zh-CN" sz="2400" dirty="0" err="1"/>
              <a:t>ild</a:t>
            </a:r>
            <a:r>
              <a:rPr lang="en-US" altLang="zh-CN" sz="2400" dirty="0"/>
              <a:t> cognitive impairment(MCI), and healthy controls(HC)</a:t>
            </a:r>
            <a:endParaRPr kumimoji="0" lang="en-US" altLang="zh-CN" sz="28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Biomarkers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altLang="zh-CN" sz="2400" dirty="0">
                <a:solidFill>
                  <a:prstClr val="black"/>
                </a:solidFill>
                <a:ea typeface="等线" panose="02010600030101010101" pitchFamily="2" charset="-122"/>
              </a:rPr>
              <a:t>F</a:t>
            </a:r>
            <a:r>
              <a:rPr kumimoji="0" lang="en-US" altLang="zh-CN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luid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 and imaging examinations, such as CSF,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PET,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MRI,</a:t>
            </a:r>
            <a:r>
              <a:rPr kumimoji="0" lang="zh-CN" altLang="en-US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EEG, and MEG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Cues of speech in Alzheimer’s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acoustic-based features: pitch, articulation rate, duration of breaks, and syllable duration, </a:t>
            </a:r>
            <a:r>
              <a:rPr kumimoji="0" lang="en-US" altLang="zh-CN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etc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text-based features: lexical and grammar deficits, lexical complexity, </a:t>
            </a:r>
            <a:r>
              <a:rPr kumimoji="0" lang="en-US" altLang="zh-CN" sz="24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etc</a:t>
            </a:r>
            <a:endParaRPr kumimoji="0" lang="en-US" altLang="zh-CN" sz="240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2175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1668234" y="374359"/>
            <a:ext cx="6481853" cy="498717"/>
          </a:xfrm>
        </p:spPr>
        <p:txBody>
          <a:bodyPr/>
          <a:lstStyle/>
          <a:p>
            <a:pPr algn="l"/>
            <a:r>
              <a:rPr lang="en-US" altLang="zh-CN" sz="3600" dirty="0">
                <a:solidFill>
                  <a:schemeClr val="accent1"/>
                </a:solidFill>
                <a:latin typeface="Source Sans Pro SemiBold" panose="020B0603030403020204" pitchFamily="34" charset="0"/>
                <a:ea typeface="Source Sans Pro SemiBold" panose="020B0603030403020204" pitchFamily="34" charset="0"/>
              </a:rPr>
              <a:t>Related Works</a:t>
            </a:r>
            <a:endParaRPr lang="zh-CN" altLang="en-US" sz="3600" b="1" dirty="0">
              <a:solidFill>
                <a:schemeClr val="accent1"/>
              </a:solidFill>
              <a:latin typeface="Source Sans Pro SemiBold" panose="020B060303040302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062FAEC-4390-4644-A102-C0C12ADB983B}"/>
              </a:ext>
            </a:extLst>
          </p:cNvPr>
          <p:cNvSpPr txBox="1"/>
          <p:nvPr/>
        </p:nvSpPr>
        <p:spPr>
          <a:xfrm>
            <a:off x="1385411" y="1167583"/>
            <a:ext cx="10588488" cy="47951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Linguistic methods</a:t>
            </a:r>
          </a:p>
          <a:p>
            <a:pPr marL="685800" lvl="1" indent="-228600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Based on pretrained language model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GPT, BERT, ERNIE,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etc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Extract hand-crafted features</a:t>
            </a:r>
          </a:p>
          <a:p>
            <a:pPr marL="1143000" lvl="2" indent="-2286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400" dirty="0">
                <a:solidFill>
                  <a:prstClr val="black"/>
                </a:solidFill>
                <a:ea typeface="等线" panose="02010600030101010101" pitchFamily="2" charset="-122"/>
              </a:rPr>
              <a:t>Sentence structure, repetitiveness, and lexical complexity features, </a:t>
            </a:r>
            <a:r>
              <a:rPr lang="en-US" altLang="zh-CN" sz="2400" dirty="0" err="1">
                <a:solidFill>
                  <a:prstClr val="black"/>
                </a:solidFill>
                <a:ea typeface="等线" panose="02010600030101010101" pitchFamily="2" charset="-122"/>
              </a:rPr>
              <a:t>etc</a:t>
            </a:r>
            <a:endParaRPr lang="en-US" altLang="zh-CN" sz="2400" dirty="0">
              <a:solidFill>
                <a:prstClr val="black"/>
              </a:solidFill>
              <a:ea typeface="等线" panose="02010600030101010101" pitchFamily="2" charset="-122"/>
            </a:endParaRP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Phonetic methods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End-to-end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DNN, CNN-LSTM, ResNet18,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etc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Extract hand-crafted features</a:t>
            </a:r>
          </a:p>
          <a:p>
            <a:pPr marL="1143000" marR="0" lvl="2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altLang="zh-CN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 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LLD(Low Level Descriptors),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eGeMAPS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BoAW</a:t>
            </a:r>
            <a:r>
              <a:rPr kumimoji="0" lang="en-US" altLang="zh-CN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, </a:t>
            </a:r>
            <a:r>
              <a:rPr kumimoji="0" lang="en-US" altLang="zh-CN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etc</a:t>
            </a:r>
            <a:endParaRPr kumimoji="0" lang="en-US" altLang="zh-C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  <a:p>
            <a:pPr marL="685800" lvl="1" indent="-2286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endParaRPr kumimoji="0" lang="zh-CN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ea typeface="等线" panose="02010600030101010101" pitchFamily="2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525509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b="1" dirty="0">
                <a:solidFill>
                  <a:schemeClr val="accent1"/>
                </a:solidFill>
                <a:latin typeface="Source Sans Pro SemiBold" panose="020B0604020202020204" pitchFamily="34" charset="0"/>
                <a:ea typeface="微软雅黑 Light" panose="020B0502040204020203" pitchFamily="34" charset="-122"/>
              </a:rPr>
              <a:t>Motivation</a:t>
            </a:r>
            <a:endParaRPr lang="zh-CN" altLang="en-US" sz="3600" b="1" dirty="0">
              <a:solidFill>
                <a:schemeClr val="accent1"/>
              </a:solidFill>
              <a:latin typeface="Source Sans Pro SemiBold" panose="020B060402020202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A71F231E-6E31-45C4-9AAB-E04903E75FAA}"/>
              </a:ext>
            </a:extLst>
          </p:cNvPr>
          <p:cNvSpPr txBox="1"/>
          <p:nvPr/>
        </p:nvSpPr>
        <p:spPr>
          <a:xfrm>
            <a:off x="1520126" y="1212912"/>
            <a:ext cx="9587901" cy="44191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Defects of l</a:t>
            </a:r>
            <a:r>
              <a:rPr kumimoji="0" lang="en-US" altLang="zh-CN" sz="280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inguistic</a:t>
            </a:r>
            <a:r>
              <a:rPr kumimoji="0" lang="en-US" altLang="zh-CN" sz="28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ea typeface="等线" panose="02010600030101010101" pitchFamily="2" charset="-122"/>
                <a:cs typeface="+mn-cs"/>
              </a:rPr>
              <a:t> methods</a:t>
            </a:r>
            <a:endParaRPr lang="en-US" altLang="zh-CN" sz="2800" dirty="0">
              <a:solidFill>
                <a:prstClr val="black"/>
              </a:solidFill>
              <a:ea typeface="等线" panose="02010600030101010101" pitchFamily="2" charset="-122"/>
            </a:endParaRP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Manual transcripts are rarely available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Trustless transcribed text leads to poor performance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No specific ASR system for Alzheimer’s speech</a:t>
            </a:r>
          </a:p>
          <a:p>
            <a:pPr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defRPr/>
            </a:pPr>
            <a:endParaRPr lang="en-US" altLang="zh-CN" sz="2800" dirty="0">
              <a:solidFill>
                <a:prstClr val="black"/>
              </a:solidFill>
              <a:ea typeface="等线" panose="02010600030101010101" pitchFamily="2" charset="-122"/>
            </a:endParaRPr>
          </a:p>
          <a:p>
            <a:pPr marL="457200" indent="-4572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Propose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Using ASR to learn the semantic cues of Alzheimer’s speech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/>
            </a:pPr>
            <a:r>
              <a:rPr lang="en-US" altLang="zh-CN" sz="2800" dirty="0">
                <a:solidFill>
                  <a:prstClr val="black"/>
                </a:solidFill>
                <a:ea typeface="等线" panose="02010600030101010101" pitchFamily="2" charset="-122"/>
              </a:rPr>
              <a:t>End-to-end structure to automatically learn </a:t>
            </a:r>
            <a:r>
              <a:rPr lang="en-US" altLang="zh-CN" sz="2800" dirty="0"/>
              <a:t>discriminative acoustic representations</a:t>
            </a:r>
            <a:endParaRPr lang="en-US" altLang="zh-CN" sz="2800" dirty="0">
              <a:solidFill>
                <a:prstClr val="black"/>
              </a:solidFill>
              <a:ea typeface="等线" panose="0201060003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29315605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b="1" dirty="0">
                <a:solidFill>
                  <a:schemeClr val="accent1"/>
                </a:solidFill>
                <a:latin typeface="Source Sans Pro SemiBold" panose="020B0604020202020204" pitchFamily="34" charset="0"/>
                <a:ea typeface="微软雅黑 Light" panose="020B0502040204020203" pitchFamily="34" charset="-122"/>
              </a:rPr>
              <a:t>Method</a:t>
            </a:r>
            <a:endParaRPr lang="zh-CN" altLang="en-US" sz="3600" b="1" dirty="0">
              <a:solidFill>
                <a:schemeClr val="accent1"/>
              </a:solidFill>
              <a:latin typeface="Source Sans Pro SemiBold" panose="020B0604020202020204" pitchFamily="34" charset="0"/>
              <a:ea typeface="微软雅黑 Light" panose="020B0502040204020203" pitchFamily="34" charset="-122"/>
            </a:endParaRPr>
          </a:p>
        </p:txBody>
      </p:sp>
      <p:pic>
        <p:nvPicPr>
          <p:cNvPr id="4" name="内容占位符 4" descr="图示&#10;&#10;描述已自动生成">
            <a:extLst>
              <a:ext uri="{FF2B5EF4-FFF2-40B4-BE49-F238E27FC236}">
                <a16:creationId xmlns:a16="http://schemas.microsoft.com/office/drawing/2014/main" id="{CC9D9CBE-B85A-4674-8621-3A9178D5D4D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2521" y="987508"/>
            <a:ext cx="9736568" cy="2938566"/>
          </a:xfrm>
          <a:prstGeom prst="rect">
            <a:avLst/>
          </a:prstGeom>
        </p:spPr>
      </p:pic>
      <p:pic>
        <p:nvPicPr>
          <p:cNvPr id="6" name="图片 5">
            <a:extLst>
              <a:ext uri="{FF2B5EF4-FFF2-40B4-BE49-F238E27FC236}">
                <a16:creationId xmlns:a16="http://schemas.microsoft.com/office/drawing/2014/main" id="{C85ECB9D-9020-4C50-B067-839AA978756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2521" y="3930239"/>
            <a:ext cx="3677342" cy="2976438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D5570AF6-C5CB-4A7D-9278-B698D65692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76183" y="4420491"/>
            <a:ext cx="5512906" cy="1995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16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b="1" dirty="0">
                <a:solidFill>
                  <a:schemeClr val="accent1"/>
                </a:solidFill>
                <a:latin typeface="Source Sans Pro SemiBold" panose="020B0604020202020204" pitchFamily="34" charset="0"/>
                <a:ea typeface="微软雅黑 Light" panose="020B0502040204020203" pitchFamily="34" charset="-122"/>
              </a:rPr>
              <a:t>Experiments</a:t>
            </a:r>
            <a:endParaRPr lang="zh-CN" altLang="en-US" sz="3600" b="1" dirty="0">
              <a:solidFill>
                <a:schemeClr val="accent1"/>
              </a:solidFill>
              <a:latin typeface="Source Sans Pro SemiBold" panose="020B060402020202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68BAE85F-BB46-423A-9AC0-44AFC9561AE4}"/>
              </a:ext>
            </a:extLst>
          </p:cNvPr>
          <p:cNvSpPr txBox="1">
            <a:spLocks/>
          </p:cNvSpPr>
          <p:nvPr/>
        </p:nvSpPr>
        <p:spPr>
          <a:xfrm>
            <a:off x="838200" y="1332963"/>
            <a:ext cx="10515600" cy="4565561"/>
          </a:xfrm>
          <a:prstGeom prst="rect">
            <a:avLst/>
          </a:prstGeom>
        </p:spPr>
        <p:txBody>
          <a:bodyPr/>
          <a:lstStyle>
            <a:lvl1pPr marL="412528" indent="-41252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32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1pPr>
            <a:lvl2pPr marL="893810" indent="-343773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87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2pPr>
            <a:lvl3pPr marL="1375092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52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3pPr>
            <a:lvl4pPr marL="1925128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6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4pPr>
            <a:lvl5pPr marL="2475164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6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5pPr>
            <a:lvl6pPr marL="3025201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75238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25274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75311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altLang="zh-CN" sz="2800" dirty="0">
                <a:latin typeface="+mn-lt"/>
              </a:rPr>
              <a:t>Dataset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Train set: 280 Chinese speech samples collected from picture descriptions, fluency tests, and free conversation tasks. Their lengths ranged from 30 to 60 s.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Test set: 119 long (60-s) and 1153 short (6-s) utterances.</a:t>
            </a:r>
            <a:endParaRPr lang="en-US" altLang="zh-CN" sz="2800" dirty="0">
              <a:latin typeface="+mn-lt"/>
            </a:endParaRPr>
          </a:p>
          <a:p>
            <a:pPr>
              <a:buClr>
                <a:schemeClr val="accent1"/>
              </a:buClr>
            </a:pPr>
            <a:r>
              <a:rPr lang="en-US" altLang="zh-CN" sz="2400" dirty="0">
                <a:latin typeface="+mn-lt"/>
              </a:rPr>
              <a:t>Details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Pretrained ASR model: </a:t>
            </a:r>
            <a:r>
              <a:rPr lang="en-US" altLang="zh-CN" sz="2400" dirty="0" err="1">
                <a:latin typeface="+mn-lt"/>
              </a:rPr>
              <a:t>Wenet</a:t>
            </a:r>
            <a:r>
              <a:rPr lang="en-US" altLang="zh-CN" sz="2400" dirty="0">
                <a:latin typeface="+mn-lt"/>
              </a:rPr>
              <a:t>/</a:t>
            </a:r>
            <a:r>
              <a:rPr lang="en-US" altLang="zh-CN" sz="2400" dirty="0" err="1">
                <a:latin typeface="+mn-lt"/>
              </a:rPr>
              <a:t>multi_cn</a:t>
            </a:r>
            <a:r>
              <a:rPr lang="en-US" altLang="zh-CN" sz="2400" dirty="0">
                <a:latin typeface="+mn-lt"/>
              </a:rPr>
              <a:t> examples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Transcripts: </a:t>
            </a:r>
            <a:r>
              <a:rPr lang="en-US" altLang="zh-CN" sz="2400" dirty="0" err="1">
                <a:latin typeface="+mn-lt"/>
              </a:rPr>
              <a:t>iFLYTEK</a:t>
            </a:r>
            <a:r>
              <a:rPr lang="en-US" altLang="zh-CN" sz="2400" dirty="0">
                <a:latin typeface="+mn-lt"/>
              </a:rPr>
              <a:t> ASR API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Training and testing on 6-s utterances</a:t>
            </a:r>
          </a:p>
        </p:txBody>
      </p:sp>
    </p:spTree>
    <p:extLst>
      <p:ext uri="{BB962C8B-B14F-4D97-AF65-F5344CB8AC3E}">
        <p14:creationId xmlns:p14="http://schemas.microsoft.com/office/powerpoint/2010/main" val="405718474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b="1" dirty="0">
                <a:solidFill>
                  <a:schemeClr val="accent1"/>
                </a:solidFill>
                <a:latin typeface="Source Sans Pro SemiBold" panose="020B0604020202020204" pitchFamily="34" charset="0"/>
                <a:ea typeface="微软雅黑 Light" panose="020B0502040204020203" pitchFamily="34" charset="-122"/>
              </a:rPr>
              <a:t>Results</a:t>
            </a:r>
            <a:endParaRPr lang="zh-CN" altLang="en-US" sz="3600" b="1" dirty="0">
              <a:solidFill>
                <a:schemeClr val="accent1"/>
              </a:solidFill>
              <a:latin typeface="Source Sans Pro SemiBold" panose="020B0604020202020204" pitchFamily="34" charset="0"/>
              <a:ea typeface="微软雅黑 Light" panose="020B0502040204020203" pitchFamily="34" charset="-122"/>
            </a:endParaRPr>
          </a:p>
        </p:txBody>
      </p:sp>
      <p:pic>
        <p:nvPicPr>
          <p:cNvPr id="4" name="内容占位符 4" descr="表格&#10;&#10;描述已自动生成">
            <a:extLst>
              <a:ext uri="{FF2B5EF4-FFF2-40B4-BE49-F238E27FC236}">
                <a16:creationId xmlns:a16="http://schemas.microsoft.com/office/drawing/2014/main" id="{A41183AB-E65B-4420-8E7D-96652AE1CCC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050" y="3544956"/>
            <a:ext cx="5019712" cy="2671782"/>
          </a:xfrm>
          <a:prstGeom prst="rect">
            <a:avLst/>
          </a:prstGeom>
        </p:spPr>
      </p:pic>
      <p:pic>
        <p:nvPicPr>
          <p:cNvPr id="6" name="图片 5" descr="表格&#10;&#10;描述已自动生成">
            <a:extLst>
              <a:ext uri="{FF2B5EF4-FFF2-40B4-BE49-F238E27FC236}">
                <a16:creationId xmlns:a16="http://schemas.microsoft.com/office/drawing/2014/main" id="{67D4B6EA-BE62-4273-AECF-833470819FB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920" y="1315569"/>
            <a:ext cx="5396482" cy="2490279"/>
          </a:xfrm>
          <a:prstGeom prst="rect">
            <a:avLst/>
          </a:prstGeom>
        </p:spPr>
      </p:pic>
      <p:pic>
        <p:nvPicPr>
          <p:cNvPr id="7" name="图片 6" descr="表格&#10;&#10;描述已自动生成">
            <a:extLst>
              <a:ext uri="{FF2B5EF4-FFF2-40B4-BE49-F238E27FC236}">
                <a16:creationId xmlns:a16="http://schemas.microsoft.com/office/drawing/2014/main" id="{33BCC7E6-6B0F-415F-B45F-CAB1BC937E2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0920" y="4369885"/>
            <a:ext cx="4427711" cy="1846853"/>
          </a:xfrm>
          <a:prstGeom prst="rect">
            <a:avLst/>
          </a:prstGeom>
        </p:spPr>
      </p:pic>
      <p:sp>
        <p:nvSpPr>
          <p:cNvPr id="8" name="内容占位符 2">
            <a:extLst>
              <a:ext uri="{FF2B5EF4-FFF2-40B4-BE49-F238E27FC236}">
                <a16:creationId xmlns:a16="http://schemas.microsoft.com/office/drawing/2014/main" id="{19606D64-E4DB-4B61-BA23-FD241D8EE254}"/>
              </a:ext>
            </a:extLst>
          </p:cNvPr>
          <p:cNvSpPr txBox="1">
            <a:spLocks/>
          </p:cNvSpPr>
          <p:nvPr/>
        </p:nvSpPr>
        <p:spPr>
          <a:xfrm>
            <a:off x="838200" y="1825626"/>
            <a:ext cx="5366040" cy="11568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altLang="zh-CN" sz="2000" dirty="0"/>
              <a:t>BN: bottleneck features from ASR encoder</a:t>
            </a:r>
          </a:p>
          <a:p>
            <a:pPr>
              <a:buClr>
                <a:schemeClr val="accent1"/>
              </a:buClr>
            </a:pPr>
            <a:r>
              <a:rPr lang="en-US" altLang="zh-CN" sz="2000" dirty="0"/>
              <a:t>Manual: 1582 dim acoustic features using </a:t>
            </a:r>
            <a:r>
              <a:rPr lang="en-US" altLang="zh-CN" sz="2000" dirty="0" err="1"/>
              <a:t>openSMILE</a:t>
            </a:r>
            <a:endParaRPr lang="en-US" altLang="zh-CN" sz="2000" dirty="0"/>
          </a:p>
        </p:txBody>
      </p:sp>
    </p:spTree>
    <p:extLst>
      <p:ext uri="{BB962C8B-B14F-4D97-AF65-F5344CB8AC3E}">
        <p14:creationId xmlns:p14="http://schemas.microsoft.com/office/powerpoint/2010/main" val="9683700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altLang="zh-CN" sz="3600" b="1" dirty="0">
                <a:solidFill>
                  <a:schemeClr val="accent1"/>
                </a:solidFill>
                <a:latin typeface="Source Sans Pro SemiBold" panose="020B0604020202020204" pitchFamily="34" charset="0"/>
                <a:ea typeface="微软雅黑 Light" panose="020B0502040204020203" pitchFamily="34" charset="-122"/>
              </a:rPr>
              <a:t>Conclusion</a:t>
            </a:r>
            <a:endParaRPr lang="zh-CN" altLang="en-US" sz="3600" b="1" dirty="0">
              <a:solidFill>
                <a:schemeClr val="accent1"/>
              </a:solidFill>
              <a:latin typeface="Source Sans Pro SemiBold" panose="020B0604020202020204" pitchFamily="34" charset="0"/>
              <a:ea typeface="微软雅黑 Light" panose="020B0502040204020203" pitchFamily="34" charset="-122"/>
            </a:endParaRPr>
          </a:p>
        </p:txBody>
      </p:sp>
      <p:sp>
        <p:nvSpPr>
          <p:cNvPr id="4" name="内容占位符 2">
            <a:extLst>
              <a:ext uri="{FF2B5EF4-FFF2-40B4-BE49-F238E27FC236}">
                <a16:creationId xmlns:a16="http://schemas.microsoft.com/office/drawing/2014/main" id="{48AED19D-E3E8-4DAD-9B11-665D039BE995}"/>
              </a:ext>
            </a:extLst>
          </p:cNvPr>
          <p:cNvSpPr txBox="1">
            <a:spLocks/>
          </p:cNvSpPr>
          <p:nvPr/>
        </p:nvSpPr>
        <p:spPr>
          <a:xfrm>
            <a:off x="838200" y="1178719"/>
            <a:ext cx="10515600" cy="5521772"/>
          </a:xfrm>
          <a:prstGeom prst="rect">
            <a:avLst/>
          </a:prstGeom>
        </p:spPr>
        <p:txBody>
          <a:bodyPr/>
          <a:lstStyle>
            <a:lvl1pPr marL="412528" indent="-41252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832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1pPr>
            <a:lvl2pPr marL="893810" indent="-343773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3387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2pPr>
            <a:lvl3pPr marL="1375092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852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3pPr>
            <a:lvl4pPr marL="1925128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6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4pPr>
            <a:lvl5pPr marL="2475164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406" kern="1200">
                <a:solidFill>
                  <a:schemeClr val="tx1"/>
                </a:solidFill>
                <a:latin typeface="思源黑体" panose="020B0400000000000000" pitchFamily="34" charset="-122"/>
                <a:ea typeface="思源黑体" panose="020B0400000000000000" pitchFamily="34" charset="-122"/>
                <a:cs typeface="+mn-cs"/>
              </a:defRPr>
            </a:lvl5pPr>
            <a:lvl6pPr marL="3025201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575238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125274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675311" indent="-275018" algn="l" defTabSz="1100074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accent1"/>
              </a:buClr>
            </a:pPr>
            <a:r>
              <a:rPr lang="en-US" altLang="zh-CN" sz="2800" dirty="0">
                <a:latin typeface="+mn-lt"/>
              </a:rPr>
              <a:t>Contribution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Incorporating ASR into AD classification task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Dose not rely on reliable transcripts</a:t>
            </a:r>
            <a:endParaRPr lang="en-US" altLang="zh-CN" sz="2800" dirty="0">
              <a:latin typeface="+mn-lt"/>
            </a:endParaRPr>
          </a:p>
          <a:p>
            <a:pPr>
              <a:buClr>
                <a:schemeClr val="accent1"/>
              </a:buClr>
            </a:pPr>
            <a:r>
              <a:rPr lang="en-US" altLang="zh-CN" sz="2800" dirty="0">
                <a:latin typeface="+mn-lt"/>
              </a:rPr>
              <a:t>Limitations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Small data size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+mn-lt"/>
              </a:rPr>
              <a:t>No other datasets were attempted</a:t>
            </a:r>
            <a:endParaRPr lang="en-US" altLang="zh-CN" sz="2800" dirty="0">
              <a:latin typeface="+mn-lt"/>
            </a:endParaRPr>
          </a:p>
          <a:p>
            <a:pPr>
              <a:buClr>
                <a:schemeClr val="accent1"/>
              </a:buClr>
            </a:pPr>
            <a:r>
              <a:rPr lang="en-US" altLang="zh-CN" sz="2800" dirty="0">
                <a:latin typeface="+mn-lt"/>
              </a:rPr>
              <a:t>Future work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355" dirty="0">
                <a:latin typeface="+mn-lt"/>
              </a:rPr>
              <a:t>Try a dataset in another language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355" dirty="0">
                <a:latin typeface="+mn-lt"/>
              </a:rPr>
              <a:t>Investigate the reasons for which the ASR-enhanced model can tolerate articulatory errors</a:t>
            </a:r>
          </a:p>
          <a:p>
            <a:pPr lvl="1">
              <a:buClr>
                <a:schemeClr val="accent1"/>
              </a:buClr>
              <a:buFont typeface="Arial" panose="020B0604020202020204" pitchFamily="34" charset="0"/>
              <a:buChar char="•"/>
            </a:pPr>
            <a:r>
              <a:rPr lang="en-US" altLang="zh-CN" sz="2355" dirty="0">
                <a:latin typeface="+mn-lt"/>
              </a:rPr>
              <a:t>Elaborately devise a classification network</a:t>
            </a:r>
          </a:p>
        </p:txBody>
      </p:sp>
    </p:spTree>
    <p:extLst>
      <p:ext uri="{BB962C8B-B14F-4D97-AF65-F5344CB8AC3E}">
        <p14:creationId xmlns:p14="http://schemas.microsoft.com/office/powerpoint/2010/main" val="15362943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Object"/>
      </p:transition>
    </mc:Choice>
    <mc:Fallback xmlns="">
      <p:transition>
        <p:fade/>
      </p:transition>
    </mc:Fallback>
  </mc:AlternateContent>
</p:sld>
</file>

<file path=ppt/theme/theme1.xml><?xml version="1.0" encoding="utf-8"?>
<a:theme xmlns:a="http://schemas.openxmlformats.org/drawingml/2006/main" name="第一PPT，www.1ppt.com">
  <a:themeElements>
    <a:clrScheme name="自定义 4">
      <a:dk1>
        <a:sysClr val="windowText" lastClr="000000"/>
      </a:dk1>
      <a:lt1>
        <a:sysClr val="window" lastClr="FFFFFF"/>
      </a:lt1>
      <a:dk2>
        <a:srgbClr val="373545"/>
      </a:dk2>
      <a:lt2>
        <a:srgbClr val="000000"/>
      </a:lt2>
      <a:accent1>
        <a:srgbClr val="2683C6"/>
      </a:accent1>
      <a:accent2>
        <a:srgbClr val="2683C6"/>
      </a:accent2>
      <a:accent3>
        <a:srgbClr val="2683C6"/>
      </a:accent3>
      <a:accent4>
        <a:srgbClr val="2683C6"/>
      </a:accent4>
      <a:accent5>
        <a:srgbClr val="2683C6"/>
      </a:accent5>
      <a:accent6>
        <a:srgbClr val="2683C6"/>
      </a:accent6>
      <a:hlink>
        <a:srgbClr val="2683C6"/>
      </a:hlink>
      <a:folHlink>
        <a:srgbClr val="2683C6"/>
      </a:folHlink>
    </a:clrScheme>
    <a:fontScheme name="自定义 1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4533</TotalTime>
  <Words>353</Words>
  <Application>Microsoft Office PowerPoint</Application>
  <PresentationFormat>宽屏</PresentationFormat>
  <Paragraphs>64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4" baseType="lpstr">
      <vt:lpstr>等线</vt:lpstr>
      <vt:lpstr>思源黑体</vt:lpstr>
      <vt:lpstr>Arial</vt:lpstr>
      <vt:lpstr>Calibri</vt:lpstr>
      <vt:lpstr>Source Sans Pro SemiBold</vt:lpstr>
      <vt:lpstr>第一PPT，www.1ppt.com</vt:lpstr>
      <vt:lpstr>PowerPoint 演示文稿</vt:lpstr>
      <vt:lpstr>Introduction</vt:lpstr>
      <vt:lpstr>Related Works</vt:lpstr>
      <vt:lpstr>Motivation</vt:lpstr>
      <vt:lpstr>Method</vt:lpstr>
      <vt:lpstr>Experiments</vt:lpstr>
      <vt:lpstr>Results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END-TO-END ASR-ENHANCED NEURAL NETWORK FOR ALZHEIMER’S DISEASE DIAGNOSIS</dc:title>
  <dc:creator>38990</dc:creator>
  <cp:lastModifiedBy>38990</cp:lastModifiedBy>
  <cp:revision>48</cp:revision>
  <dcterms:created xsi:type="dcterms:W3CDTF">2022-04-14T01:56:11Z</dcterms:created>
  <dcterms:modified xsi:type="dcterms:W3CDTF">2022-05-06T10:39:59Z</dcterms:modified>
</cp:coreProperties>
</file>