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9" r:id="rId3"/>
    <p:sldId id="280" r:id="rId4"/>
    <p:sldId id="281" r:id="rId5"/>
    <p:sldId id="282" r:id="rId6"/>
    <p:sldId id="284" r:id="rId7"/>
    <p:sldId id="266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BBD5A6-B905-BAAB-3615-254C6512B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917B120-F384-8722-D6BE-1E280417B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02D91C-817E-507E-1E29-DF0AA78B7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5C1E-F97D-4859-8D84-F9E01D06807C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6F6D42-4A15-9B17-B597-633790F2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AE8723-66BE-4101-2B2F-04685ACBD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18EC-FD99-4B02-B2BA-931910BC2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46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3E891-3BC0-CB41-8776-392E7CAFB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D89CEF-C0FF-B8D0-02A0-590786B57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3F9EB4-EF49-3B36-54A9-1DC9781F0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5C1E-F97D-4859-8D84-F9E01D06807C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79E133-F17E-2F39-D1BE-F33EF6D9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897FD1-D12D-885E-0872-6EA6B5A6A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18EC-FD99-4B02-B2BA-931910BC2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51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7F0264D-ABE6-EB6C-BA2A-1C5486EE2B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CB4FEF-10B6-19CA-9B16-25AE8BE4B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6F12C-DF3D-5C92-2E69-A5A25D349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5C1E-F97D-4859-8D84-F9E01D06807C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737A96-D31F-477E-62EB-0A0D7128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59B94F-AFAD-BB20-522D-6C8108B9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18EC-FD99-4B02-B2BA-931910BC2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69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75200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95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BB8F24-3C59-89D6-4EB5-0210AFCB7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C5F8C4-9960-7DC1-186D-243281829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A6D4E2-A639-3A76-FCF4-2886954C4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5C1E-F97D-4859-8D84-F9E01D06807C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FD072A-264D-6E2D-224D-60FE6689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B86D55-79A6-E67B-C1E9-01941089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18EC-FD99-4B02-B2BA-931910BC2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50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75DB06-C697-BCF4-4B72-046FB532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1C8EB1-2525-18D0-DC9C-F85B4EE13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09B104-70A8-284C-F037-1E47F9347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5C1E-F97D-4859-8D84-F9E01D06807C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A82AD8-0DC2-5368-E8E6-A85BDD7E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D01458-4D46-41F0-1EB1-B7F1A784E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18EC-FD99-4B02-B2BA-931910BC2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02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D13DDE-5C2F-E181-24A2-7F5210D5C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92B765-705C-E328-607E-6FB1C99B8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A545C-9F0D-D3B4-62EE-DB15421B7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0A8845-985F-94E1-4B32-BC6BE823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5C1E-F97D-4859-8D84-F9E01D06807C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CEAC12-FAFD-1456-3EBD-4D92C4ECE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81060B-1BD6-F289-A47E-A46D8A7A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18EC-FD99-4B02-B2BA-931910BC2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17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34B41-03E3-6410-0BF2-3CBB8049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3FFC14-8866-2E0A-6CA3-9F08BB2A4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74DD65-F0EF-29D3-7CC3-B69479A96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97D53D-487C-85F5-6CDA-E419B20D6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B8057C3-21A9-DB0A-CDB7-63ABBA9E3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DA1D5A-E6AF-7759-65F2-4D877A180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5C1E-F97D-4859-8D84-F9E01D06807C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2E7036D-DE6F-78D4-8C0A-25B72B19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F74F4-F3E4-A039-BC89-2068006D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18EC-FD99-4B02-B2BA-931910BC2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18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C175AD-5BC3-EB25-C975-27253E62F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D43C3DB-8509-94DA-B600-6ACE2CA6C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5C1E-F97D-4859-8D84-F9E01D06807C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2481E3-CA7B-0D7D-C21E-E86449844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9D8AE7-B414-2954-3E5E-7920179DD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18EC-FD99-4B02-B2BA-931910BC2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55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BF47C9C-AFB9-7F83-88AB-B7B109166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5C1E-F97D-4859-8D84-F9E01D06807C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309089-1872-1EBA-0F4B-9D275FB9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142D4D-E722-378D-3119-8D61BFB0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18EC-FD99-4B02-B2BA-931910BC2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01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27D90-69BB-420C-04BA-16C3CAF3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AFAF74-3665-29F4-42F3-EC477EBF6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0E857C-C603-73AD-14FC-5DEFA5054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76345F-1AF5-A612-0B96-A092BB67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5C1E-F97D-4859-8D84-F9E01D06807C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AEE8FC-6049-1E98-1341-BB77E05B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A981E7-8923-B4CD-0176-8F1D895F0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18EC-FD99-4B02-B2BA-931910BC2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43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D266CE-B242-6496-9993-7FFF0EFA8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25B9EF7-45F4-FAF0-7017-6E6C3CBC6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9E5026-936D-9C5D-EB7B-C29CC914A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A1A8C2-4C36-3568-E8D0-C62FF764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5C1E-F97D-4859-8D84-F9E01D06807C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8B4F0E-6B10-41F7-397D-786E7D9A9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523140A-9D14-E47F-2320-D42CB441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18EC-FD99-4B02-B2BA-931910BC2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38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3DF15C2-A719-A0AC-FB21-BA1BE7393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8A4D19-D29B-EBD9-D2D2-E279BA03F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A881A7-D7E7-F174-B12C-C4C5064BB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C5C1E-F97D-4859-8D84-F9E01D06807C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4A2E32-DE0D-E688-C5CA-7DD12AB98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CCD6B-EF3E-056D-A7CB-A56665F8E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C18EC-FD99-4B02-B2BA-931910BC2C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52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5" Type="http://schemas.openxmlformats.org/officeDocument/2006/relationships/package" Target="../embeddings/Microsoft_Visio_Drawing.vsdx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package" Target="../embeddings/Microsoft_Visio_Drawing1.vsdx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.emf"/><Relationship Id="rId5" Type="http://schemas.openxmlformats.org/officeDocument/2006/relationships/package" Target="../embeddings/Microsoft_Visio_Drawing2.vsdx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7.emf"/><Relationship Id="rId5" Type="http://schemas.openxmlformats.org/officeDocument/2006/relationships/package" Target="../embeddings/Microsoft_Visio_Drawing3.vsdx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8" b="97050" l="10000" r="90000">
                        <a14:foregroundMark x1="44769" y1="14286" x2="44769" y2="14286"/>
                        <a14:foregroundMark x1="23538" y1="69876" x2="23538" y2="69876"/>
                        <a14:foregroundMark x1="41846" y1="70186" x2="41846" y2="70186"/>
                        <a14:foregroundMark x1="60308" y1="71429" x2="60308" y2="71429"/>
                        <a14:foregroundMark x1="85077" y1="74845" x2="85077" y2="74845"/>
                        <a14:foregroundMark x1="14769" y1="88665" x2="14769" y2="88665"/>
                        <a14:foregroundMark x1="21538" y1="91304" x2="21538" y2="91304"/>
                        <a14:foregroundMark x1="28923" y1="91615" x2="28923" y2="91615"/>
                        <a14:foregroundMark x1="33385" y1="92391" x2="33385" y2="92391"/>
                        <a14:foregroundMark x1="36462" y1="89752" x2="36462" y2="89752"/>
                        <a14:foregroundMark x1="50923" y1="92702" x2="50923" y2="92702"/>
                        <a14:foregroundMark x1="56154" y1="93478" x2="56154" y2="93478"/>
                        <a14:foregroundMark x1="59231" y1="92702" x2="59231" y2="92702"/>
                        <a14:foregroundMark x1="62308" y1="92857" x2="62308" y2="92857"/>
                        <a14:foregroundMark x1="58923" y1="88199" x2="58923" y2="88199"/>
                        <a14:foregroundMark x1="66462" y1="90217" x2="66462" y2="90217"/>
                        <a14:foregroundMark x1="70154" y1="90217" x2="70154" y2="90217"/>
                        <a14:foregroundMark x1="77538" y1="91615" x2="77538" y2="91615"/>
                        <a14:foregroundMark x1="80154" y1="91615" x2="80154" y2="91615"/>
                        <a14:foregroundMark x1="77538" y1="88199" x2="77538" y2="88199"/>
                        <a14:foregroundMark x1="33846" y1="20807" x2="33846" y2="20807"/>
                        <a14:foregroundMark x1="37538" y1="16770" x2="37538" y2="16770"/>
                        <a14:foregroundMark x1="30308" y1="25000" x2="30308" y2="25000"/>
                        <a14:foregroundMark x1="30462" y1="32919" x2="30462" y2="32919"/>
                        <a14:foregroundMark x1="29692" y1="39596" x2="29692" y2="39596"/>
                        <a14:foregroundMark x1="51231" y1="13820" x2="51231" y2="13820"/>
                        <a14:foregroundMark x1="54769" y1="12733" x2="54769" y2="12733"/>
                        <a14:foregroundMark x1="57692" y1="13509" x2="57692" y2="13509"/>
                        <a14:foregroundMark x1="63077" y1="15062" x2="63077" y2="15062"/>
                        <a14:foregroundMark x1="66769" y1="18478" x2="66769" y2="18478"/>
                        <a14:foregroundMark x1="70154" y1="22981" x2="70154" y2="22981"/>
                        <a14:foregroundMark x1="72462" y1="28416" x2="72462" y2="28416"/>
                        <a14:foregroundMark x1="72615" y1="32298" x2="72615" y2="32298"/>
                        <a14:foregroundMark x1="71692" y1="36335" x2="71692" y2="36335"/>
                        <a14:foregroundMark x1="69231" y1="42547" x2="69231" y2="42547"/>
                        <a14:foregroundMark x1="31077" y1="42547" x2="31077" y2="42547"/>
                        <a14:foregroundMark x1="44462" y1="45186" x2="44462" y2="45186"/>
                        <a14:foregroundMark x1="44769" y1="52174" x2="44769" y2="52174"/>
                        <a14:foregroundMark x1="46769" y1="52484" x2="46769" y2="52484"/>
                        <a14:foregroundMark x1="51231" y1="53261" x2="51231" y2="53261"/>
                        <a14:foregroundMark x1="55385" y1="53571" x2="55385" y2="53571"/>
                        <a14:foregroundMark x1="61538" y1="26863" x2="61538" y2="26863"/>
                        <a14:foregroundMark x1="36769" y1="48758" x2="36769" y2="48758"/>
                        <a14:foregroundMark x1="34462" y1="44876" x2="34462" y2="44876"/>
                        <a14:foregroundMark x1="65231" y1="44099" x2="65231" y2="44099"/>
                        <a14:foregroundMark x1="64154" y1="47826" x2="64154" y2="47826"/>
                        <a14:foregroundMark x1="74769" y1="89441" x2="74769" y2="89441"/>
                        <a14:foregroundMark x1="74000" y1="93478" x2="74000" y2="93478"/>
                        <a14:foregroundMark x1="85538" y1="88975" x2="85538" y2="88975"/>
                        <a14:foregroundMark x1="86615" y1="89752" x2="86615" y2="89752"/>
                        <a14:foregroundMark x1="87385" y1="89752" x2="87385" y2="89752"/>
                        <a14:foregroundMark x1="86154" y1="91304" x2="86154" y2="91304"/>
                        <a14:foregroundMark x1="87692" y1="92081" x2="87692" y2="92081"/>
                        <a14:foregroundMark x1="87692" y1="90062" x2="87692" y2="90062"/>
                        <a14:foregroundMark x1="87077" y1="88199" x2="87077" y2="88199"/>
                        <a14:backgroundMark x1="17538" y1="73913" x2="17538" y2="73913"/>
                        <a14:backgroundMark x1="41846" y1="72516" x2="41846" y2="72516"/>
                        <a14:backgroundMark x1="44154" y1="77950" x2="44154" y2="77950"/>
                        <a14:backgroundMark x1="36154" y1="79658" x2="36154" y2="79658"/>
                        <a14:backgroundMark x1="38462" y1="74068" x2="38462" y2="74068"/>
                        <a14:backgroundMark x1="40308" y1="75932" x2="40308" y2="75932"/>
                        <a14:backgroundMark x1="37538" y1="77795" x2="37538" y2="77795"/>
                        <a14:backgroundMark x1="39385" y1="79348" x2="39385" y2="79348"/>
                        <a14:backgroundMark x1="27692" y1="69876" x2="27692" y2="69876"/>
                        <a14:backgroundMark x1="24615" y1="71429" x2="24615" y2="71429"/>
                        <a14:backgroundMark x1="75538" y1="71429" x2="75538" y2="71429"/>
                        <a14:backgroundMark x1="82000" y1="70963" x2="82000" y2="70963"/>
                        <a14:backgroundMark x1="80154" y1="70963" x2="80154" y2="70963"/>
                        <a14:backgroundMark x1="79385" y1="74689" x2="79385" y2="74689"/>
                        <a14:backgroundMark x1="78308" y1="73292" x2="78308" y2="73292"/>
                        <a14:backgroundMark x1="78615" y1="75932" x2="78615" y2="75932"/>
                        <a14:backgroundMark x1="62769" y1="50311" x2="62769" y2="50311"/>
                        <a14:backgroundMark x1="60769" y1="15994" x2="60769" y2="1599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36000"/>
                    </a14:imgEffect>
                    <a14:imgEffect>
                      <a14:brightnessContrast bright="-15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" y="-24983"/>
            <a:ext cx="1811380" cy="17946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2712FE6-E7E9-81D3-B1A0-CFC0C6ECD7FF}"/>
              </a:ext>
            </a:extLst>
          </p:cNvPr>
          <p:cNvSpPr txBox="1"/>
          <p:nvPr/>
        </p:nvSpPr>
        <p:spPr>
          <a:xfrm>
            <a:off x="923093" y="3583328"/>
            <a:ext cx="10345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Information Can Do More: Attention Aggregation Mechanism for Image Compression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D3BA6FC-F03B-0D21-69A9-5C175925F29D}"/>
              </a:ext>
            </a:extLst>
          </p:cNvPr>
          <p:cNvSpPr txBox="1"/>
          <p:nvPr/>
        </p:nvSpPr>
        <p:spPr>
          <a:xfrm>
            <a:off x="1666991" y="4858520"/>
            <a:ext cx="885801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>
              <a:spcBef>
                <a:spcPts val="500"/>
              </a:spcBef>
            </a:pPr>
            <a:r>
              <a:rPr lang="en-US" altLang="zh-CN" sz="20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Bo Li, </a:t>
            </a:r>
            <a:r>
              <a:rPr lang="en-US" altLang="zh-CN" sz="2000" b="1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Yongjun</a:t>
            </a:r>
            <a:r>
              <a:rPr lang="en-US" altLang="zh-CN" sz="20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Li</a:t>
            </a:r>
            <a:r>
              <a:rPr lang="en-US" altLang="zh-CN" sz="2000" b="1" baseline="300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en-US" altLang="zh-CN" sz="20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Yao Li, Jincheng Luo, and </a:t>
            </a:r>
            <a:r>
              <a:rPr lang="en-US" altLang="zh-CN" sz="2000" b="1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Chaoyue</a:t>
            </a:r>
            <a:r>
              <a:rPr lang="en-US" altLang="zh-CN" sz="20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Li</a:t>
            </a:r>
            <a:endParaRPr lang="zh-CN" altLang="zh-CN" sz="2000" b="1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108000" algn="ctr">
              <a:spcBef>
                <a:spcPts val="600"/>
              </a:spcBef>
            </a:pPr>
            <a:r>
              <a:rPr lang="en-US" altLang="zh-CN" sz="2000" i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School of Physics and Electronics, Henan University</a:t>
            </a:r>
            <a:endParaRPr lang="zh-CN" altLang="zh-CN" sz="2000" i="1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108000" indent="182880" algn="ctr">
              <a:spcAft>
                <a:spcPts val="600"/>
              </a:spcAft>
            </a:pPr>
            <a:r>
              <a:rPr lang="en-US" altLang="zh-CN" sz="2000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Emall</a:t>
            </a:r>
            <a:r>
              <a:rPr lang="en-US" altLang="zh-CN" sz="2000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x-none" altLang="zh-CN" sz="2000" i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hndxlb@henu.edu.cn</a:t>
            </a:r>
            <a:endParaRPr lang="zh-CN" altLang="zh-CN" sz="20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DDDD1F7-BCBE-1D74-11B8-B051F134787A}"/>
              </a:ext>
            </a:extLst>
          </p:cNvPr>
          <p:cNvSpPr txBox="1"/>
          <p:nvPr/>
        </p:nvSpPr>
        <p:spPr>
          <a:xfrm>
            <a:off x="11268903" y="6324600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9" name="任意多边形 11">
            <a:extLst>
              <a:ext uri="{FF2B5EF4-FFF2-40B4-BE49-F238E27FC236}">
                <a16:creationId xmlns:a16="http://schemas.microsoft.com/office/drawing/2014/main" id="{DD6DC3AA-66D3-1867-DC11-5D31BC071788}"/>
              </a:ext>
            </a:extLst>
          </p:cNvPr>
          <p:cNvSpPr/>
          <p:nvPr/>
        </p:nvSpPr>
        <p:spPr>
          <a:xfrm>
            <a:off x="0" y="0"/>
            <a:ext cx="12192001" cy="3518704"/>
          </a:xfrm>
          <a:custGeom>
            <a:avLst/>
            <a:gdLst>
              <a:gd name="connsiteX0" fmla="*/ 0 w 12192001"/>
              <a:gd name="connsiteY0" fmla="*/ 0 h 3799611"/>
              <a:gd name="connsiteX1" fmla="*/ 12192000 w 12192001"/>
              <a:gd name="connsiteY1" fmla="*/ 0 h 3799611"/>
              <a:gd name="connsiteX2" fmla="*/ 12192000 w 12192001"/>
              <a:gd name="connsiteY2" fmla="*/ 2632362 h 3799611"/>
              <a:gd name="connsiteX3" fmla="*/ 12192001 w 12192001"/>
              <a:gd name="connsiteY3" fmla="*/ 2632365 h 3799611"/>
              <a:gd name="connsiteX4" fmla="*/ 6096001 w 12192001"/>
              <a:gd name="connsiteY4" fmla="*/ 3799611 h 3799611"/>
              <a:gd name="connsiteX5" fmla="*/ 1 w 12192001"/>
              <a:gd name="connsiteY5" fmla="*/ 2632365 h 3799611"/>
              <a:gd name="connsiteX6" fmla="*/ 1 w 12192001"/>
              <a:gd name="connsiteY6" fmla="*/ 2632364 h 3799611"/>
              <a:gd name="connsiteX7" fmla="*/ 0 w 12192001"/>
              <a:gd name="connsiteY7" fmla="*/ 2632364 h 379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3799611">
                <a:moveTo>
                  <a:pt x="0" y="0"/>
                </a:moveTo>
                <a:lnTo>
                  <a:pt x="12192000" y="0"/>
                </a:lnTo>
                <a:lnTo>
                  <a:pt x="12192000" y="2632362"/>
                </a:lnTo>
                <a:lnTo>
                  <a:pt x="12192001" y="2632365"/>
                </a:lnTo>
                <a:cubicBezTo>
                  <a:pt x="12192001" y="3277017"/>
                  <a:pt x="9462729" y="3799611"/>
                  <a:pt x="6096001" y="3799611"/>
                </a:cubicBezTo>
                <a:cubicBezTo>
                  <a:pt x="2729273" y="3799611"/>
                  <a:pt x="1" y="3277017"/>
                  <a:pt x="1" y="2632365"/>
                </a:cubicBezTo>
                <a:lnTo>
                  <a:pt x="1" y="2632364"/>
                </a:lnTo>
                <a:lnTo>
                  <a:pt x="0" y="2632364"/>
                </a:lnTo>
                <a:close/>
              </a:path>
            </a:pathLst>
          </a:custGeom>
          <a:blipFill dpi="0" rotWithShape="1">
            <a:blip r:embed="rId4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9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948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3">
            <a:extLst>
              <a:ext uri="{FF2B5EF4-FFF2-40B4-BE49-F238E27FC236}">
                <a16:creationId xmlns:a16="http://schemas.microsoft.com/office/drawing/2014/main" id="{7C60B492-7896-4716-B590-9EE1003B2AEE}"/>
              </a:ext>
            </a:extLst>
          </p:cNvPr>
          <p:cNvSpPr txBox="1">
            <a:spLocks/>
          </p:cNvSpPr>
          <p:nvPr/>
        </p:nvSpPr>
        <p:spPr>
          <a:xfrm>
            <a:off x="1057835" y="634485"/>
            <a:ext cx="7951694" cy="655752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Attention Aggregation Mechanism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AAM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903406D8-7B29-E088-2716-38CCCE2C94FD}"/>
              </a:ext>
            </a:extLst>
          </p:cNvPr>
          <p:cNvCxnSpPr>
            <a:cxnSpLocks/>
          </p:cNvCxnSpPr>
          <p:nvPr/>
        </p:nvCxnSpPr>
        <p:spPr>
          <a:xfrm>
            <a:off x="1057835" y="1173019"/>
            <a:ext cx="96403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0EFC0A2B-3129-0F9F-482E-E29000688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7050" l="10000" r="90000">
                        <a14:foregroundMark x1="44769" y1="14286" x2="44769" y2="14286"/>
                        <a14:foregroundMark x1="23538" y1="69876" x2="23538" y2="69876"/>
                        <a14:foregroundMark x1="41846" y1="70186" x2="41846" y2="70186"/>
                        <a14:foregroundMark x1="60308" y1="71429" x2="60308" y2="71429"/>
                        <a14:foregroundMark x1="85077" y1="74845" x2="85077" y2="74845"/>
                        <a14:foregroundMark x1="14769" y1="88665" x2="14769" y2="88665"/>
                        <a14:foregroundMark x1="21538" y1="91304" x2="21538" y2="91304"/>
                        <a14:foregroundMark x1="28923" y1="91615" x2="28923" y2="91615"/>
                        <a14:foregroundMark x1="33385" y1="92391" x2="33385" y2="92391"/>
                        <a14:foregroundMark x1="36462" y1="89752" x2="36462" y2="89752"/>
                        <a14:foregroundMark x1="50923" y1="92702" x2="50923" y2="92702"/>
                        <a14:foregroundMark x1="56154" y1="93478" x2="56154" y2="93478"/>
                        <a14:foregroundMark x1="59231" y1="92702" x2="59231" y2="92702"/>
                        <a14:foregroundMark x1="62308" y1="92857" x2="62308" y2="92857"/>
                        <a14:foregroundMark x1="58923" y1="88199" x2="58923" y2="88199"/>
                        <a14:foregroundMark x1="66462" y1="90217" x2="66462" y2="90217"/>
                        <a14:foregroundMark x1="70154" y1="90217" x2="70154" y2="90217"/>
                        <a14:foregroundMark x1="77538" y1="91615" x2="77538" y2="91615"/>
                        <a14:foregroundMark x1="80154" y1="91615" x2="80154" y2="91615"/>
                        <a14:foregroundMark x1="77538" y1="88199" x2="77538" y2="88199"/>
                        <a14:foregroundMark x1="33846" y1="20807" x2="33846" y2="20807"/>
                        <a14:foregroundMark x1="37538" y1="16770" x2="37538" y2="16770"/>
                        <a14:foregroundMark x1="30308" y1="25000" x2="30308" y2="25000"/>
                        <a14:foregroundMark x1="30462" y1="32919" x2="30462" y2="32919"/>
                        <a14:foregroundMark x1="29692" y1="39596" x2="29692" y2="39596"/>
                        <a14:foregroundMark x1="51231" y1="13820" x2="51231" y2="13820"/>
                        <a14:foregroundMark x1="54769" y1="12733" x2="54769" y2="12733"/>
                        <a14:foregroundMark x1="57692" y1="13509" x2="57692" y2="13509"/>
                        <a14:foregroundMark x1="63077" y1="15062" x2="63077" y2="15062"/>
                        <a14:foregroundMark x1="66769" y1="18478" x2="66769" y2="18478"/>
                        <a14:foregroundMark x1="70154" y1="22981" x2="70154" y2="22981"/>
                        <a14:foregroundMark x1="72462" y1="28416" x2="72462" y2="28416"/>
                        <a14:foregroundMark x1="72615" y1="32298" x2="72615" y2="32298"/>
                        <a14:foregroundMark x1="71692" y1="36335" x2="71692" y2="36335"/>
                        <a14:foregroundMark x1="69231" y1="42547" x2="69231" y2="42547"/>
                        <a14:foregroundMark x1="31077" y1="42547" x2="31077" y2="42547"/>
                        <a14:foregroundMark x1="44462" y1="45186" x2="44462" y2="45186"/>
                        <a14:foregroundMark x1="44769" y1="52174" x2="44769" y2="52174"/>
                        <a14:foregroundMark x1="46769" y1="52484" x2="46769" y2="52484"/>
                        <a14:foregroundMark x1="51231" y1="53261" x2="51231" y2="53261"/>
                        <a14:foregroundMark x1="55385" y1="53571" x2="55385" y2="53571"/>
                        <a14:foregroundMark x1="61538" y1="26863" x2="61538" y2="26863"/>
                        <a14:foregroundMark x1="36769" y1="48758" x2="36769" y2="48758"/>
                        <a14:foregroundMark x1="34462" y1="44876" x2="34462" y2="44876"/>
                        <a14:foregroundMark x1="65231" y1="44099" x2="65231" y2="44099"/>
                        <a14:foregroundMark x1="64154" y1="47826" x2="64154" y2="47826"/>
                        <a14:foregroundMark x1="74769" y1="89441" x2="74769" y2="89441"/>
                        <a14:foregroundMark x1="74000" y1="93478" x2="74000" y2="93478"/>
                        <a14:foregroundMark x1="85538" y1="88975" x2="85538" y2="88975"/>
                        <a14:foregroundMark x1="86615" y1="89752" x2="86615" y2="89752"/>
                        <a14:foregroundMark x1="87385" y1="89752" x2="87385" y2="89752"/>
                        <a14:foregroundMark x1="86154" y1="91304" x2="86154" y2="91304"/>
                        <a14:foregroundMark x1="87692" y1="92081" x2="87692" y2="92081"/>
                        <a14:foregroundMark x1="87692" y1="90062" x2="87692" y2="90062"/>
                        <a14:foregroundMark x1="87077" y1="88199" x2="87077" y2="88199"/>
                        <a14:backgroundMark x1="17538" y1="73913" x2="17538" y2="73913"/>
                        <a14:backgroundMark x1="41846" y1="72516" x2="41846" y2="72516"/>
                        <a14:backgroundMark x1="44154" y1="77950" x2="44154" y2="77950"/>
                        <a14:backgroundMark x1="36154" y1="79658" x2="36154" y2="79658"/>
                        <a14:backgroundMark x1="38462" y1="74068" x2="38462" y2="74068"/>
                        <a14:backgroundMark x1="40308" y1="75932" x2="40308" y2="75932"/>
                        <a14:backgroundMark x1="37538" y1="77795" x2="37538" y2="77795"/>
                        <a14:backgroundMark x1="39385" y1="79348" x2="39385" y2="79348"/>
                        <a14:backgroundMark x1="27692" y1="69876" x2="27692" y2="69876"/>
                        <a14:backgroundMark x1="24615" y1="71429" x2="24615" y2="71429"/>
                        <a14:backgroundMark x1="75538" y1="71429" x2="75538" y2="71429"/>
                        <a14:backgroundMark x1="82000" y1="70963" x2="82000" y2="70963"/>
                        <a14:backgroundMark x1="80154" y1="70963" x2="80154" y2="70963"/>
                        <a14:backgroundMark x1="79385" y1="74689" x2="79385" y2="74689"/>
                        <a14:backgroundMark x1="78308" y1="73292" x2="78308" y2="73292"/>
                        <a14:backgroundMark x1="78615" y1="75932" x2="78615" y2="75932"/>
                        <a14:backgroundMark x1="62769" y1="50311" x2="62769" y2="50311"/>
                        <a14:backgroundMark x1="60769" y1="15994" x2="60769" y2="1599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36000"/>
                    </a14:imgEffect>
                    <a14:imgEffect>
                      <a14:brightnessContrast bright="-15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155" y="-1944"/>
            <a:ext cx="1578494" cy="1409398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D616EEB6-DE3D-3326-AF73-74421540C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702" y="15508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6F75700-C67C-B3CC-39ED-4CEE72FFEB04}"/>
              </a:ext>
            </a:extLst>
          </p:cNvPr>
          <p:cNvSpPr txBox="1"/>
          <p:nvPr/>
        </p:nvSpPr>
        <p:spPr>
          <a:xfrm>
            <a:off x="2809675" y="6172377"/>
            <a:ext cx="6136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Figure 1: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仿宋_GB2312"/>
                <a:cs typeface="宋体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</a:rPr>
              <a:t>The Proposed Attention Aggregation Mechanism.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6F25AF-2674-D5A8-0F75-6EA033BF0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930" y="21034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F6CDDA-8F2D-F654-B745-782A81637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390" y="1407454"/>
            <a:ext cx="5687210" cy="453048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63421CF-047D-FB00-8C74-F9736ACD1241}"/>
              </a:ext>
            </a:extLst>
          </p:cNvPr>
          <p:cNvSpPr txBox="1"/>
          <p:nvPr/>
        </p:nvSpPr>
        <p:spPr>
          <a:xfrm>
            <a:off x="11268903" y="6324600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2514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3">
            <a:extLst>
              <a:ext uri="{FF2B5EF4-FFF2-40B4-BE49-F238E27FC236}">
                <a16:creationId xmlns:a16="http://schemas.microsoft.com/office/drawing/2014/main" id="{7C60B492-7896-4716-B590-9EE1003B2AEE}"/>
              </a:ext>
            </a:extLst>
          </p:cNvPr>
          <p:cNvSpPr txBox="1">
            <a:spLocks/>
          </p:cNvSpPr>
          <p:nvPr/>
        </p:nvSpPr>
        <p:spPr>
          <a:xfrm>
            <a:off x="973377" y="679982"/>
            <a:ext cx="4063023" cy="6557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Architecture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MSAIC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903406D8-7B29-E088-2716-38CCCE2C94FD}"/>
              </a:ext>
            </a:extLst>
          </p:cNvPr>
          <p:cNvCxnSpPr>
            <a:cxnSpLocks/>
          </p:cNvCxnSpPr>
          <p:nvPr/>
        </p:nvCxnSpPr>
        <p:spPr>
          <a:xfrm>
            <a:off x="1057835" y="1173019"/>
            <a:ext cx="96403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0EFC0A2B-3129-0F9F-482E-E29000688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7050" l="10000" r="90000">
                        <a14:foregroundMark x1="44769" y1="14286" x2="44769" y2="14286"/>
                        <a14:foregroundMark x1="23538" y1="69876" x2="23538" y2="69876"/>
                        <a14:foregroundMark x1="41846" y1="70186" x2="41846" y2="70186"/>
                        <a14:foregroundMark x1="60308" y1="71429" x2="60308" y2="71429"/>
                        <a14:foregroundMark x1="85077" y1="74845" x2="85077" y2="74845"/>
                        <a14:foregroundMark x1="14769" y1="88665" x2="14769" y2="88665"/>
                        <a14:foregroundMark x1="21538" y1="91304" x2="21538" y2="91304"/>
                        <a14:foregroundMark x1="28923" y1="91615" x2="28923" y2="91615"/>
                        <a14:foregroundMark x1="33385" y1="92391" x2="33385" y2="92391"/>
                        <a14:foregroundMark x1="36462" y1="89752" x2="36462" y2="89752"/>
                        <a14:foregroundMark x1="50923" y1="92702" x2="50923" y2="92702"/>
                        <a14:foregroundMark x1="56154" y1="93478" x2="56154" y2="93478"/>
                        <a14:foregroundMark x1="59231" y1="92702" x2="59231" y2="92702"/>
                        <a14:foregroundMark x1="62308" y1="92857" x2="62308" y2="92857"/>
                        <a14:foregroundMark x1="58923" y1="88199" x2="58923" y2="88199"/>
                        <a14:foregroundMark x1="66462" y1="90217" x2="66462" y2="90217"/>
                        <a14:foregroundMark x1="70154" y1="90217" x2="70154" y2="90217"/>
                        <a14:foregroundMark x1="77538" y1="91615" x2="77538" y2="91615"/>
                        <a14:foregroundMark x1="80154" y1="91615" x2="80154" y2="91615"/>
                        <a14:foregroundMark x1="77538" y1="88199" x2="77538" y2="88199"/>
                        <a14:foregroundMark x1="33846" y1="20807" x2="33846" y2="20807"/>
                        <a14:foregroundMark x1="37538" y1="16770" x2="37538" y2="16770"/>
                        <a14:foregroundMark x1="30308" y1="25000" x2="30308" y2="25000"/>
                        <a14:foregroundMark x1="30462" y1="32919" x2="30462" y2="32919"/>
                        <a14:foregroundMark x1="29692" y1="39596" x2="29692" y2="39596"/>
                        <a14:foregroundMark x1="51231" y1="13820" x2="51231" y2="13820"/>
                        <a14:foregroundMark x1="54769" y1="12733" x2="54769" y2="12733"/>
                        <a14:foregroundMark x1="57692" y1="13509" x2="57692" y2="13509"/>
                        <a14:foregroundMark x1="63077" y1="15062" x2="63077" y2="15062"/>
                        <a14:foregroundMark x1="66769" y1="18478" x2="66769" y2="18478"/>
                        <a14:foregroundMark x1="70154" y1="22981" x2="70154" y2="22981"/>
                        <a14:foregroundMark x1="72462" y1="28416" x2="72462" y2="28416"/>
                        <a14:foregroundMark x1="72615" y1="32298" x2="72615" y2="32298"/>
                        <a14:foregroundMark x1="71692" y1="36335" x2="71692" y2="36335"/>
                        <a14:foregroundMark x1="69231" y1="42547" x2="69231" y2="42547"/>
                        <a14:foregroundMark x1="31077" y1="42547" x2="31077" y2="42547"/>
                        <a14:foregroundMark x1="44462" y1="45186" x2="44462" y2="45186"/>
                        <a14:foregroundMark x1="44769" y1="52174" x2="44769" y2="52174"/>
                        <a14:foregroundMark x1="46769" y1="52484" x2="46769" y2="52484"/>
                        <a14:foregroundMark x1="51231" y1="53261" x2="51231" y2="53261"/>
                        <a14:foregroundMark x1="55385" y1="53571" x2="55385" y2="53571"/>
                        <a14:foregroundMark x1="61538" y1="26863" x2="61538" y2="26863"/>
                        <a14:foregroundMark x1="36769" y1="48758" x2="36769" y2="48758"/>
                        <a14:foregroundMark x1="34462" y1="44876" x2="34462" y2="44876"/>
                        <a14:foregroundMark x1="65231" y1="44099" x2="65231" y2="44099"/>
                        <a14:foregroundMark x1="64154" y1="47826" x2="64154" y2="47826"/>
                        <a14:foregroundMark x1="74769" y1="89441" x2="74769" y2="89441"/>
                        <a14:foregroundMark x1="74000" y1="93478" x2="74000" y2="93478"/>
                        <a14:foregroundMark x1="85538" y1="88975" x2="85538" y2="88975"/>
                        <a14:foregroundMark x1="86615" y1="89752" x2="86615" y2="89752"/>
                        <a14:foregroundMark x1="87385" y1="89752" x2="87385" y2="89752"/>
                        <a14:foregroundMark x1="86154" y1="91304" x2="86154" y2="91304"/>
                        <a14:foregroundMark x1="87692" y1="92081" x2="87692" y2="92081"/>
                        <a14:foregroundMark x1="87692" y1="90062" x2="87692" y2="90062"/>
                        <a14:foregroundMark x1="87077" y1="88199" x2="87077" y2="88199"/>
                        <a14:backgroundMark x1="17538" y1="73913" x2="17538" y2="73913"/>
                        <a14:backgroundMark x1="41846" y1="72516" x2="41846" y2="72516"/>
                        <a14:backgroundMark x1="44154" y1="77950" x2="44154" y2="77950"/>
                        <a14:backgroundMark x1="36154" y1="79658" x2="36154" y2="79658"/>
                        <a14:backgroundMark x1="38462" y1="74068" x2="38462" y2="74068"/>
                        <a14:backgroundMark x1="40308" y1="75932" x2="40308" y2="75932"/>
                        <a14:backgroundMark x1="37538" y1="77795" x2="37538" y2="77795"/>
                        <a14:backgroundMark x1="39385" y1="79348" x2="39385" y2="79348"/>
                        <a14:backgroundMark x1="27692" y1="69876" x2="27692" y2="69876"/>
                        <a14:backgroundMark x1="24615" y1="71429" x2="24615" y2="71429"/>
                        <a14:backgroundMark x1="75538" y1="71429" x2="75538" y2="71429"/>
                        <a14:backgroundMark x1="82000" y1="70963" x2="82000" y2="70963"/>
                        <a14:backgroundMark x1="80154" y1="70963" x2="80154" y2="70963"/>
                        <a14:backgroundMark x1="79385" y1="74689" x2="79385" y2="74689"/>
                        <a14:backgroundMark x1="78308" y1="73292" x2="78308" y2="73292"/>
                        <a14:backgroundMark x1="78615" y1="75932" x2="78615" y2="75932"/>
                        <a14:backgroundMark x1="62769" y1="50311" x2="62769" y2="50311"/>
                        <a14:backgroundMark x1="60769" y1="15994" x2="60769" y2="1599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36000"/>
                    </a14:imgEffect>
                    <a14:imgEffect>
                      <a14:brightnessContrast bright="-15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155" y="-1944"/>
            <a:ext cx="1578494" cy="1409398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D616EEB6-DE3D-3326-AF73-74421540C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702" y="15508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05A191A3-5FCF-83F1-882C-C47AE9A172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4720" y="1407454"/>
          <a:ext cx="7577418" cy="4664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9738147" imgH="6065300" progId="Visio.Drawing.15">
                  <p:embed/>
                </p:oleObj>
              </mc:Choice>
              <mc:Fallback>
                <p:oleObj name="Visio" r:id="rId5" imgW="9738147" imgH="6065300" progId="Visio.Drawing.15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05A191A3-5FCF-83F1-882C-C47AE9A172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4720" y="1407454"/>
                        <a:ext cx="7577418" cy="46645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文本框 32">
            <a:extLst>
              <a:ext uri="{FF2B5EF4-FFF2-40B4-BE49-F238E27FC236}">
                <a16:creationId xmlns:a16="http://schemas.microsoft.com/office/drawing/2014/main" id="{16F75700-C67C-B3CC-39ED-4CEE72FFEB04}"/>
              </a:ext>
            </a:extLst>
          </p:cNvPr>
          <p:cNvSpPr txBox="1"/>
          <p:nvPr/>
        </p:nvSpPr>
        <p:spPr>
          <a:xfrm>
            <a:off x="2925109" y="6265165"/>
            <a:ext cx="6136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Figure 2: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仿宋_GB2312"/>
                <a:cs typeface="宋体" panose="02010600030101010101" pitchFamily="2" charset="-122"/>
              </a:rPr>
              <a:t> The architecture of our proposed MSAIC.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24B73D2-EDEE-9DCC-3A60-1AA88D6EF3BE}"/>
              </a:ext>
            </a:extLst>
          </p:cNvPr>
          <p:cNvSpPr txBox="1"/>
          <p:nvPr/>
        </p:nvSpPr>
        <p:spPr>
          <a:xfrm>
            <a:off x="11268903" y="6324600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669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3">
            <a:extLst>
              <a:ext uri="{FF2B5EF4-FFF2-40B4-BE49-F238E27FC236}">
                <a16:creationId xmlns:a16="http://schemas.microsoft.com/office/drawing/2014/main" id="{7C60B492-7896-4716-B590-9EE1003B2AEE}"/>
              </a:ext>
            </a:extLst>
          </p:cNvPr>
          <p:cNvSpPr txBox="1">
            <a:spLocks/>
          </p:cNvSpPr>
          <p:nvPr/>
        </p:nvSpPr>
        <p:spPr>
          <a:xfrm>
            <a:off x="1015897" y="679982"/>
            <a:ext cx="4063023" cy="6557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Performance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903406D8-7B29-E088-2716-38CCCE2C94FD}"/>
              </a:ext>
            </a:extLst>
          </p:cNvPr>
          <p:cNvCxnSpPr>
            <a:cxnSpLocks/>
          </p:cNvCxnSpPr>
          <p:nvPr/>
        </p:nvCxnSpPr>
        <p:spPr>
          <a:xfrm>
            <a:off x="1057835" y="1173019"/>
            <a:ext cx="96403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0EFC0A2B-3129-0F9F-482E-E29000688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7050" l="10000" r="90000">
                        <a14:foregroundMark x1="44769" y1="14286" x2="44769" y2="14286"/>
                        <a14:foregroundMark x1="23538" y1="69876" x2="23538" y2="69876"/>
                        <a14:foregroundMark x1="41846" y1="70186" x2="41846" y2="70186"/>
                        <a14:foregroundMark x1="60308" y1="71429" x2="60308" y2="71429"/>
                        <a14:foregroundMark x1="85077" y1="74845" x2="85077" y2="74845"/>
                        <a14:foregroundMark x1="14769" y1="88665" x2="14769" y2="88665"/>
                        <a14:foregroundMark x1="21538" y1="91304" x2="21538" y2="91304"/>
                        <a14:foregroundMark x1="28923" y1="91615" x2="28923" y2="91615"/>
                        <a14:foregroundMark x1="33385" y1="92391" x2="33385" y2="92391"/>
                        <a14:foregroundMark x1="36462" y1="89752" x2="36462" y2="89752"/>
                        <a14:foregroundMark x1="50923" y1="92702" x2="50923" y2="92702"/>
                        <a14:foregroundMark x1="56154" y1="93478" x2="56154" y2="93478"/>
                        <a14:foregroundMark x1="59231" y1="92702" x2="59231" y2="92702"/>
                        <a14:foregroundMark x1="62308" y1="92857" x2="62308" y2="92857"/>
                        <a14:foregroundMark x1="58923" y1="88199" x2="58923" y2="88199"/>
                        <a14:foregroundMark x1="66462" y1="90217" x2="66462" y2="90217"/>
                        <a14:foregroundMark x1="70154" y1="90217" x2="70154" y2="90217"/>
                        <a14:foregroundMark x1="77538" y1="91615" x2="77538" y2="91615"/>
                        <a14:foregroundMark x1="80154" y1="91615" x2="80154" y2="91615"/>
                        <a14:foregroundMark x1="77538" y1="88199" x2="77538" y2="88199"/>
                        <a14:foregroundMark x1="33846" y1="20807" x2="33846" y2="20807"/>
                        <a14:foregroundMark x1="37538" y1="16770" x2="37538" y2="16770"/>
                        <a14:foregroundMark x1="30308" y1="25000" x2="30308" y2="25000"/>
                        <a14:foregroundMark x1="30462" y1="32919" x2="30462" y2="32919"/>
                        <a14:foregroundMark x1="29692" y1="39596" x2="29692" y2="39596"/>
                        <a14:foregroundMark x1="51231" y1="13820" x2="51231" y2="13820"/>
                        <a14:foregroundMark x1="54769" y1="12733" x2="54769" y2="12733"/>
                        <a14:foregroundMark x1="57692" y1="13509" x2="57692" y2="13509"/>
                        <a14:foregroundMark x1="63077" y1="15062" x2="63077" y2="15062"/>
                        <a14:foregroundMark x1="66769" y1="18478" x2="66769" y2="18478"/>
                        <a14:foregroundMark x1="70154" y1="22981" x2="70154" y2="22981"/>
                        <a14:foregroundMark x1="72462" y1="28416" x2="72462" y2="28416"/>
                        <a14:foregroundMark x1="72615" y1="32298" x2="72615" y2="32298"/>
                        <a14:foregroundMark x1="71692" y1="36335" x2="71692" y2="36335"/>
                        <a14:foregroundMark x1="69231" y1="42547" x2="69231" y2="42547"/>
                        <a14:foregroundMark x1="31077" y1="42547" x2="31077" y2="42547"/>
                        <a14:foregroundMark x1="44462" y1="45186" x2="44462" y2="45186"/>
                        <a14:foregroundMark x1="44769" y1="52174" x2="44769" y2="52174"/>
                        <a14:foregroundMark x1="46769" y1="52484" x2="46769" y2="52484"/>
                        <a14:foregroundMark x1="51231" y1="53261" x2="51231" y2="53261"/>
                        <a14:foregroundMark x1="55385" y1="53571" x2="55385" y2="53571"/>
                        <a14:foregroundMark x1="61538" y1="26863" x2="61538" y2="26863"/>
                        <a14:foregroundMark x1="36769" y1="48758" x2="36769" y2="48758"/>
                        <a14:foregroundMark x1="34462" y1="44876" x2="34462" y2="44876"/>
                        <a14:foregroundMark x1="65231" y1="44099" x2="65231" y2="44099"/>
                        <a14:foregroundMark x1="64154" y1="47826" x2="64154" y2="47826"/>
                        <a14:foregroundMark x1="74769" y1="89441" x2="74769" y2="89441"/>
                        <a14:foregroundMark x1="74000" y1="93478" x2="74000" y2="93478"/>
                        <a14:foregroundMark x1="85538" y1="88975" x2="85538" y2="88975"/>
                        <a14:foregroundMark x1="86615" y1="89752" x2="86615" y2="89752"/>
                        <a14:foregroundMark x1="87385" y1="89752" x2="87385" y2="89752"/>
                        <a14:foregroundMark x1="86154" y1="91304" x2="86154" y2="91304"/>
                        <a14:foregroundMark x1="87692" y1="92081" x2="87692" y2="92081"/>
                        <a14:foregroundMark x1="87692" y1="90062" x2="87692" y2="90062"/>
                        <a14:foregroundMark x1="87077" y1="88199" x2="87077" y2="88199"/>
                        <a14:backgroundMark x1="17538" y1="73913" x2="17538" y2="73913"/>
                        <a14:backgroundMark x1="41846" y1="72516" x2="41846" y2="72516"/>
                        <a14:backgroundMark x1="44154" y1="77950" x2="44154" y2="77950"/>
                        <a14:backgroundMark x1="36154" y1="79658" x2="36154" y2="79658"/>
                        <a14:backgroundMark x1="38462" y1="74068" x2="38462" y2="74068"/>
                        <a14:backgroundMark x1="40308" y1="75932" x2="40308" y2="75932"/>
                        <a14:backgroundMark x1="37538" y1="77795" x2="37538" y2="77795"/>
                        <a14:backgroundMark x1="39385" y1="79348" x2="39385" y2="79348"/>
                        <a14:backgroundMark x1="27692" y1="69876" x2="27692" y2="69876"/>
                        <a14:backgroundMark x1="24615" y1="71429" x2="24615" y2="71429"/>
                        <a14:backgroundMark x1="75538" y1="71429" x2="75538" y2="71429"/>
                        <a14:backgroundMark x1="82000" y1="70963" x2="82000" y2="70963"/>
                        <a14:backgroundMark x1="80154" y1="70963" x2="80154" y2="70963"/>
                        <a14:backgroundMark x1="79385" y1="74689" x2="79385" y2="74689"/>
                        <a14:backgroundMark x1="78308" y1="73292" x2="78308" y2="73292"/>
                        <a14:backgroundMark x1="78615" y1="75932" x2="78615" y2="75932"/>
                        <a14:backgroundMark x1="62769" y1="50311" x2="62769" y2="50311"/>
                        <a14:backgroundMark x1="60769" y1="15994" x2="60769" y2="1599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36000"/>
                    </a14:imgEffect>
                    <a14:imgEffect>
                      <a14:brightnessContrast bright="-15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155" y="-1944"/>
            <a:ext cx="1578494" cy="1409398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D616EEB6-DE3D-3326-AF73-74421540C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702" y="15508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6F75700-C67C-B3CC-39ED-4CEE72FFEB04}"/>
              </a:ext>
            </a:extLst>
          </p:cNvPr>
          <p:cNvSpPr txBox="1"/>
          <p:nvPr/>
        </p:nvSpPr>
        <p:spPr>
          <a:xfrm>
            <a:off x="1814817" y="5307106"/>
            <a:ext cx="856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Figure 3: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仿宋_GB2312"/>
                <a:cs typeface="宋体" panose="02010600030101010101" pitchFamily="2" charset="-122"/>
              </a:rPr>
              <a:t> (a) RD-curves evaluated on Kodak dataset.(b) RD-curves evaluated on CLIC professional validation dataset. </a:t>
            </a:r>
            <a:r>
              <a:rPr lang="en-US" altLang="zh-CN" kern="0" dirty="0">
                <a:latin typeface="Times New Roman" panose="02020603050405020304" pitchFamily="18" charset="0"/>
                <a:ea typeface="等线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en-US" altLang="zh-CN" sz="1800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ttain the SOTA compression performance and outperform the Cheng-2020 at the high bit rate.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DA25DE-27E2-1A89-DAC4-F4F758549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92D8C4EF-2ED9-11F9-EC75-0E47D406A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237847"/>
              </p:ext>
            </p:extLst>
          </p:nvPr>
        </p:nvGraphicFramePr>
        <p:xfrm>
          <a:off x="1057835" y="1407454"/>
          <a:ext cx="9640320" cy="385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6507126" imgH="2605899" progId="Visio.Drawing.15">
                  <p:embed/>
                </p:oleObj>
              </mc:Choice>
              <mc:Fallback>
                <p:oleObj name="Visio" r:id="rId5" imgW="6507126" imgH="2605899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835" y="1407454"/>
                        <a:ext cx="9640320" cy="38550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5011FB85-6A68-48B1-BC82-3FC8DDB1AF8C}"/>
              </a:ext>
            </a:extLst>
          </p:cNvPr>
          <p:cNvSpPr txBox="1"/>
          <p:nvPr/>
        </p:nvSpPr>
        <p:spPr>
          <a:xfrm>
            <a:off x="11268903" y="6324600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340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3">
            <a:extLst>
              <a:ext uri="{FF2B5EF4-FFF2-40B4-BE49-F238E27FC236}">
                <a16:creationId xmlns:a16="http://schemas.microsoft.com/office/drawing/2014/main" id="{7C60B492-7896-4716-B590-9EE1003B2AEE}"/>
              </a:ext>
            </a:extLst>
          </p:cNvPr>
          <p:cNvSpPr txBox="1">
            <a:spLocks/>
          </p:cNvSpPr>
          <p:nvPr/>
        </p:nvSpPr>
        <p:spPr>
          <a:xfrm>
            <a:off x="982342" y="679982"/>
            <a:ext cx="4063023" cy="6557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Performance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903406D8-7B29-E088-2716-38CCCE2C94FD}"/>
              </a:ext>
            </a:extLst>
          </p:cNvPr>
          <p:cNvCxnSpPr>
            <a:cxnSpLocks/>
          </p:cNvCxnSpPr>
          <p:nvPr/>
        </p:nvCxnSpPr>
        <p:spPr>
          <a:xfrm>
            <a:off x="1057835" y="1173019"/>
            <a:ext cx="96403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0EFC0A2B-3129-0F9F-482E-E29000688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7050" l="10000" r="90000">
                        <a14:foregroundMark x1="44769" y1="14286" x2="44769" y2="14286"/>
                        <a14:foregroundMark x1="23538" y1="69876" x2="23538" y2="69876"/>
                        <a14:foregroundMark x1="41846" y1="70186" x2="41846" y2="70186"/>
                        <a14:foregroundMark x1="60308" y1="71429" x2="60308" y2="71429"/>
                        <a14:foregroundMark x1="85077" y1="74845" x2="85077" y2="74845"/>
                        <a14:foregroundMark x1="14769" y1="88665" x2="14769" y2="88665"/>
                        <a14:foregroundMark x1="21538" y1="91304" x2="21538" y2="91304"/>
                        <a14:foregroundMark x1="28923" y1="91615" x2="28923" y2="91615"/>
                        <a14:foregroundMark x1="33385" y1="92391" x2="33385" y2="92391"/>
                        <a14:foregroundMark x1="36462" y1="89752" x2="36462" y2="89752"/>
                        <a14:foregroundMark x1="50923" y1="92702" x2="50923" y2="92702"/>
                        <a14:foregroundMark x1="56154" y1="93478" x2="56154" y2="93478"/>
                        <a14:foregroundMark x1="59231" y1="92702" x2="59231" y2="92702"/>
                        <a14:foregroundMark x1="62308" y1="92857" x2="62308" y2="92857"/>
                        <a14:foregroundMark x1="58923" y1="88199" x2="58923" y2="88199"/>
                        <a14:foregroundMark x1="66462" y1="90217" x2="66462" y2="90217"/>
                        <a14:foregroundMark x1="70154" y1="90217" x2="70154" y2="90217"/>
                        <a14:foregroundMark x1="77538" y1="91615" x2="77538" y2="91615"/>
                        <a14:foregroundMark x1="80154" y1="91615" x2="80154" y2="91615"/>
                        <a14:foregroundMark x1="77538" y1="88199" x2="77538" y2="88199"/>
                        <a14:foregroundMark x1="33846" y1="20807" x2="33846" y2="20807"/>
                        <a14:foregroundMark x1="37538" y1="16770" x2="37538" y2="16770"/>
                        <a14:foregroundMark x1="30308" y1="25000" x2="30308" y2="25000"/>
                        <a14:foregroundMark x1="30462" y1="32919" x2="30462" y2="32919"/>
                        <a14:foregroundMark x1="29692" y1="39596" x2="29692" y2="39596"/>
                        <a14:foregroundMark x1="51231" y1="13820" x2="51231" y2="13820"/>
                        <a14:foregroundMark x1="54769" y1="12733" x2="54769" y2="12733"/>
                        <a14:foregroundMark x1="57692" y1="13509" x2="57692" y2="13509"/>
                        <a14:foregroundMark x1="63077" y1="15062" x2="63077" y2="15062"/>
                        <a14:foregroundMark x1="66769" y1="18478" x2="66769" y2="18478"/>
                        <a14:foregroundMark x1="70154" y1="22981" x2="70154" y2="22981"/>
                        <a14:foregroundMark x1="72462" y1="28416" x2="72462" y2="28416"/>
                        <a14:foregroundMark x1="72615" y1="32298" x2="72615" y2="32298"/>
                        <a14:foregroundMark x1="71692" y1="36335" x2="71692" y2="36335"/>
                        <a14:foregroundMark x1="69231" y1="42547" x2="69231" y2="42547"/>
                        <a14:foregroundMark x1="31077" y1="42547" x2="31077" y2="42547"/>
                        <a14:foregroundMark x1="44462" y1="45186" x2="44462" y2="45186"/>
                        <a14:foregroundMark x1="44769" y1="52174" x2="44769" y2="52174"/>
                        <a14:foregroundMark x1="46769" y1="52484" x2="46769" y2="52484"/>
                        <a14:foregroundMark x1="51231" y1="53261" x2="51231" y2="53261"/>
                        <a14:foregroundMark x1="55385" y1="53571" x2="55385" y2="53571"/>
                        <a14:foregroundMark x1="61538" y1="26863" x2="61538" y2="26863"/>
                        <a14:foregroundMark x1="36769" y1="48758" x2="36769" y2="48758"/>
                        <a14:foregroundMark x1="34462" y1="44876" x2="34462" y2="44876"/>
                        <a14:foregroundMark x1="65231" y1="44099" x2="65231" y2="44099"/>
                        <a14:foregroundMark x1="64154" y1="47826" x2="64154" y2="47826"/>
                        <a14:foregroundMark x1="74769" y1="89441" x2="74769" y2="89441"/>
                        <a14:foregroundMark x1="74000" y1="93478" x2="74000" y2="93478"/>
                        <a14:foregroundMark x1="85538" y1="88975" x2="85538" y2="88975"/>
                        <a14:foregroundMark x1="86615" y1="89752" x2="86615" y2="89752"/>
                        <a14:foregroundMark x1="87385" y1="89752" x2="87385" y2="89752"/>
                        <a14:foregroundMark x1="86154" y1="91304" x2="86154" y2="91304"/>
                        <a14:foregroundMark x1="87692" y1="92081" x2="87692" y2="92081"/>
                        <a14:foregroundMark x1="87692" y1="90062" x2="87692" y2="90062"/>
                        <a14:foregroundMark x1="87077" y1="88199" x2="87077" y2="88199"/>
                        <a14:backgroundMark x1="17538" y1="73913" x2="17538" y2="73913"/>
                        <a14:backgroundMark x1="41846" y1="72516" x2="41846" y2="72516"/>
                        <a14:backgroundMark x1="44154" y1="77950" x2="44154" y2="77950"/>
                        <a14:backgroundMark x1="36154" y1="79658" x2="36154" y2="79658"/>
                        <a14:backgroundMark x1="38462" y1="74068" x2="38462" y2="74068"/>
                        <a14:backgroundMark x1="40308" y1="75932" x2="40308" y2="75932"/>
                        <a14:backgroundMark x1="37538" y1="77795" x2="37538" y2="77795"/>
                        <a14:backgroundMark x1="39385" y1="79348" x2="39385" y2="79348"/>
                        <a14:backgroundMark x1="27692" y1="69876" x2="27692" y2="69876"/>
                        <a14:backgroundMark x1="24615" y1="71429" x2="24615" y2="71429"/>
                        <a14:backgroundMark x1="75538" y1="71429" x2="75538" y2="71429"/>
                        <a14:backgroundMark x1="82000" y1="70963" x2="82000" y2="70963"/>
                        <a14:backgroundMark x1="80154" y1="70963" x2="80154" y2="70963"/>
                        <a14:backgroundMark x1="79385" y1="74689" x2="79385" y2="74689"/>
                        <a14:backgroundMark x1="78308" y1="73292" x2="78308" y2="73292"/>
                        <a14:backgroundMark x1="78615" y1="75932" x2="78615" y2="75932"/>
                        <a14:backgroundMark x1="62769" y1="50311" x2="62769" y2="50311"/>
                        <a14:backgroundMark x1="60769" y1="15994" x2="60769" y2="1599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36000"/>
                    </a14:imgEffect>
                    <a14:imgEffect>
                      <a14:brightnessContrast bright="-15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155" y="-1944"/>
            <a:ext cx="1578494" cy="1409398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D616EEB6-DE3D-3326-AF73-74421540C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702" y="15508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6F75700-C67C-B3CC-39ED-4CEE72FFEB04}"/>
              </a:ext>
            </a:extLst>
          </p:cNvPr>
          <p:cNvSpPr txBox="1"/>
          <p:nvPr/>
        </p:nvSpPr>
        <p:spPr>
          <a:xfrm>
            <a:off x="1644318" y="5140960"/>
            <a:ext cx="856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Figure 4: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仿宋_GB2312"/>
                <a:cs typeface="宋体" panose="02010600030101010101" pitchFamily="2" charset="-122"/>
              </a:rPr>
              <a:t> Adding the MSTB block to Ball´e2018, Minnen2018 and training it with the same parameters, the results show that our improvement can always possess a higher compression ratio for the same image quality. 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DA25DE-27E2-1A89-DAC4-F4F758549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E409E88-36AC-1057-F454-E963A8D3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9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A808F44E-2640-B110-155C-E7BF756971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247141"/>
              </p:ext>
            </p:extLst>
          </p:nvPr>
        </p:nvGraphicFramePr>
        <p:xfrm>
          <a:off x="1057835" y="1441363"/>
          <a:ext cx="9735333" cy="3699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6453963" imgH="2537177" progId="Visio.Drawing.15">
                  <p:embed/>
                </p:oleObj>
              </mc:Choice>
              <mc:Fallback>
                <p:oleObj name="Visio" r:id="rId5" imgW="6453963" imgH="2537177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835" y="1441363"/>
                        <a:ext cx="9735333" cy="36995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62FAC96D-4E21-12B3-96A1-DEADECEEFDDE}"/>
              </a:ext>
            </a:extLst>
          </p:cNvPr>
          <p:cNvSpPr txBox="1"/>
          <p:nvPr/>
        </p:nvSpPr>
        <p:spPr>
          <a:xfrm>
            <a:off x="11268903" y="6324600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690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3">
            <a:extLst>
              <a:ext uri="{FF2B5EF4-FFF2-40B4-BE49-F238E27FC236}">
                <a16:creationId xmlns:a16="http://schemas.microsoft.com/office/drawing/2014/main" id="{7C60B492-7896-4716-B590-9EE1003B2AEE}"/>
              </a:ext>
            </a:extLst>
          </p:cNvPr>
          <p:cNvSpPr txBox="1">
            <a:spLocks/>
          </p:cNvSpPr>
          <p:nvPr/>
        </p:nvSpPr>
        <p:spPr>
          <a:xfrm>
            <a:off x="982342" y="679982"/>
            <a:ext cx="4063023" cy="6557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Visualization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903406D8-7B29-E088-2716-38CCCE2C94FD}"/>
              </a:ext>
            </a:extLst>
          </p:cNvPr>
          <p:cNvCxnSpPr>
            <a:cxnSpLocks/>
          </p:cNvCxnSpPr>
          <p:nvPr/>
        </p:nvCxnSpPr>
        <p:spPr>
          <a:xfrm>
            <a:off x="1057835" y="1173019"/>
            <a:ext cx="96403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0EFC0A2B-3129-0F9F-482E-E29000688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7050" l="10000" r="90000">
                        <a14:foregroundMark x1="44769" y1="14286" x2="44769" y2="14286"/>
                        <a14:foregroundMark x1="23538" y1="69876" x2="23538" y2="69876"/>
                        <a14:foregroundMark x1="41846" y1="70186" x2="41846" y2="70186"/>
                        <a14:foregroundMark x1="60308" y1="71429" x2="60308" y2="71429"/>
                        <a14:foregroundMark x1="85077" y1="74845" x2="85077" y2="74845"/>
                        <a14:foregroundMark x1="14769" y1="88665" x2="14769" y2="88665"/>
                        <a14:foregroundMark x1="21538" y1="91304" x2="21538" y2="91304"/>
                        <a14:foregroundMark x1="28923" y1="91615" x2="28923" y2="91615"/>
                        <a14:foregroundMark x1="33385" y1="92391" x2="33385" y2="92391"/>
                        <a14:foregroundMark x1="36462" y1="89752" x2="36462" y2="89752"/>
                        <a14:foregroundMark x1="50923" y1="92702" x2="50923" y2="92702"/>
                        <a14:foregroundMark x1="56154" y1="93478" x2="56154" y2="93478"/>
                        <a14:foregroundMark x1="59231" y1="92702" x2="59231" y2="92702"/>
                        <a14:foregroundMark x1="62308" y1="92857" x2="62308" y2="92857"/>
                        <a14:foregroundMark x1="58923" y1="88199" x2="58923" y2="88199"/>
                        <a14:foregroundMark x1="66462" y1="90217" x2="66462" y2="90217"/>
                        <a14:foregroundMark x1="70154" y1="90217" x2="70154" y2="90217"/>
                        <a14:foregroundMark x1="77538" y1="91615" x2="77538" y2="91615"/>
                        <a14:foregroundMark x1="80154" y1="91615" x2="80154" y2="91615"/>
                        <a14:foregroundMark x1="77538" y1="88199" x2="77538" y2="88199"/>
                        <a14:foregroundMark x1="33846" y1="20807" x2="33846" y2="20807"/>
                        <a14:foregroundMark x1="37538" y1="16770" x2="37538" y2="16770"/>
                        <a14:foregroundMark x1="30308" y1="25000" x2="30308" y2="25000"/>
                        <a14:foregroundMark x1="30462" y1="32919" x2="30462" y2="32919"/>
                        <a14:foregroundMark x1="29692" y1="39596" x2="29692" y2="39596"/>
                        <a14:foregroundMark x1="51231" y1="13820" x2="51231" y2="13820"/>
                        <a14:foregroundMark x1="54769" y1="12733" x2="54769" y2="12733"/>
                        <a14:foregroundMark x1="57692" y1="13509" x2="57692" y2="13509"/>
                        <a14:foregroundMark x1="63077" y1="15062" x2="63077" y2="15062"/>
                        <a14:foregroundMark x1="66769" y1="18478" x2="66769" y2="18478"/>
                        <a14:foregroundMark x1="70154" y1="22981" x2="70154" y2="22981"/>
                        <a14:foregroundMark x1="72462" y1="28416" x2="72462" y2="28416"/>
                        <a14:foregroundMark x1="72615" y1="32298" x2="72615" y2="32298"/>
                        <a14:foregroundMark x1="71692" y1="36335" x2="71692" y2="36335"/>
                        <a14:foregroundMark x1="69231" y1="42547" x2="69231" y2="42547"/>
                        <a14:foregroundMark x1="31077" y1="42547" x2="31077" y2="42547"/>
                        <a14:foregroundMark x1="44462" y1="45186" x2="44462" y2="45186"/>
                        <a14:foregroundMark x1="44769" y1="52174" x2="44769" y2="52174"/>
                        <a14:foregroundMark x1="46769" y1="52484" x2="46769" y2="52484"/>
                        <a14:foregroundMark x1="51231" y1="53261" x2="51231" y2="53261"/>
                        <a14:foregroundMark x1="55385" y1="53571" x2="55385" y2="53571"/>
                        <a14:foregroundMark x1="61538" y1="26863" x2="61538" y2="26863"/>
                        <a14:foregroundMark x1="36769" y1="48758" x2="36769" y2="48758"/>
                        <a14:foregroundMark x1="34462" y1="44876" x2="34462" y2="44876"/>
                        <a14:foregroundMark x1="65231" y1="44099" x2="65231" y2="44099"/>
                        <a14:foregroundMark x1="64154" y1="47826" x2="64154" y2="47826"/>
                        <a14:foregroundMark x1="74769" y1="89441" x2="74769" y2="89441"/>
                        <a14:foregroundMark x1="74000" y1="93478" x2="74000" y2="93478"/>
                        <a14:foregroundMark x1="85538" y1="88975" x2="85538" y2="88975"/>
                        <a14:foregroundMark x1="86615" y1="89752" x2="86615" y2="89752"/>
                        <a14:foregroundMark x1="87385" y1="89752" x2="87385" y2="89752"/>
                        <a14:foregroundMark x1="86154" y1="91304" x2="86154" y2="91304"/>
                        <a14:foregroundMark x1="87692" y1="92081" x2="87692" y2="92081"/>
                        <a14:foregroundMark x1="87692" y1="90062" x2="87692" y2="90062"/>
                        <a14:foregroundMark x1="87077" y1="88199" x2="87077" y2="88199"/>
                        <a14:backgroundMark x1="17538" y1="73913" x2="17538" y2="73913"/>
                        <a14:backgroundMark x1="41846" y1="72516" x2="41846" y2="72516"/>
                        <a14:backgroundMark x1="44154" y1="77950" x2="44154" y2="77950"/>
                        <a14:backgroundMark x1="36154" y1="79658" x2="36154" y2="79658"/>
                        <a14:backgroundMark x1="38462" y1="74068" x2="38462" y2="74068"/>
                        <a14:backgroundMark x1="40308" y1="75932" x2="40308" y2="75932"/>
                        <a14:backgroundMark x1="37538" y1="77795" x2="37538" y2="77795"/>
                        <a14:backgroundMark x1="39385" y1="79348" x2="39385" y2="79348"/>
                        <a14:backgroundMark x1="27692" y1="69876" x2="27692" y2="69876"/>
                        <a14:backgroundMark x1="24615" y1="71429" x2="24615" y2="71429"/>
                        <a14:backgroundMark x1="75538" y1="71429" x2="75538" y2="71429"/>
                        <a14:backgroundMark x1="82000" y1="70963" x2="82000" y2="70963"/>
                        <a14:backgroundMark x1="80154" y1="70963" x2="80154" y2="70963"/>
                        <a14:backgroundMark x1="79385" y1="74689" x2="79385" y2="74689"/>
                        <a14:backgroundMark x1="78308" y1="73292" x2="78308" y2="73292"/>
                        <a14:backgroundMark x1="78615" y1="75932" x2="78615" y2="75932"/>
                        <a14:backgroundMark x1="62769" y1="50311" x2="62769" y2="50311"/>
                        <a14:backgroundMark x1="60769" y1="15994" x2="60769" y2="1599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36000"/>
                    </a14:imgEffect>
                    <a14:imgEffect>
                      <a14:brightnessContrast bright="-15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155" y="-1944"/>
            <a:ext cx="1578494" cy="1409398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D616EEB6-DE3D-3326-AF73-74421540C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702" y="15508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6F75700-C67C-B3CC-39ED-4CEE72FFEB04}"/>
              </a:ext>
            </a:extLst>
          </p:cNvPr>
          <p:cNvSpPr txBox="1"/>
          <p:nvPr/>
        </p:nvSpPr>
        <p:spPr>
          <a:xfrm>
            <a:off x="1494841" y="5900760"/>
            <a:ext cx="8562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Figure 5: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仿宋_GB2312"/>
                <a:cs typeface="宋体" panose="02010600030101010101" pitchFamily="2" charset="-122"/>
              </a:rPr>
              <a:t> Reconstructed images (kodim07.png and kodim10.png from Kodak dataset). The metrics are [MS-SSIM↑/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ea typeface="仿宋_GB2312"/>
                <a:cs typeface="宋体" panose="02010600030101010101" pitchFamily="2" charset="-122"/>
              </a:rPr>
              <a:t>bpp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仿宋_GB2312"/>
                <a:cs typeface="宋体" panose="02010600030101010101" pitchFamily="2" charset="-122"/>
              </a:rPr>
              <a:t>↓/PNSR↑].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DA25DE-27E2-1A89-DAC4-F4F758549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E409E88-36AC-1057-F454-E963A8D3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9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708084B3-26EC-C370-11E2-45ECAB4104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844069"/>
              </p:ext>
            </p:extLst>
          </p:nvPr>
        </p:nvGraphicFramePr>
        <p:xfrm>
          <a:off x="1937014" y="1295511"/>
          <a:ext cx="7821002" cy="4605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12648916" imgH="7269197" progId="Visio.Drawing.15">
                  <p:embed/>
                </p:oleObj>
              </mc:Choice>
              <mc:Fallback>
                <p:oleObj name="Visio" r:id="rId5" imgW="12648916" imgH="7269197" progId="Visio.Drawing.15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D7925AB9-191D-D543-B36C-1E185BC27F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7014" y="1295511"/>
                        <a:ext cx="7821002" cy="46052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12B4AEF7-4B09-506C-2FCF-CB475C82FDD3}"/>
              </a:ext>
            </a:extLst>
          </p:cNvPr>
          <p:cNvSpPr txBox="1"/>
          <p:nvPr/>
        </p:nvSpPr>
        <p:spPr>
          <a:xfrm>
            <a:off x="11268903" y="6324600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7159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96CD620-51D7-46E2-8E8D-3AC73328F445}"/>
              </a:ext>
            </a:extLst>
          </p:cNvPr>
          <p:cNvSpPr/>
          <p:nvPr/>
        </p:nvSpPr>
        <p:spPr>
          <a:xfrm>
            <a:off x="890338" y="640080"/>
            <a:ext cx="3874702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5400" b="1" dirty="0">
                <a:latin typeface="+mj-lt"/>
                <a:ea typeface="+mj-ea"/>
                <a:cs typeface="+mj-cs"/>
              </a:rPr>
              <a:t>Thanks!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建筑旁的房子&#10;&#10;描述已自动生成">
            <a:extLst>
              <a:ext uri="{FF2B5EF4-FFF2-40B4-BE49-F238E27FC236}">
                <a16:creationId xmlns:a16="http://schemas.microsoft.com/office/drawing/2014/main" id="{C2F02FBC-5977-4198-BFE1-8D9AC998D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6" r="3868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33796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918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918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918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918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918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191</Words>
  <Application>Microsoft Office PowerPoint</Application>
  <PresentationFormat>宽屏</PresentationFormat>
  <Paragraphs>21</Paragraphs>
  <Slides>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等线</vt:lpstr>
      <vt:lpstr>等线 Light</vt:lpstr>
      <vt:lpstr>微软雅黑</vt:lpstr>
      <vt:lpstr>Arial</vt:lpstr>
      <vt:lpstr>Times New Roman</vt:lpstr>
      <vt:lpstr>Office 主题​​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Jerry</dc:creator>
  <cp:lastModifiedBy>Jerry</cp:lastModifiedBy>
  <cp:revision>5</cp:revision>
  <dcterms:created xsi:type="dcterms:W3CDTF">2023-01-29T13:46:56Z</dcterms:created>
  <dcterms:modified xsi:type="dcterms:W3CDTF">2023-01-30T06:31:17Z</dcterms:modified>
</cp:coreProperties>
</file>