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2808525" cy="30279975"/>
  <p:notesSz cx="6858000" cy="9144000"/>
  <p:defaultTextStyle>
    <a:defPPr>
      <a:defRPr lang="zh-CN"/>
    </a:defPPr>
    <a:lvl1pPr algn="l" defTabSz="5270500" rtl="0" fontAlgn="base">
      <a:spcBef>
        <a:spcPct val="0"/>
      </a:spcBef>
      <a:spcAft>
        <a:spcPct val="0"/>
      </a:spcAft>
      <a:defRPr sz="104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2635250" indent="-2178050" algn="l" defTabSz="5270500" rtl="0" fontAlgn="base">
      <a:spcBef>
        <a:spcPct val="0"/>
      </a:spcBef>
      <a:spcAft>
        <a:spcPct val="0"/>
      </a:spcAft>
      <a:defRPr sz="104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5270500" indent="-4356100" algn="l" defTabSz="5270500" rtl="0" fontAlgn="base">
      <a:spcBef>
        <a:spcPct val="0"/>
      </a:spcBef>
      <a:spcAft>
        <a:spcPct val="0"/>
      </a:spcAft>
      <a:defRPr sz="104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7905750" indent="-6534150" algn="l" defTabSz="5270500" rtl="0" fontAlgn="base">
      <a:spcBef>
        <a:spcPct val="0"/>
      </a:spcBef>
      <a:spcAft>
        <a:spcPct val="0"/>
      </a:spcAft>
      <a:defRPr sz="104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0542588" indent="-8713788" algn="l" defTabSz="5270500" rtl="0" fontAlgn="base">
      <a:spcBef>
        <a:spcPct val="0"/>
      </a:spcBef>
      <a:spcAft>
        <a:spcPct val="0"/>
      </a:spcAft>
      <a:defRPr sz="104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0400"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10400"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10400"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10400"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8">
          <p15:clr>
            <a:srgbClr val="A4A3A4"/>
          </p15:clr>
        </p15:guide>
        <p15:guide id="2" pos="1348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9523" autoAdjust="0"/>
  </p:normalViewPr>
  <p:slideViewPr>
    <p:cSldViewPr>
      <p:cViewPr>
        <p:scale>
          <a:sx n="50" d="100"/>
          <a:sy n="50" d="100"/>
        </p:scale>
        <p:origin x="-2778" y="-6"/>
      </p:cViewPr>
      <p:guideLst>
        <p:guide orient="horz" pos="9538"/>
        <p:guide pos="1348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___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21338;&#22763;&#36164;&#26009;\&#35821;&#38899;&#22788;&#29702;&#30456;&#20851;&#35770;&#25991;\&#28966;&#28857;&#35821;&#38899;&#30340;&#24863;&#30693;&#21644;&#21512;&#25104;\&#23398;&#26415;&#35770;&#25991;\ICASSP2017\papers\diagrams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&#21338;&#22763;&#36164;&#26009;\&#35821;&#38899;&#22788;&#29702;&#30456;&#20851;&#35770;&#25991;\&#28966;&#28857;&#35821;&#38899;&#30340;&#24863;&#30693;&#21644;&#21512;&#25104;\&#23398;&#26415;&#35770;&#25991;\ICASSP2017\papers\diagram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SVM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Precision</c:v>
                </c:pt>
                <c:pt idx="1">
                  <c:v>Recall</c:v>
                </c:pt>
                <c:pt idx="2">
                  <c:v>F1-measure</c:v>
                </c:pt>
              </c:strCache>
            </c:strRef>
          </c:cat>
          <c:val>
            <c:numRef>
              <c:f>Sheet1!$B$2:$B$4</c:f>
              <c:numCache>
                <c:formatCode>0.0_ </c:formatCode>
                <c:ptCount val="3"/>
                <c:pt idx="0">
                  <c:v>65.599999999999994</c:v>
                </c:pt>
                <c:pt idx="1">
                  <c:v>81</c:v>
                </c:pt>
                <c:pt idx="2">
                  <c:v>72.5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BN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Precision</c:v>
                </c:pt>
                <c:pt idx="1">
                  <c:v>Recall</c:v>
                </c:pt>
                <c:pt idx="2">
                  <c:v>F1-measure</c:v>
                </c:pt>
              </c:strCache>
            </c:strRef>
          </c:cat>
          <c:val>
            <c:numRef>
              <c:f>Sheet1!$C$2:$C$4</c:f>
              <c:numCache>
                <c:formatCode>0.0_ </c:formatCode>
                <c:ptCount val="3"/>
                <c:pt idx="0">
                  <c:v>78.400000000000006</c:v>
                </c:pt>
                <c:pt idx="1">
                  <c:v>79.2</c:v>
                </c:pt>
                <c:pt idx="2">
                  <c:v>78.8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CRF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Precision</c:v>
                </c:pt>
                <c:pt idx="1">
                  <c:v>Recall</c:v>
                </c:pt>
                <c:pt idx="2">
                  <c:v>F1-measure</c:v>
                </c:pt>
              </c:strCache>
            </c:strRef>
          </c:cat>
          <c:val>
            <c:numRef>
              <c:f>Sheet1!$D$2:$D$4</c:f>
              <c:numCache>
                <c:formatCode>0.0_ </c:formatCode>
                <c:ptCount val="3"/>
                <c:pt idx="0">
                  <c:v>78.5</c:v>
                </c:pt>
                <c:pt idx="1">
                  <c:v>81.7</c:v>
                </c:pt>
                <c:pt idx="2">
                  <c:v>80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MNL-LSTM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Precision</c:v>
                </c:pt>
                <c:pt idx="1">
                  <c:v>Recall</c:v>
                </c:pt>
                <c:pt idx="2">
                  <c:v>F1-measure</c:v>
                </c:pt>
              </c:strCache>
            </c:strRef>
          </c:cat>
          <c:val>
            <c:numRef>
              <c:f>Sheet1!$E$2:$E$4</c:f>
              <c:numCache>
                <c:formatCode>0.0_ </c:formatCode>
                <c:ptCount val="3"/>
                <c:pt idx="0">
                  <c:v>82.3</c:v>
                </c:pt>
                <c:pt idx="1">
                  <c:v>79.8</c:v>
                </c:pt>
                <c:pt idx="2">
                  <c:v>81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MNL-BLSTM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Precision</c:v>
                </c:pt>
                <c:pt idx="1">
                  <c:v>Recall</c:v>
                </c:pt>
                <c:pt idx="2">
                  <c:v>F1-measure</c:v>
                </c:pt>
              </c:strCache>
            </c:strRef>
          </c:cat>
          <c:val>
            <c:numRef>
              <c:f>Sheet1!$F$2:$F$4</c:f>
              <c:numCache>
                <c:formatCode>0.0_ </c:formatCode>
                <c:ptCount val="3"/>
                <c:pt idx="0">
                  <c:v>82.3</c:v>
                </c:pt>
                <c:pt idx="1">
                  <c:v>82.1</c:v>
                </c:pt>
                <c:pt idx="2">
                  <c:v>82.2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3278320"/>
        <c:axId val="373280560"/>
        <c:axId val="0"/>
      </c:bar3DChart>
      <c:catAx>
        <c:axId val="373278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zh-CN"/>
          </a:p>
        </c:txPr>
        <c:crossAx val="373280560"/>
        <c:crosses val="autoZero"/>
        <c:auto val="1"/>
        <c:lblAlgn val="ctr"/>
        <c:lblOffset val="100"/>
        <c:noMultiLvlLbl val="0"/>
      </c:catAx>
      <c:valAx>
        <c:axId val="373280560"/>
        <c:scaling>
          <c:orientation val="minMax"/>
          <c:max val="85"/>
          <c:min val="60"/>
        </c:scaling>
        <c:delete val="0"/>
        <c:axPos val="l"/>
        <c:majorGridlines/>
        <c:numFmt formatCode="0.0_ " sourceLinked="1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zh-CN"/>
          </a:p>
        </c:txPr>
        <c:crossAx val="373278320"/>
        <c:crosses val="autoZero"/>
        <c:crossBetween val="between"/>
        <c:majorUnit val="5"/>
        <c:minorUnit val="0.4"/>
      </c:valAx>
    </c:plotArea>
    <c:legend>
      <c:legendPos val="b"/>
      <c:layout/>
      <c:overlay val="0"/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zh-CN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Sheet1!$B$31</c:f>
              <c:strCache>
                <c:ptCount val="1"/>
                <c:pt idx="0">
                  <c:v>MNL-LSTM</c:v>
                </c:pt>
              </c:strCache>
            </c:strRef>
          </c:tx>
          <c:invertIfNegative val="0"/>
          <c:cat>
            <c:strRef>
              <c:f>Sheet1!$A$32:$A$34</c:f>
              <c:strCache>
                <c:ptCount val="3"/>
                <c:pt idx="0">
                  <c:v>Precision</c:v>
                </c:pt>
                <c:pt idx="1">
                  <c:v>Recall</c:v>
                </c:pt>
                <c:pt idx="2">
                  <c:v>F1-measure</c:v>
                </c:pt>
              </c:strCache>
            </c:strRef>
          </c:cat>
          <c:val>
            <c:numRef>
              <c:f>Sheet1!$B$32:$B$34</c:f>
              <c:numCache>
                <c:formatCode>General</c:formatCode>
                <c:ptCount val="3"/>
                <c:pt idx="0">
                  <c:v>82.3</c:v>
                </c:pt>
                <c:pt idx="1">
                  <c:v>82.1</c:v>
                </c:pt>
                <c:pt idx="2">
                  <c:v>82.2</c:v>
                </c:pt>
              </c:numCache>
            </c:numRef>
          </c:val>
        </c:ser>
        <c:ser>
          <c:idx val="1"/>
          <c:order val="1"/>
          <c:tx>
            <c:strRef>
              <c:f>Sheet1!$C$31</c:f>
              <c:strCache>
                <c:ptCount val="1"/>
                <c:pt idx="0">
                  <c:v>MXL-BLSTM</c:v>
                </c:pt>
              </c:strCache>
            </c:strRef>
          </c:tx>
          <c:invertIfNegative val="0"/>
          <c:cat>
            <c:strRef>
              <c:f>Sheet1!$A$32:$A$34</c:f>
              <c:strCache>
                <c:ptCount val="3"/>
                <c:pt idx="0">
                  <c:v>Precision</c:v>
                </c:pt>
                <c:pt idx="1">
                  <c:v>Recall</c:v>
                </c:pt>
                <c:pt idx="2">
                  <c:v>F1-measure</c:v>
                </c:pt>
              </c:strCache>
            </c:strRef>
          </c:cat>
          <c:val>
            <c:numRef>
              <c:f>Sheet1!$C$32:$C$34</c:f>
              <c:numCache>
                <c:formatCode>General</c:formatCode>
                <c:ptCount val="3"/>
                <c:pt idx="0">
                  <c:v>82.6</c:v>
                </c:pt>
                <c:pt idx="1">
                  <c:v>83.1</c:v>
                </c:pt>
                <c:pt idx="2">
                  <c:v>82.9</c:v>
                </c:pt>
              </c:numCache>
            </c:numRef>
          </c:val>
        </c:ser>
        <c:ser>
          <c:idx val="2"/>
          <c:order val="2"/>
          <c:tx>
            <c:strRef>
              <c:f>Sheet1!$D$31</c:f>
              <c:strCache>
                <c:ptCount val="1"/>
                <c:pt idx="0">
                  <c:v>MTL-BLSTM</c:v>
                </c:pt>
              </c:strCache>
            </c:strRef>
          </c:tx>
          <c:invertIfNegative val="0"/>
          <c:cat>
            <c:strRef>
              <c:f>Sheet1!$A$32:$A$34</c:f>
              <c:strCache>
                <c:ptCount val="3"/>
                <c:pt idx="0">
                  <c:v>Precision</c:v>
                </c:pt>
                <c:pt idx="1">
                  <c:v>Recall</c:v>
                </c:pt>
                <c:pt idx="2">
                  <c:v>F1-measure</c:v>
                </c:pt>
              </c:strCache>
            </c:strRef>
          </c:cat>
          <c:val>
            <c:numRef>
              <c:f>Sheet1!$D$32:$D$34</c:f>
              <c:numCache>
                <c:formatCode>General</c:formatCode>
                <c:ptCount val="3"/>
                <c:pt idx="0">
                  <c:v>84.4</c:v>
                </c:pt>
                <c:pt idx="1">
                  <c:v>83.3</c:v>
                </c:pt>
                <c:pt idx="2">
                  <c:v>83.8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4814864"/>
        <c:axId val="494815424"/>
        <c:axId val="0"/>
      </c:bar3DChart>
      <c:catAx>
        <c:axId val="494814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zh-CN"/>
          </a:p>
        </c:txPr>
        <c:crossAx val="494815424"/>
        <c:crosses val="autoZero"/>
        <c:auto val="1"/>
        <c:lblAlgn val="ctr"/>
        <c:lblOffset val="100"/>
        <c:noMultiLvlLbl val="0"/>
      </c:catAx>
      <c:valAx>
        <c:axId val="494815424"/>
        <c:scaling>
          <c:orientation val="minMax"/>
          <c:max val="85"/>
          <c:min val="8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zh-CN"/>
          </a:p>
        </c:txPr>
        <c:crossAx val="494814864"/>
        <c:crosses val="autoZero"/>
        <c:crossBetween val="between"/>
        <c:majorUnit val="1"/>
      </c:valAx>
    </c:plotArea>
    <c:legend>
      <c:legendPos val="b"/>
      <c:layout/>
      <c:overlay val="0"/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zh-CN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Sheet1!$H$31</c:f>
              <c:strCache>
                <c:ptCount val="1"/>
                <c:pt idx="0">
                  <c:v>MNL-LSTM</c:v>
                </c:pt>
              </c:strCache>
            </c:strRef>
          </c:tx>
          <c:invertIfNegative val="0"/>
          <c:cat>
            <c:strRef>
              <c:f>Sheet1!$G$32:$G$34</c:f>
              <c:strCache>
                <c:ptCount val="3"/>
                <c:pt idx="0">
                  <c:v>Precision</c:v>
                </c:pt>
                <c:pt idx="1">
                  <c:v>Recall</c:v>
                </c:pt>
                <c:pt idx="2">
                  <c:v>F1-measure</c:v>
                </c:pt>
              </c:strCache>
            </c:strRef>
          </c:cat>
          <c:val>
            <c:numRef>
              <c:f>Sheet1!$H$32:$H$34</c:f>
              <c:numCache>
                <c:formatCode>General</c:formatCode>
                <c:ptCount val="3"/>
                <c:pt idx="0">
                  <c:v>78.5</c:v>
                </c:pt>
                <c:pt idx="1">
                  <c:v>81.5</c:v>
                </c:pt>
                <c:pt idx="2">
                  <c:v>79.900000000000006</c:v>
                </c:pt>
              </c:numCache>
            </c:numRef>
          </c:val>
        </c:ser>
        <c:ser>
          <c:idx val="1"/>
          <c:order val="1"/>
          <c:tx>
            <c:strRef>
              <c:f>Sheet1!$I$31</c:f>
              <c:strCache>
                <c:ptCount val="1"/>
                <c:pt idx="0">
                  <c:v>MXL-BLSTM</c:v>
                </c:pt>
              </c:strCache>
            </c:strRef>
          </c:tx>
          <c:invertIfNegative val="0"/>
          <c:cat>
            <c:strRef>
              <c:f>Sheet1!$G$32:$G$34</c:f>
              <c:strCache>
                <c:ptCount val="3"/>
                <c:pt idx="0">
                  <c:v>Precision</c:v>
                </c:pt>
                <c:pt idx="1">
                  <c:v>Recall</c:v>
                </c:pt>
                <c:pt idx="2">
                  <c:v>F1-measure</c:v>
                </c:pt>
              </c:strCache>
            </c:strRef>
          </c:cat>
          <c:val>
            <c:numRef>
              <c:f>Sheet1!$I$32:$I$34</c:f>
              <c:numCache>
                <c:formatCode>General</c:formatCode>
                <c:ptCount val="3"/>
                <c:pt idx="0">
                  <c:v>80.400000000000006</c:v>
                </c:pt>
                <c:pt idx="1">
                  <c:v>82.2</c:v>
                </c:pt>
                <c:pt idx="2">
                  <c:v>81.3</c:v>
                </c:pt>
              </c:numCache>
            </c:numRef>
          </c:val>
        </c:ser>
        <c:ser>
          <c:idx val="2"/>
          <c:order val="2"/>
          <c:tx>
            <c:strRef>
              <c:f>Sheet1!$J$31</c:f>
              <c:strCache>
                <c:ptCount val="1"/>
                <c:pt idx="0">
                  <c:v>MTL-BLSTM</c:v>
                </c:pt>
              </c:strCache>
            </c:strRef>
          </c:tx>
          <c:invertIfNegative val="0"/>
          <c:cat>
            <c:strRef>
              <c:f>Sheet1!$G$32:$G$34</c:f>
              <c:strCache>
                <c:ptCount val="3"/>
                <c:pt idx="0">
                  <c:v>Precision</c:v>
                </c:pt>
                <c:pt idx="1">
                  <c:v>Recall</c:v>
                </c:pt>
                <c:pt idx="2">
                  <c:v>F1-measure</c:v>
                </c:pt>
              </c:strCache>
            </c:strRef>
          </c:cat>
          <c:val>
            <c:numRef>
              <c:f>Sheet1!$J$32:$J$34</c:f>
              <c:numCache>
                <c:formatCode>General</c:formatCode>
                <c:ptCount val="3"/>
                <c:pt idx="0">
                  <c:v>84.2</c:v>
                </c:pt>
                <c:pt idx="1">
                  <c:v>80.3</c:v>
                </c:pt>
                <c:pt idx="2">
                  <c:v>82.2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4808720"/>
        <c:axId val="494809280"/>
        <c:axId val="0"/>
      </c:bar3DChart>
      <c:catAx>
        <c:axId val="494808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zh-CN"/>
          </a:p>
        </c:txPr>
        <c:crossAx val="494809280"/>
        <c:crosses val="autoZero"/>
        <c:auto val="1"/>
        <c:lblAlgn val="ctr"/>
        <c:lblOffset val="100"/>
        <c:noMultiLvlLbl val="0"/>
      </c:catAx>
      <c:valAx>
        <c:axId val="494809280"/>
        <c:scaling>
          <c:orientation val="minMax"/>
          <c:max val="85"/>
          <c:min val="7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zh-CN"/>
          </a:p>
        </c:txPr>
        <c:crossAx val="494808720"/>
        <c:crosses val="autoZero"/>
        <c:crossBetween val="between"/>
        <c:majorUnit val="2"/>
        <c:minorUnit val="0.1"/>
      </c:valAx>
    </c:plotArea>
    <c:legend>
      <c:legendPos val="b"/>
      <c:layout/>
      <c:overlay val="0"/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zh-CN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0.08395</cdr:x>
      <cdr:y>0</cdr:y>
    </cdr:from>
    <cdr:to>
      <cdr:x>0.1553</cdr:x>
      <cdr:y>0.09166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3549" y="0"/>
          <a:ext cx="504457" cy="3907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zh-CN" sz="2400" dirty="0">
              <a:latin typeface="Times New Roman" pitchFamily="18" charset="0"/>
              <a:cs typeface="Times New Roman" pitchFamily="18" charset="0"/>
            </a:rPr>
            <a:t>%</a:t>
          </a:r>
          <a:endParaRPr lang="zh-CN" altLang="en-US" sz="2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4D70B5F9-348F-460C-9358-854E177EEF2F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A46EF96-8228-4CD3-A0A2-0F7ED58C083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8435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06475" y="685800"/>
            <a:ext cx="48450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dirty="0" smtClean="0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EB03A9-E2D4-4A0F-A5C4-64C1EAFDD17C}" type="slidenum">
              <a:rPr lang="zh-CN" altLang="en-US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0089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210645" y="9406421"/>
            <a:ext cx="36387246" cy="649056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421279" y="17158654"/>
            <a:ext cx="29965968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357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71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907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542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178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814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449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10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8519B-7A92-4E7E-9E89-EC453D478475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006B6-71B8-43D3-93CD-D4E8039BB73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20A3C-936F-4D74-9410-56E0F0DD7FEA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3BCEF-C6A2-4575-A44D-ECC155F6085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39313516" y="9055961"/>
            <a:ext cx="43232152" cy="19290867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09628" y="9055961"/>
            <a:ext cx="128990410" cy="19290867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4E700-2F82-4A09-85FF-62AF2A3CA1F0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ACAD4-3854-4828-B70F-9CADA14EE52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7DA30-C91C-4B0C-B699-3C35128C41A7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154F8-42EE-4D7C-9063-786C0711FAD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81592" y="19457691"/>
            <a:ext cx="36387246" cy="6013940"/>
          </a:xfrm>
        </p:spPr>
        <p:txBody>
          <a:bodyPr anchor="t"/>
          <a:lstStyle>
            <a:lvl1pPr algn="l">
              <a:defRPr sz="231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381592" y="12833950"/>
            <a:ext cx="36387246" cy="6623742"/>
          </a:xfrm>
        </p:spPr>
        <p:txBody>
          <a:bodyPr anchor="b"/>
          <a:lstStyle>
            <a:lvl1pPr marL="0" indent="0">
              <a:buNone/>
              <a:defRPr sz="11500">
                <a:solidFill>
                  <a:schemeClr val="tx1">
                    <a:tint val="75000"/>
                  </a:schemeClr>
                </a:solidFill>
              </a:defRPr>
            </a:lvl1pPr>
            <a:lvl2pPr marL="2635712" indent="0">
              <a:buNone/>
              <a:defRPr sz="10400">
                <a:solidFill>
                  <a:schemeClr val="tx1">
                    <a:tint val="75000"/>
                  </a:schemeClr>
                </a:solidFill>
              </a:defRPr>
            </a:lvl2pPr>
            <a:lvl3pPr marL="5271425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3pPr>
            <a:lvl4pPr marL="7907137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4pPr>
            <a:lvl5pPr marL="10542849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5pPr>
            <a:lvl6pPr marL="13178561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6pPr>
            <a:lvl7pPr marL="15814274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7pPr>
            <a:lvl8pPr marL="18449986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8pPr>
            <a:lvl9pPr marL="21085698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2CCA0-3C45-485E-A27A-DC126E497C82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85C81-422A-4BA1-9449-5DD0D284134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09628" y="52751641"/>
            <a:ext cx="86107562" cy="149212989"/>
          </a:xfrm>
        </p:spPr>
        <p:txBody>
          <a:bodyPr/>
          <a:lstStyle>
            <a:lvl1pPr>
              <a:defRPr sz="16100"/>
            </a:lvl1pPr>
            <a:lvl2pPr>
              <a:defRPr sz="13800"/>
            </a:lvl2pPr>
            <a:lvl3pPr>
              <a:defRPr sz="11500"/>
            </a:lvl3pPr>
            <a:lvl4pPr>
              <a:defRPr sz="10400"/>
            </a:lvl4pPr>
            <a:lvl5pPr>
              <a:defRPr sz="10400"/>
            </a:lvl5pPr>
            <a:lvl6pPr>
              <a:defRPr sz="10400"/>
            </a:lvl6pPr>
            <a:lvl7pPr>
              <a:defRPr sz="10400"/>
            </a:lvl7pPr>
            <a:lvl8pPr>
              <a:defRPr sz="10400"/>
            </a:lvl8pPr>
            <a:lvl9pPr>
              <a:defRPr sz="10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6430665" y="52751641"/>
            <a:ext cx="86114994" cy="149212989"/>
          </a:xfrm>
        </p:spPr>
        <p:txBody>
          <a:bodyPr/>
          <a:lstStyle>
            <a:lvl1pPr>
              <a:defRPr sz="16100"/>
            </a:lvl1pPr>
            <a:lvl2pPr>
              <a:defRPr sz="13800"/>
            </a:lvl2pPr>
            <a:lvl3pPr>
              <a:defRPr sz="11500"/>
            </a:lvl3pPr>
            <a:lvl4pPr>
              <a:defRPr sz="10400"/>
            </a:lvl4pPr>
            <a:lvl5pPr>
              <a:defRPr sz="10400"/>
            </a:lvl5pPr>
            <a:lvl6pPr>
              <a:defRPr sz="10400"/>
            </a:lvl6pPr>
            <a:lvl7pPr>
              <a:defRPr sz="10400"/>
            </a:lvl7pPr>
            <a:lvl8pPr>
              <a:defRPr sz="10400"/>
            </a:lvl8pPr>
            <a:lvl9pPr>
              <a:defRPr sz="10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85812-1D3A-41FB-AAB8-8ADCE98C0106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F7AD4-EF64-4FF5-A7AE-D7A4A1A39F5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40426" y="1212606"/>
            <a:ext cx="38527673" cy="5046663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140426" y="6777951"/>
            <a:ext cx="18914533" cy="2824728"/>
          </a:xfrm>
        </p:spPr>
        <p:txBody>
          <a:bodyPr anchor="b"/>
          <a:lstStyle>
            <a:lvl1pPr marL="0" indent="0">
              <a:buNone/>
              <a:defRPr sz="13800" b="1"/>
            </a:lvl1pPr>
            <a:lvl2pPr marL="2635712" indent="0">
              <a:buNone/>
              <a:defRPr sz="11500" b="1"/>
            </a:lvl2pPr>
            <a:lvl3pPr marL="5271425" indent="0">
              <a:buNone/>
              <a:defRPr sz="10400" b="1"/>
            </a:lvl3pPr>
            <a:lvl4pPr marL="7907137" indent="0">
              <a:buNone/>
              <a:defRPr sz="9200" b="1"/>
            </a:lvl4pPr>
            <a:lvl5pPr marL="10542849" indent="0">
              <a:buNone/>
              <a:defRPr sz="9200" b="1"/>
            </a:lvl5pPr>
            <a:lvl6pPr marL="13178561" indent="0">
              <a:buNone/>
              <a:defRPr sz="9200" b="1"/>
            </a:lvl6pPr>
            <a:lvl7pPr marL="15814274" indent="0">
              <a:buNone/>
              <a:defRPr sz="9200" b="1"/>
            </a:lvl7pPr>
            <a:lvl8pPr marL="18449986" indent="0">
              <a:buNone/>
              <a:defRPr sz="9200" b="1"/>
            </a:lvl8pPr>
            <a:lvl9pPr marL="21085698" indent="0">
              <a:buNone/>
              <a:defRPr sz="9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140426" y="9602677"/>
            <a:ext cx="18914533" cy="17446034"/>
          </a:xfrm>
        </p:spPr>
        <p:txBody>
          <a:bodyPr/>
          <a:lstStyle>
            <a:lvl1pPr>
              <a:defRPr sz="13800"/>
            </a:lvl1pPr>
            <a:lvl2pPr>
              <a:defRPr sz="11500"/>
            </a:lvl2pPr>
            <a:lvl3pPr>
              <a:defRPr sz="104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21746141" y="6777951"/>
            <a:ext cx="18921964" cy="2824728"/>
          </a:xfrm>
        </p:spPr>
        <p:txBody>
          <a:bodyPr anchor="b"/>
          <a:lstStyle>
            <a:lvl1pPr marL="0" indent="0">
              <a:buNone/>
              <a:defRPr sz="13800" b="1"/>
            </a:lvl1pPr>
            <a:lvl2pPr marL="2635712" indent="0">
              <a:buNone/>
              <a:defRPr sz="11500" b="1"/>
            </a:lvl2pPr>
            <a:lvl3pPr marL="5271425" indent="0">
              <a:buNone/>
              <a:defRPr sz="10400" b="1"/>
            </a:lvl3pPr>
            <a:lvl4pPr marL="7907137" indent="0">
              <a:buNone/>
              <a:defRPr sz="9200" b="1"/>
            </a:lvl4pPr>
            <a:lvl5pPr marL="10542849" indent="0">
              <a:buNone/>
              <a:defRPr sz="9200" b="1"/>
            </a:lvl5pPr>
            <a:lvl6pPr marL="13178561" indent="0">
              <a:buNone/>
              <a:defRPr sz="9200" b="1"/>
            </a:lvl6pPr>
            <a:lvl7pPr marL="15814274" indent="0">
              <a:buNone/>
              <a:defRPr sz="9200" b="1"/>
            </a:lvl7pPr>
            <a:lvl8pPr marL="18449986" indent="0">
              <a:buNone/>
              <a:defRPr sz="9200" b="1"/>
            </a:lvl8pPr>
            <a:lvl9pPr marL="21085698" indent="0">
              <a:buNone/>
              <a:defRPr sz="9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21746141" y="9602677"/>
            <a:ext cx="18921964" cy="17446034"/>
          </a:xfrm>
        </p:spPr>
        <p:txBody>
          <a:bodyPr/>
          <a:lstStyle>
            <a:lvl1pPr>
              <a:defRPr sz="13800"/>
            </a:lvl1pPr>
            <a:lvl2pPr>
              <a:defRPr sz="11500"/>
            </a:lvl2pPr>
            <a:lvl3pPr>
              <a:defRPr sz="104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02F8D-DC64-4C4F-8CB5-69ECA26DEF8D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B8B4-12DB-4C46-9602-4ECED5269F3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F6AD5-3E28-4F9C-920A-68CE0E5EB673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6D7F1-68DF-4B1A-AEAC-915A002484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421AD-CA1B-40BA-81F5-EBA683EB5AE2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ADDB8-80AD-44DF-BDED-991B9E94A0B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40442" y="1205592"/>
            <a:ext cx="14083713" cy="5130774"/>
          </a:xfrm>
        </p:spPr>
        <p:txBody>
          <a:bodyPr anchor="b"/>
          <a:lstStyle>
            <a:lvl1pPr algn="l">
              <a:defRPr sz="1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736955" y="1205594"/>
            <a:ext cx="23931154" cy="25843120"/>
          </a:xfrm>
        </p:spPr>
        <p:txBody>
          <a:bodyPr/>
          <a:lstStyle>
            <a:lvl1pPr>
              <a:defRPr sz="18400"/>
            </a:lvl1pPr>
            <a:lvl2pPr>
              <a:defRPr sz="16100"/>
            </a:lvl2pPr>
            <a:lvl3pPr>
              <a:defRPr sz="13800"/>
            </a:lvl3pPr>
            <a:lvl4pPr>
              <a:defRPr sz="11500"/>
            </a:lvl4pPr>
            <a:lvl5pPr>
              <a:defRPr sz="11500"/>
            </a:lvl5pPr>
            <a:lvl6pPr>
              <a:defRPr sz="11500"/>
            </a:lvl6pPr>
            <a:lvl7pPr>
              <a:defRPr sz="11500"/>
            </a:lvl7pPr>
            <a:lvl8pPr>
              <a:defRPr sz="11500"/>
            </a:lvl8pPr>
            <a:lvl9pPr>
              <a:defRPr sz="1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140442" y="6336372"/>
            <a:ext cx="14083713" cy="20712345"/>
          </a:xfrm>
        </p:spPr>
        <p:txBody>
          <a:bodyPr/>
          <a:lstStyle>
            <a:lvl1pPr marL="0" indent="0">
              <a:buNone/>
              <a:defRPr sz="8100"/>
            </a:lvl1pPr>
            <a:lvl2pPr marL="2635712" indent="0">
              <a:buNone/>
              <a:defRPr sz="6900"/>
            </a:lvl2pPr>
            <a:lvl3pPr marL="5271425" indent="0">
              <a:buNone/>
              <a:defRPr sz="5800"/>
            </a:lvl3pPr>
            <a:lvl4pPr marL="7907137" indent="0">
              <a:buNone/>
              <a:defRPr sz="5200"/>
            </a:lvl4pPr>
            <a:lvl5pPr marL="10542849" indent="0">
              <a:buNone/>
              <a:defRPr sz="5200"/>
            </a:lvl5pPr>
            <a:lvl6pPr marL="13178561" indent="0">
              <a:buNone/>
              <a:defRPr sz="5200"/>
            </a:lvl6pPr>
            <a:lvl7pPr marL="15814274" indent="0">
              <a:buNone/>
              <a:defRPr sz="5200"/>
            </a:lvl7pPr>
            <a:lvl8pPr marL="18449986" indent="0">
              <a:buNone/>
              <a:defRPr sz="5200"/>
            </a:lvl8pPr>
            <a:lvl9pPr marL="21085698" indent="0">
              <a:buNone/>
              <a:defRPr sz="5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A8292-0DF1-47CA-BB93-4ABCF530C8FA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09CD2-93CC-406E-907D-87FFE50264D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0773" y="21195986"/>
            <a:ext cx="25685115" cy="2502305"/>
          </a:xfrm>
        </p:spPr>
        <p:txBody>
          <a:bodyPr anchor="b"/>
          <a:lstStyle>
            <a:lvl1pPr algn="l">
              <a:defRPr sz="1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90773" y="2705576"/>
            <a:ext cx="25685115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8400"/>
            </a:lvl1pPr>
            <a:lvl2pPr marL="2635712" indent="0">
              <a:buNone/>
              <a:defRPr sz="16100"/>
            </a:lvl2pPr>
            <a:lvl3pPr marL="5271425" indent="0">
              <a:buNone/>
              <a:defRPr sz="13800"/>
            </a:lvl3pPr>
            <a:lvl4pPr marL="7907137" indent="0">
              <a:buNone/>
              <a:defRPr sz="11500"/>
            </a:lvl4pPr>
            <a:lvl5pPr marL="10542849" indent="0">
              <a:buNone/>
              <a:defRPr sz="11500"/>
            </a:lvl5pPr>
            <a:lvl6pPr marL="13178561" indent="0">
              <a:buNone/>
              <a:defRPr sz="11500"/>
            </a:lvl6pPr>
            <a:lvl7pPr marL="15814274" indent="0">
              <a:buNone/>
              <a:defRPr sz="11500"/>
            </a:lvl7pPr>
            <a:lvl8pPr marL="18449986" indent="0">
              <a:buNone/>
              <a:defRPr sz="11500"/>
            </a:lvl8pPr>
            <a:lvl9pPr marL="21085698" indent="0">
              <a:buNone/>
              <a:defRPr sz="115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0773" y="23698289"/>
            <a:ext cx="25685115" cy="3553690"/>
          </a:xfrm>
        </p:spPr>
        <p:txBody>
          <a:bodyPr/>
          <a:lstStyle>
            <a:lvl1pPr marL="0" indent="0">
              <a:buNone/>
              <a:defRPr sz="8100"/>
            </a:lvl1pPr>
            <a:lvl2pPr marL="2635712" indent="0">
              <a:buNone/>
              <a:defRPr sz="6900"/>
            </a:lvl2pPr>
            <a:lvl3pPr marL="5271425" indent="0">
              <a:buNone/>
              <a:defRPr sz="5800"/>
            </a:lvl3pPr>
            <a:lvl4pPr marL="7907137" indent="0">
              <a:buNone/>
              <a:defRPr sz="5200"/>
            </a:lvl4pPr>
            <a:lvl5pPr marL="10542849" indent="0">
              <a:buNone/>
              <a:defRPr sz="5200"/>
            </a:lvl5pPr>
            <a:lvl6pPr marL="13178561" indent="0">
              <a:buNone/>
              <a:defRPr sz="5200"/>
            </a:lvl6pPr>
            <a:lvl7pPr marL="15814274" indent="0">
              <a:buNone/>
              <a:defRPr sz="5200"/>
            </a:lvl7pPr>
            <a:lvl8pPr marL="18449986" indent="0">
              <a:buNone/>
              <a:defRPr sz="5200"/>
            </a:lvl8pPr>
            <a:lvl9pPr marL="21085698" indent="0">
              <a:buNone/>
              <a:defRPr sz="5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C7FE6-CBFF-4A2E-B2AD-A1C644E33C2A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394FE-EA19-47B6-BBF3-FF83760DB38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占位符 1"/>
          <p:cNvSpPr>
            <a:spLocks noGrp="1"/>
          </p:cNvSpPr>
          <p:nvPr>
            <p:ph type="title"/>
          </p:nvPr>
        </p:nvSpPr>
        <p:spPr bwMode="auto">
          <a:xfrm>
            <a:off x="2140704" y="1213035"/>
            <a:ext cx="38527143" cy="504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7142" tIns="263571" rIns="527142" bIns="26357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1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2140704" y="7064566"/>
            <a:ext cx="38527143" cy="19984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7142" tIns="263571" rIns="527142" bIns="2635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2140694" y="28065628"/>
            <a:ext cx="9989452" cy="1611651"/>
          </a:xfrm>
          <a:prstGeom prst="rect">
            <a:avLst/>
          </a:prstGeom>
        </p:spPr>
        <p:txBody>
          <a:bodyPr vert="horz" lIns="527142" tIns="263571" rIns="527142" bIns="263571" rtlCol="0" anchor="ctr"/>
          <a:lstStyle>
            <a:lvl1pPr algn="l" defTabSz="5271425" fontAlgn="auto">
              <a:spcBef>
                <a:spcPts val="0"/>
              </a:spcBef>
              <a:spcAft>
                <a:spcPts val="0"/>
              </a:spcAft>
              <a:defRPr sz="6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8E345EB-5980-4E77-879A-E9D925C55570}" type="datetimeFigureOut">
              <a:rPr lang="zh-CN" altLang="en-US"/>
              <a:pPr>
                <a:defRPr/>
              </a:pPr>
              <a:t>2017/2/24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4626511" y="28065628"/>
            <a:ext cx="13555504" cy="1611651"/>
          </a:xfrm>
          <a:prstGeom prst="rect">
            <a:avLst/>
          </a:prstGeom>
        </p:spPr>
        <p:txBody>
          <a:bodyPr vert="horz" lIns="527142" tIns="263571" rIns="527142" bIns="263571" rtlCol="0" anchor="ctr"/>
          <a:lstStyle>
            <a:lvl1pPr algn="ctr" defTabSz="5271425" fontAlgn="auto">
              <a:spcBef>
                <a:spcPts val="0"/>
              </a:spcBef>
              <a:spcAft>
                <a:spcPts val="0"/>
              </a:spcAft>
              <a:defRPr sz="6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0678385" y="28065628"/>
            <a:ext cx="9989452" cy="1611651"/>
          </a:xfrm>
          <a:prstGeom prst="rect">
            <a:avLst/>
          </a:prstGeom>
        </p:spPr>
        <p:txBody>
          <a:bodyPr vert="horz" lIns="527142" tIns="263571" rIns="527142" bIns="263571" rtlCol="0" anchor="ctr"/>
          <a:lstStyle>
            <a:lvl1pPr algn="r" defTabSz="5271425" fontAlgn="auto">
              <a:spcBef>
                <a:spcPts val="0"/>
              </a:spcBef>
              <a:spcAft>
                <a:spcPts val="0"/>
              </a:spcAft>
              <a:defRPr sz="6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BDBAD67-4D4B-403F-9FDC-550305E5291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70500" rtl="0" eaLnBrk="0" fontAlgn="base" hangingPunct="0">
        <a:spcBef>
          <a:spcPct val="0"/>
        </a:spcBef>
        <a:spcAft>
          <a:spcPct val="0"/>
        </a:spcAft>
        <a:defRPr sz="25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5270500" rtl="0" eaLnBrk="0" fontAlgn="base" hangingPunct="0">
        <a:spcBef>
          <a:spcPct val="0"/>
        </a:spcBef>
        <a:spcAft>
          <a:spcPct val="0"/>
        </a:spcAft>
        <a:defRPr sz="25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defTabSz="5270500" rtl="0" eaLnBrk="0" fontAlgn="base" hangingPunct="0">
        <a:spcBef>
          <a:spcPct val="0"/>
        </a:spcBef>
        <a:spcAft>
          <a:spcPct val="0"/>
        </a:spcAft>
        <a:defRPr sz="25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defTabSz="5270500" rtl="0" eaLnBrk="0" fontAlgn="base" hangingPunct="0">
        <a:spcBef>
          <a:spcPct val="0"/>
        </a:spcBef>
        <a:spcAft>
          <a:spcPct val="0"/>
        </a:spcAft>
        <a:defRPr sz="25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defTabSz="5270500" rtl="0" eaLnBrk="0" fontAlgn="base" hangingPunct="0">
        <a:spcBef>
          <a:spcPct val="0"/>
        </a:spcBef>
        <a:spcAft>
          <a:spcPct val="0"/>
        </a:spcAft>
        <a:defRPr sz="25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defTabSz="5270500" rtl="0" fontAlgn="base">
        <a:spcBef>
          <a:spcPct val="0"/>
        </a:spcBef>
        <a:spcAft>
          <a:spcPct val="0"/>
        </a:spcAft>
        <a:defRPr sz="25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defTabSz="5270500" rtl="0" fontAlgn="base">
        <a:spcBef>
          <a:spcPct val="0"/>
        </a:spcBef>
        <a:spcAft>
          <a:spcPct val="0"/>
        </a:spcAft>
        <a:defRPr sz="25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defTabSz="5270500" rtl="0" fontAlgn="base">
        <a:spcBef>
          <a:spcPct val="0"/>
        </a:spcBef>
        <a:spcAft>
          <a:spcPct val="0"/>
        </a:spcAft>
        <a:defRPr sz="25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defTabSz="5270500" rtl="0" fontAlgn="base">
        <a:spcBef>
          <a:spcPct val="0"/>
        </a:spcBef>
        <a:spcAft>
          <a:spcPct val="0"/>
        </a:spcAft>
        <a:defRPr sz="25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1976438" indent="-1976438" algn="l" defTabSz="52705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400" kern="1200">
          <a:solidFill>
            <a:schemeClr val="tx1"/>
          </a:solidFill>
          <a:latin typeface="+mn-lt"/>
          <a:ea typeface="+mn-ea"/>
          <a:cs typeface="+mn-cs"/>
        </a:defRPr>
      </a:lvl1pPr>
      <a:lvl2pPr marL="4281488" indent="-1646238" algn="l" defTabSz="52705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100" kern="1200">
          <a:solidFill>
            <a:schemeClr val="tx1"/>
          </a:solidFill>
          <a:latin typeface="+mn-lt"/>
          <a:ea typeface="+mn-ea"/>
          <a:cs typeface="+mn-cs"/>
        </a:defRPr>
      </a:lvl2pPr>
      <a:lvl3pPr marL="6588125" indent="-1317625" algn="l" defTabSz="52705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3800" kern="1200">
          <a:solidFill>
            <a:schemeClr val="tx1"/>
          </a:solidFill>
          <a:latin typeface="+mn-lt"/>
          <a:ea typeface="+mn-ea"/>
          <a:cs typeface="+mn-cs"/>
        </a:defRPr>
      </a:lvl3pPr>
      <a:lvl4pPr marL="9224963" indent="-1317625" algn="l" defTabSz="52705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860213" indent="-1317625" algn="l" defTabSz="52705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1500" kern="1200">
          <a:solidFill>
            <a:schemeClr val="tx1"/>
          </a:solidFill>
          <a:latin typeface="+mn-lt"/>
          <a:ea typeface="+mn-ea"/>
          <a:cs typeface="+mn-cs"/>
        </a:defRPr>
      </a:lvl5pPr>
      <a:lvl6pPr marL="14496418" indent="-1317856" algn="l" defTabSz="5271425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6pPr>
      <a:lvl7pPr marL="17132130" indent="-1317856" algn="l" defTabSz="5271425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767842" indent="-1317856" algn="l" defTabSz="5271425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3554" indent="-1317856" algn="l" defTabSz="5271425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271425" rtl="0" eaLnBrk="1" latinLnBrk="0" hangingPunct="1">
        <a:defRPr sz="10400" kern="1200">
          <a:solidFill>
            <a:schemeClr val="tx1"/>
          </a:solidFill>
          <a:latin typeface="+mn-lt"/>
          <a:ea typeface="+mn-ea"/>
          <a:cs typeface="+mn-cs"/>
        </a:defRPr>
      </a:lvl1pPr>
      <a:lvl2pPr marL="2635712" algn="l" defTabSz="5271425" rtl="0" eaLnBrk="1" latinLnBrk="0" hangingPunct="1">
        <a:defRPr sz="10400" kern="1200">
          <a:solidFill>
            <a:schemeClr val="tx1"/>
          </a:solidFill>
          <a:latin typeface="+mn-lt"/>
          <a:ea typeface="+mn-ea"/>
          <a:cs typeface="+mn-cs"/>
        </a:defRPr>
      </a:lvl2pPr>
      <a:lvl3pPr marL="5271425" algn="l" defTabSz="5271425" rtl="0" eaLnBrk="1" latinLnBrk="0" hangingPunct="1">
        <a:defRPr sz="10400" kern="1200">
          <a:solidFill>
            <a:schemeClr val="tx1"/>
          </a:solidFill>
          <a:latin typeface="+mn-lt"/>
          <a:ea typeface="+mn-ea"/>
          <a:cs typeface="+mn-cs"/>
        </a:defRPr>
      </a:lvl3pPr>
      <a:lvl4pPr marL="7907137" algn="l" defTabSz="5271425" rtl="0" eaLnBrk="1" latinLnBrk="0" hangingPunct="1">
        <a:defRPr sz="10400" kern="1200">
          <a:solidFill>
            <a:schemeClr val="tx1"/>
          </a:solidFill>
          <a:latin typeface="+mn-lt"/>
          <a:ea typeface="+mn-ea"/>
          <a:cs typeface="+mn-cs"/>
        </a:defRPr>
      </a:lvl4pPr>
      <a:lvl5pPr marL="10542849" algn="l" defTabSz="5271425" rtl="0" eaLnBrk="1" latinLnBrk="0" hangingPunct="1">
        <a:defRPr sz="10400" kern="1200">
          <a:solidFill>
            <a:schemeClr val="tx1"/>
          </a:solidFill>
          <a:latin typeface="+mn-lt"/>
          <a:ea typeface="+mn-ea"/>
          <a:cs typeface="+mn-cs"/>
        </a:defRPr>
      </a:lvl5pPr>
      <a:lvl6pPr marL="13178561" algn="l" defTabSz="5271425" rtl="0" eaLnBrk="1" latinLnBrk="0" hangingPunct="1">
        <a:defRPr sz="10400" kern="1200">
          <a:solidFill>
            <a:schemeClr val="tx1"/>
          </a:solidFill>
          <a:latin typeface="+mn-lt"/>
          <a:ea typeface="+mn-ea"/>
          <a:cs typeface="+mn-cs"/>
        </a:defRPr>
      </a:lvl6pPr>
      <a:lvl7pPr marL="15814274" algn="l" defTabSz="5271425" rtl="0" eaLnBrk="1" latinLnBrk="0" hangingPunct="1">
        <a:defRPr sz="10400" kern="1200">
          <a:solidFill>
            <a:schemeClr val="tx1"/>
          </a:solidFill>
          <a:latin typeface="+mn-lt"/>
          <a:ea typeface="+mn-ea"/>
          <a:cs typeface="+mn-cs"/>
        </a:defRPr>
      </a:lvl7pPr>
      <a:lvl8pPr marL="18449986" algn="l" defTabSz="5271425" rtl="0" eaLnBrk="1" latinLnBrk="0" hangingPunct="1">
        <a:defRPr sz="10400" kern="1200">
          <a:solidFill>
            <a:schemeClr val="tx1"/>
          </a:solidFill>
          <a:latin typeface="+mn-lt"/>
          <a:ea typeface="+mn-ea"/>
          <a:cs typeface="+mn-cs"/>
        </a:defRPr>
      </a:lvl8pPr>
      <a:lvl9pPr marL="21085698" algn="l" defTabSz="5271425" rtl="0" eaLnBrk="1" latinLnBrk="0" hangingPunct="1">
        <a:defRPr sz="10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13" Type="http://schemas.openxmlformats.org/officeDocument/2006/relationships/image" Target="../media/image11.png"/><Relationship Id="rId1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4.wmf"/><Relationship Id="rId7" Type="http://schemas.openxmlformats.org/officeDocument/2006/relationships/oleObject" Target="../embeddings/oleObject1.bin"/><Relationship Id="rId12" Type="http://schemas.openxmlformats.org/officeDocument/2006/relationships/chart" Target="../charts/chart3.xml"/><Relationship Id="rId17" Type="http://schemas.openxmlformats.org/officeDocument/2006/relationships/image" Target="../media/image2.wmf"/><Relationship Id="rId25" Type="http://schemas.openxmlformats.org/officeDocument/2006/relationships/image" Target="../media/image6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.bin"/><Relationship Id="rId20" Type="http://schemas.openxmlformats.org/officeDocument/2006/relationships/oleObject" Target="../embeddings/oleObject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11" Type="http://schemas.openxmlformats.org/officeDocument/2006/relationships/chart" Target="../charts/chart2.xml"/><Relationship Id="rId24" Type="http://schemas.openxmlformats.org/officeDocument/2006/relationships/oleObject" Target="../embeddings/oleObject6.bin"/><Relationship Id="rId5" Type="http://schemas.openxmlformats.org/officeDocument/2006/relationships/image" Target="../media/image8.jpeg"/><Relationship Id="rId15" Type="http://schemas.openxmlformats.org/officeDocument/2006/relationships/image" Target="../media/image13.emf"/><Relationship Id="rId23" Type="http://schemas.openxmlformats.org/officeDocument/2006/relationships/image" Target="../media/image5.wmf"/><Relationship Id="rId10" Type="http://schemas.openxmlformats.org/officeDocument/2006/relationships/chart" Target="../charts/chart1.xml"/><Relationship Id="rId19" Type="http://schemas.openxmlformats.org/officeDocument/2006/relationships/image" Target="../media/image3.wmf"/><Relationship Id="rId4" Type="http://schemas.openxmlformats.org/officeDocument/2006/relationships/image" Target="../media/image7.gif"/><Relationship Id="rId9" Type="http://schemas.openxmlformats.org/officeDocument/2006/relationships/image" Target="../media/image10.png"/><Relationship Id="rId14" Type="http://schemas.openxmlformats.org/officeDocument/2006/relationships/image" Target="../media/image12.png"/><Relationship Id="rId22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5"/>
          <p:cNvSpPr>
            <a:spLocks noChangeArrowheads="1"/>
          </p:cNvSpPr>
          <p:nvPr/>
        </p:nvSpPr>
        <p:spPr bwMode="auto">
          <a:xfrm>
            <a:off x="28605067" y="5166807"/>
            <a:ext cx="13788002" cy="24694068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tIns="91440" bIns="91440"/>
          <a:lstStyle/>
          <a:p>
            <a:pPr marL="514800" lvl="0" indent="-457200" algn="just" defTabSz="4175634">
              <a:buBlip>
                <a:blip r:embed="rId4"/>
              </a:buBlip>
            </a:pPr>
            <a:r>
              <a:rPr lang="en-US" altLang="zh-C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Experimental Setup</a:t>
            </a: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sets</a:t>
            </a:r>
            <a:endParaRPr lang="en-US" altLang="zh-CN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Language 1: Mandarin (MAN) corpus, Language 2: English (ENG) corpus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1942 MAN utterances from Sogou Voice Assistant, 339 ENG utterances from CUHK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>
                <a:latin typeface="Times New Roman" pitchFamily="18" charset="0"/>
                <a:ea typeface="宋体" charset="-122"/>
                <a:cs typeface="Times New Roman" pitchFamily="18" charset="0"/>
              </a:rPr>
              <a:t>100 MAN utterances and 30 ENG 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utterances from the above sets </a:t>
            </a:r>
            <a:r>
              <a:rPr lang="en-US" altLang="zh-CN" sz="2800" dirty="0">
                <a:latin typeface="Times New Roman" pitchFamily="18" charset="0"/>
                <a:ea typeface="宋体" charset="-122"/>
                <a:cs typeface="Times New Roman" pitchFamily="18" charset="0"/>
              </a:rPr>
              <a:t>are used as the test set</a:t>
            </a: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Comparison methods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Support vector machine (SVM), Bayesian network (BN), Conditional random field (CRF), </a:t>
            </a:r>
            <a:r>
              <a:rPr lang="en-US" altLang="zh-CN" sz="2800" dirty="0">
                <a:latin typeface="Times New Roman" pitchFamily="18" charset="0"/>
                <a:ea typeface="宋体" charset="-122"/>
                <a:cs typeface="Times New Roman" pitchFamily="18" charset="0"/>
              </a:rPr>
              <a:t>Monolingual LSTM (MNL-LSTM), Monolingual BLSTM (MNL-BLSTM), Mix-lingual BLSTM (MXL-BLSTM)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>
                <a:latin typeface="Times New Roman" pitchFamily="18" charset="0"/>
                <a:ea typeface="宋体" charset="-122"/>
                <a:cs typeface="Times New Roman" pitchFamily="18" charset="0"/>
              </a:rPr>
              <a:t>Our method: Multilingual BLSTM (MTL-BLSTM) </a:t>
            </a:r>
            <a:endParaRPr lang="en-US" altLang="zh-CN" sz="2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800" lvl="0" indent="-457200" algn="just" defTabSz="4175634">
              <a:buBlip>
                <a:blip r:embed="rId4"/>
              </a:buBlip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Experimental 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Results</a:t>
            </a: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Experiment 1:</a:t>
            </a:r>
            <a:r>
              <a:rPr lang="en-US" altLang="zh-CN" sz="2800" b="1" dirty="0">
                <a:latin typeface="Times New Roman" pitchFamily="18" charset="0"/>
                <a:ea typeface="宋体" charset="-122"/>
                <a:cs typeface="Times New Roman" pitchFamily="18" charset="0"/>
              </a:rPr>
              <a:t> Influence of </a:t>
            </a:r>
            <a:r>
              <a:rPr lang="en-US" altLang="zh-CN" sz="2800" b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contextual </a:t>
            </a:r>
            <a:r>
              <a:rPr lang="en-US" altLang="zh-CN" sz="2800" b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dependencies on ENG test set</a:t>
            </a: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i="1" dirty="0">
              <a:latin typeface="Times New Roman" pitchFamily="18" charset="0"/>
              <a:cs typeface="Times New Roman" pitchFamily="18" charset="0"/>
            </a:endParaRP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performance of using MNL-LSTM is better than that of using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SVM, BN and CRF </a:t>
            </a:r>
            <a:r>
              <a:rPr lang="en-US" altLang="zh-CN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zh-CN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2-15.6% in terms of F1-measure</a:t>
            </a:r>
            <a:r>
              <a:rPr lang="en-US" altLang="zh-CN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Compared with 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CRF,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LSTM 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can better leverage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contextual 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dependencies for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modeling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both past and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future contexts 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are considered (for MNL-BLSTM), the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performance can 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be further improved</a:t>
            </a:r>
            <a:endParaRPr lang="en-US" altLang="zh-CN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Experiment </a:t>
            </a:r>
            <a:r>
              <a:rPr lang="en-US" altLang="zh-CN" sz="2800" b="1" dirty="0">
                <a:latin typeface="Times New Roman" pitchFamily="18" charset="0"/>
                <a:ea typeface="宋体" charset="-122"/>
                <a:cs typeface="Times New Roman" pitchFamily="18" charset="0"/>
              </a:rPr>
              <a:t>2: Influence of cross-lingual knowledge</a:t>
            </a: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395067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r>
              <a:rPr lang="en-US" altLang="zh-CN" sz="2800" b="1" dirty="0">
                <a:latin typeface="Times New Roman" pitchFamily="18" charset="0"/>
                <a:ea typeface="宋体" charset="-122"/>
                <a:cs typeface="Times New Roman" pitchFamily="18" charset="0"/>
              </a:rPr>
              <a:t> </a:t>
            </a:r>
            <a:r>
              <a:rPr lang="en-US" altLang="zh-CN" sz="2800" b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            </a:t>
            </a: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Both MXL-BLSTM and MTL-BLSTM outperform MNL-BLSTM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The model with uniform feature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representation (MTL-BLSTM) 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is better than that of simply mixing the samples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(MXL-BLSTM) of 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different languages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b="1" i="1" dirty="0">
                <a:latin typeface="Times New Roman" pitchFamily="18" charset="0"/>
                <a:cs typeface="Times New Roman" pitchFamily="18" charset="0"/>
              </a:rPr>
              <a:t>The results demonstrate using large amount of MAN training data is helpful to improve the performance of limited amount of ENG training data, and vise </a:t>
            </a:r>
            <a:r>
              <a:rPr lang="en-US" altLang="zh-CN" sz="2800" b="1" i="1" dirty="0" smtClean="0">
                <a:latin typeface="Times New Roman" pitchFamily="18" charset="0"/>
                <a:cs typeface="Times New Roman" pitchFamily="18" charset="0"/>
              </a:rPr>
              <a:t>versa</a:t>
            </a: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Experiment </a:t>
            </a:r>
            <a:r>
              <a:rPr lang="en-US" altLang="zh-CN" sz="2800" b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3: </a:t>
            </a:r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Influence </a:t>
            </a: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of the complementary </a:t>
            </a:r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data (left figure below)</a:t>
            </a:r>
            <a:endParaRPr lang="en-US" altLang="zh-CN" sz="2800" b="1" dirty="0">
              <a:latin typeface="Times New Roman" pitchFamily="18" charset="0"/>
              <a:cs typeface="Times New Roman" pitchFamily="18" charset="0"/>
            </a:endParaRP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i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The performance on </a:t>
            </a:r>
            <a:r>
              <a:rPr lang="en-US" altLang="zh-CN" sz="28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ENG data achieves consistent </a:t>
            </a:r>
            <a:r>
              <a:rPr lang="en-US" altLang="zh-CN" sz="2800" i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improvement with the scale of MAN training data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b="1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The results validate the usefulness of the cross-lingual </a:t>
            </a:r>
            <a:r>
              <a:rPr lang="en-US" altLang="zh-CN" sz="2800" b="1" i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knowledge for </a:t>
            </a:r>
            <a:r>
              <a:rPr lang="en-US" altLang="zh-CN" sz="2800" b="1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emphasis detection</a:t>
            </a: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395067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395067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395067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dirty="0">
              <a:latin typeface="Arial Narrow" pitchFamily="34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dirty="0" smtClean="0">
              <a:latin typeface="Arial Narrow" pitchFamily="34" charset="0"/>
              <a:ea typeface="宋体" charset="-122"/>
              <a:cs typeface="Times New Roman" pitchFamily="18" charset="0"/>
            </a:endParaRPr>
          </a:p>
          <a:p>
            <a:pPr marL="395067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dirty="0" smtClean="0">
              <a:latin typeface="Arial Narrow" pitchFamily="34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Experiment 4: </a:t>
            </a: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Influence of model </a:t>
            </a:r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architectures (upper right figure)</a:t>
            </a:r>
            <a:endParaRPr lang="en-US" altLang="zh-CN" sz="2800" b="1" dirty="0">
              <a:latin typeface="Times New Roman" pitchFamily="18" charset="0"/>
              <a:cs typeface="Times New Roman" pitchFamily="18" charset="0"/>
            </a:endParaRP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The number of LSTM memory blocks per hidden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layer affects 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the model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performance</a:t>
            </a:r>
            <a:endParaRPr lang="en-US" altLang="zh-CN" sz="2800" i="1" dirty="0">
              <a:latin typeface="Times New Roman" pitchFamily="18" charset="0"/>
              <a:cs typeface="Times New Roman" pitchFamily="18" charset="0"/>
            </a:endParaRP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performance gets better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at first </a:t>
            </a:r>
            <a:r>
              <a:rPr lang="en-US" altLang="zh-CN" sz="2800" i="1" dirty="0">
                <a:latin typeface="Times New Roman" pitchFamily="18" charset="0"/>
                <a:cs typeface="Times New Roman" pitchFamily="18" charset="0"/>
              </a:rPr>
              <a:t>and then decreases </a:t>
            </a:r>
            <a:r>
              <a:rPr lang="en-US" altLang="zh-CN" sz="2800" i="1" dirty="0" smtClean="0">
                <a:latin typeface="Times New Roman" pitchFamily="18" charset="0"/>
                <a:cs typeface="Times New Roman" pitchFamily="18" charset="0"/>
              </a:rPr>
              <a:t>gradually (64 is the best)</a:t>
            </a:r>
            <a:endParaRPr lang="en-US" altLang="zh-CN" sz="2800" i="1" dirty="0">
              <a:latin typeface="Times New Roman" pitchFamily="18" charset="0"/>
              <a:cs typeface="Times New Roman" pitchFamily="18" charset="0"/>
            </a:endParaRPr>
          </a:p>
          <a:p>
            <a:pPr marL="395067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dirty="0">
              <a:latin typeface="Arial Narrow" pitchFamily="34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dirty="0" smtClean="0">
              <a:latin typeface="Arial Narrow" pitchFamily="34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dirty="0">
              <a:latin typeface="Arial Narrow" pitchFamily="34" charset="0"/>
              <a:ea typeface="宋体" charset="-122"/>
              <a:cs typeface="Times New Roman" pitchFamily="18" charset="0"/>
            </a:endParaRPr>
          </a:p>
          <a:p>
            <a:pPr marL="57600" lvl="0" algn="just" defTabSz="4175634"/>
            <a:endParaRPr lang="en-US" altLang="zh-CN" sz="2800" dirty="0" smtClean="0">
              <a:solidFill>
                <a:srgbClr val="000000"/>
              </a:solidFill>
              <a:latin typeface="Arial Narrow" pitchFamily="34" charset="0"/>
              <a:ea typeface="+mn-ea"/>
            </a:endParaRPr>
          </a:p>
          <a:p>
            <a:pPr marL="506250" lvl="0" algn="just" defTabSz="4876800">
              <a:spcAft>
                <a:spcPts val="600"/>
              </a:spcAft>
              <a:defRPr/>
            </a:pP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</p:txBody>
      </p:sp>
      <p:pic>
        <p:nvPicPr>
          <p:cNvPr id="1034" name="Picture 6" descr="jpg_cu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470631" y="627812"/>
            <a:ext cx="3878776" cy="2558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9350" y="627812"/>
            <a:ext cx="2851631" cy="2558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4"/>
          <p:cNvSpPr>
            <a:spLocks noChangeArrowheads="1"/>
          </p:cNvSpPr>
          <p:nvPr/>
        </p:nvSpPr>
        <p:spPr bwMode="auto">
          <a:xfrm>
            <a:off x="359998" y="360001"/>
            <a:ext cx="42083998" cy="3583016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4876800"/>
            <a:endParaRPr lang="zh-CN" altLang="en-US" sz="2800" b="1">
              <a:latin typeface="Calibri" pitchFamily="34" charset="0"/>
            </a:endParaRPr>
          </a:p>
        </p:txBody>
      </p:sp>
      <p:sp>
        <p:nvSpPr>
          <p:cNvPr id="1037" name="Rectangle 15"/>
          <p:cNvSpPr>
            <a:spLocks noChangeArrowheads="1"/>
          </p:cNvSpPr>
          <p:nvPr/>
        </p:nvSpPr>
        <p:spPr bwMode="auto">
          <a:xfrm>
            <a:off x="602859" y="547216"/>
            <a:ext cx="41596934" cy="31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defTabSz="4876800"/>
            <a:r>
              <a:rPr lang="en-US" altLang="zh-CN" sz="4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Learning Cross-lingual Knowledge with Multilingual BLSTM for Emphasis Detection with Limited Training Data</a:t>
            </a:r>
            <a:endParaRPr lang="en-US" altLang="zh-CN" sz="4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ctr" defTabSz="4876800">
              <a:spcBef>
                <a:spcPts val="960"/>
              </a:spcBef>
              <a:spcAft>
                <a:spcPts val="960"/>
              </a:spcAft>
            </a:pPr>
            <a:r>
              <a:rPr lang="en-US" altLang="zh-CN" sz="3200" b="1" i="1" dirty="0" smtClean="0">
                <a:latin typeface="Arial" pitchFamily="34" charset="0"/>
                <a:cs typeface="Arial" pitchFamily="34" charset="0"/>
              </a:rPr>
              <a:t>Yishuang Ning</a:t>
            </a:r>
            <a:r>
              <a:rPr lang="en-US" altLang="zh-CN" sz="3200" b="1" i="1" baseline="30000" dirty="0" smtClean="0">
                <a:latin typeface="Arial" pitchFamily="34" charset="0"/>
                <a:cs typeface="Arial" pitchFamily="34" charset="0"/>
              </a:rPr>
              <a:t>1,2</a:t>
            </a:r>
            <a:r>
              <a:rPr lang="en-US" altLang="zh-CN" sz="3200" b="1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zh-CN" sz="3200" b="1" i="1" dirty="0">
                <a:latin typeface="Arial" pitchFamily="34" charset="0"/>
                <a:cs typeface="Arial" pitchFamily="34" charset="0"/>
              </a:rPr>
              <a:t>Zhiyong </a:t>
            </a:r>
            <a:r>
              <a:rPr lang="en-US" altLang="zh-CN" sz="3200" b="1" i="1" dirty="0" smtClean="0">
                <a:latin typeface="Arial" pitchFamily="34" charset="0"/>
                <a:cs typeface="Arial" pitchFamily="34" charset="0"/>
              </a:rPr>
              <a:t>Wu </a:t>
            </a:r>
            <a:r>
              <a:rPr lang="en-US" altLang="zh-CN" sz="3200" b="1" i="1" baseline="30000" dirty="0" smtClean="0">
                <a:latin typeface="Arial" pitchFamily="34" charset="0"/>
                <a:cs typeface="Arial" pitchFamily="34" charset="0"/>
              </a:rPr>
              <a:t>1,2,3</a:t>
            </a:r>
            <a:r>
              <a:rPr lang="en-US" altLang="zh-CN" sz="3200" b="1" i="1" dirty="0" smtClean="0">
                <a:latin typeface="Arial" pitchFamily="34" charset="0"/>
                <a:cs typeface="Arial" pitchFamily="34" charset="0"/>
              </a:rPr>
              <a:t>, Runnan Li </a:t>
            </a:r>
            <a:r>
              <a:rPr lang="en-US" altLang="zh-CN" sz="3200" b="1" i="1" baseline="30000" dirty="0" smtClean="0">
                <a:latin typeface="Arial" pitchFamily="34" charset="0"/>
                <a:cs typeface="Arial" pitchFamily="34" charset="0"/>
              </a:rPr>
              <a:t>1,2</a:t>
            </a:r>
            <a:r>
              <a:rPr lang="en-US" altLang="zh-CN" sz="3200" b="1" i="1" dirty="0" smtClean="0">
                <a:latin typeface="Arial" pitchFamily="34" charset="0"/>
                <a:cs typeface="Arial" pitchFamily="34" charset="0"/>
              </a:rPr>
              <a:t>, Jia Jia </a:t>
            </a:r>
            <a:r>
              <a:rPr lang="en-US" altLang="zh-CN" sz="3200" b="1" i="1" baseline="30000" dirty="0">
                <a:latin typeface="Arial" pitchFamily="34" charset="0"/>
                <a:cs typeface="Arial" pitchFamily="34" charset="0"/>
              </a:rPr>
              <a:t>1,2</a:t>
            </a:r>
            <a:r>
              <a:rPr lang="en-US" altLang="zh-CN" sz="3200" b="1" i="1" baseline="30000" dirty="0" smtClean="0">
                <a:latin typeface="Arial" pitchFamily="34" charset="0"/>
                <a:cs typeface="Arial" pitchFamily="34" charset="0"/>
              </a:rPr>
              <a:t>,*</a:t>
            </a:r>
            <a:r>
              <a:rPr lang="en-US" altLang="zh-CN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b="1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zh-CN" sz="3200" b="1" i="1" dirty="0" smtClean="0">
                <a:latin typeface="Arial" pitchFamily="34" charset="0"/>
                <a:cs typeface="Arial" pitchFamily="34" charset="0"/>
              </a:rPr>
              <a:t>Mingxing Xu</a:t>
            </a:r>
            <a:r>
              <a:rPr lang="en-US" altLang="zh-CN" sz="3200" b="1" i="1" baseline="30000" dirty="0" smtClean="0">
                <a:latin typeface="Arial" pitchFamily="34" charset="0"/>
                <a:cs typeface="Arial" pitchFamily="34" charset="0"/>
              </a:rPr>
              <a:t>1,2</a:t>
            </a:r>
            <a:r>
              <a:rPr lang="en-US" altLang="zh-CN" sz="3200" b="1" i="1" dirty="0" smtClean="0">
                <a:latin typeface="Arial" pitchFamily="34" charset="0"/>
                <a:cs typeface="Arial" pitchFamily="34" charset="0"/>
              </a:rPr>
              <a:t>, Helen Meng </a:t>
            </a:r>
            <a:r>
              <a:rPr lang="en-US" altLang="zh-CN" sz="3200" b="1" i="1" baseline="30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altLang="zh-CN" sz="3200" b="1" i="1" dirty="0" smtClean="0">
                <a:latin typeface="Arial" pitchFamily="34" charset="0"/>
                <a:cs typeface="Arial" pitchFamily="34" charset="0"/>
              </a:rPr>
              <a:t>, Lianhong Cai </a:t>
            </a:r>
            <a:r>
              <a:rPr lang="en-US" altLang="zh-CN" sz="3200" b="1" i="1" baseline="30000" dirty="0" smtClean="0">
                <a:latin typeface="Arial" pitchFamily="34" charset="0"/>
                <a:cs typeface="Arial" pitchFamily="34" charset="0"/>
              </a:rPr>
              <a:t>1,2</a:t>
            </a:r>
          </a:p>
          <a:p>
            <a:pPr algn="ctr" defTabSz="4876800"/>
            <a:r>
              <a:rPr lang="en-US" altLang="zh-CN" sz="3200" baseline="30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Tsinghua-CUHK Joint Research Center for Media Sciences, Technologies and Systems, Graduate School at Shenzhen, Tsinghua University</a:t>
            </a:r>
          </a:p>
          <a:p>
            <a:pPr algn="ctr" defTabSz="4876800"/>
            <a:r>
              <a:rPr lang="en-US" altLang="zh-CN" sz="32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altLang="zh-CN" sz="32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Department of Computer Science and </a:t>
            </a:r>
            <a:r>
              <a:rPr lang="en-US" altLang="zh-CN" sz="3200" dirty="0">
                <a:latin typeface="Arial" pitchFamily="34" charset="0"/>
                <a:cs typeface="Arial" pitchFamily="34" charset="0"/>
              </a:rPr>
              <a:t>Technology, Tsinghua National Laboratory for Information Science and Technology (TNList), Tsinghua 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University</a:t>
            </a:r>
          </a:p>
          <a:p>
            <a:pPr algn="ctr" defTabSz="4876800"/>
            <a:r>
              <a:rPr lang="en-US" altLang="zh-CN" sz="3200" baseline="30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altLang="zh-CN" sz="3200" dirty="0">
                <a:latin typeface="Arial" pitchFamily="34" charset="0"/>
                <a:cs typeface="Arial" pitchFamily="34" charset="0"/>
              </a:rPr>
              <a:t>Department of Systems Engineering and Engineering Management, The Chinese University of Hong </a:t>
            </a:r>
            <a:r>
              <a:rPr lang="en-US" altLang="zh-CN" sz="3200" dirty="0" smtClean="0">
                <a:latin typeface="Arial" pitchFamily="34" charset="0"/>
                <a:cs typeface="Arial" pitchFamily="34" charset="0"/>
              </a:rPr>
              <a:t>Kong</a:t>
            </a:r>
          </a:p>
        </p:txBody>
      </p:sp>
      <p:sp>
        <p:nvSpPr>
          <p:cNvPr id="1047" name="Rectangle 14"/>
          <p:cNvSpPr>
            <a:spLocks noChangeArrowheads="1"/>
          </p:cNvSpPr>
          <p:nvPr/>
        </p:nvSpPr>
        <p:spPr bwMode="auto">
          <a:xfrm>
            <a:off x="359998" y="17545494"/>
            <a:ext cx="3834352" cy="580823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defTabSz="4876800"/>
            <a:r>
              <a:rPr lang="en-US" altLang="zh-C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Acoustic Features</a:t>
            </a:r>
            <a:endParaRPr lang="en-US" altLang="zh-C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0" name="Rectangle 5"/>
          <p:cNvSpPr>
            <a:spLocks noChangeArrowheads="1"/>
          </p:cNvSpPr>
          <p:nvPr/>
        </p:nvSpPr>
        <p:spPr bwMode="auto">
          <a:xfrm>
            <a:off x="14491497" y="5167379"/>
            <a:ext cx="13788002" cy="24693496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tIns="91440" bIns="91440"/>
          <a:lstStyle/>
          <a:p>
            <a:pPr marL="514800" lvl="0" indent="-457200" algn="just" defTabSz="4175634">
              <a:buBlip>
                <a:blip r:embed="rId4"/>
              </a:buBlip>
            </a:pPr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Emphasis </a:t>
            </a: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Detection with M</a:t>
            </a:r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ultilingual BLSTM (MTL-BLSTM)</a:t>
            </a:r>
            <a:endParaRPr lang="en-US" altLang="zh-CN" sz="2800" b="1" dirty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Motivation 1: 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Emphasis is related with its past and future acoustic </a:t>
            </a:r>
            <a:r>
              <a:rPr lang="en-US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contexts</a:t>
            </a: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Emphasis has the characteristic of local </a:t>
            </a:r>
          </a:p>
          <a:p>
            <a:pPr marL="607690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prominence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yllables 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whose acoustic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features are 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higher </a:t>
            </a:r>
            <a:endParaRPr lang="en-US" altLang="zh-CN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7690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than 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their neighbors are easier to be </a:t>
            </a:r>
          </a:p>
          <a:p>
            <a:pPr marL="607690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perceived 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emphasis</a:t>
            </a: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Motivation 2: Many </a:t>
            </a:r>
            <a:r>
              <a:rPr lang="en-US" altLang="zh-C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intrinsic features 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US" altLang="zh-C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 shared across different languages</a:t>
            </a:r>
            <a:endParaRPr lang="en-US" altLang="zh-CN" sz="2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F0 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duration vary with vowel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height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F0 </a:t>
            </a:r>
            <a:r>
              <a:rPr lang="en-US" altLang="zh-CN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altLang="zh-CN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duration are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constrained 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by the place </a:t>
            </a:r>
            <a:endParaRPr lang="en-US" altLang="zh-CN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7690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 articulation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Emphasis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can be realized by F0 variations </a:t>
            </a: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Architecture</a:t>
            </a: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Form a uniform representation of input features between different languages</a:t>
            </a:r>
            <a:endParaRPr lang="en-US" altLang="zh-CN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Hidden layers are shared across different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languages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Softmax output layers are language-dependent</a:t>
            </a:r>
            <a:endParaRPr lang="en-US" altLang="zh-CN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95067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95067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95067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95067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95067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 smtClean="0">
                <a:latin typeface="Times New Roman" pitchFamily="18" charset="0"/>
                <a:cs typeface="Times New Roman" pitchFamily="18" charset="0"/>
              </a:rPr>
              <a:t>Training procedure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variation of multi-task learning (MTL)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tasks of both languages are trained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simultaneously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mini-batch-based 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adaptive gradient (Adagrad)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algorithm is used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model is 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updated according to the task-specific objective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function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endParaRPr lang="en-US" altLang="zh-CN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1" name="Rectangle 14"/>
          <p:cNvSpPr>
            <a:spLocks noChangeArrowheads="1"/>
          </p:cNvSpPr>
          <p:nvPr/>
        </p:nvSpPr>
        <p:spPr bwMode="auto">
          <a:xfrm>
            <a:off x="14491494" y="4554811"/>
            <a:ext cx="2808312" cy="6120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defTabSz="4876800"/>
            <a:r>
              <a:rPr lang="en-US" altLang="zh-CN" sz="32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Approaches</a:t>
            </a:r>
            <a:endParaRPr lang="en-US" altLang="zh-C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5"/>
          <p:cNvSpPr>
            <a:spLocks noChangeArrowheads="1"/>
          </p:cNvSpPr>
          <p:nvPr/>
        </p:nvSpPr>
        <p:spPr bwMode="auto">
          <a:xfrm>
            <a:off x="360009" y="18126316"/>
            <a:ext cx="13788002" cy="7814871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tIns="91440" bIns="91440"/>
          <a:lstStyle/>
          <a:p>
            <a:pPr marL="514350" indent="-457200" algn="just" defTabSz="4175634">
              <a:buBlip>
                <a:blip r:embed="rId4"/>
              </a:buBlip>
              <a:defRPr/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Segmental Features from syllable level for Mandarin, phoneme level for English</a:t>
            </a: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F0 related features (0 for unvoiced segments)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eanlf0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the mean value of log F0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inlf0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the minimum value of log F0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axlf0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the maximum value of log F0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f0range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the range of log F0</a:t>
            </a:r>
            <a:endParaRPr lang="en-US" altLang="zh-CN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Energy related features (extracted from MFCC)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meanenergy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the mean value of energy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minenergy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minimum value of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energy</a:t>
            </a:r>
            <a:endParaRPr lang="en-US" altLang="zh-CN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maxenergy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maximum value of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energy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e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nergyrange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: the range of energy </a:t>
            </a:r>
            <a:endParaRPr lang="en-US" altLang="zh-CN" sz="2800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Duration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duration</a:t>
            </a: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: duration of each syllable or phoneme</a:t>
            </a:r>
            <a:endParaRPr lang="en-US" altLang="zh-CN" sz="2800" dirty="0"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Semitone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: more suitable for the human’s auditory perception (</a:t>
            </a:r>
            <a:r>
              <a:rPr lang="en-US" altLang="zh-CN" sz="2800" i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f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 is the F0 value)</a:t>
            </a: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395067" lvl="1" indent="0" algn="just" defTabSz="4175634">
              <a:buClr>
                <a:srgbClr val="003466">
                  <a:lumMod val="60000"/>
                  <a:lumOff val="40000"/>
                </a:srgbClr>
              </a:buClr>
            </a:pPr>
            <a:endParaRPr lang="en-US" altLang="zh-CN" sz="2800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792000" lvl="0" indent="-285750" algn="just" defTabSz="4876800">
              <a:spcAft>
                <a:spcPts val="600"/>
              </a:spcAft>
              <a:buFontTx/>
              <a:buChar char="•"/>
              <a:defRPr/>
            </a:pPr>
            <a:endParaRPr lang="en-US" altLang="zh-CN" sz="2800" b="1" dirty="0" smtClean="0">
              <a:latin typeface="Arial Narrow" pitchFamily="34" charset="0"/>
              <a:ea typeface="宋体" charset="-122"/>
              <a:cs typeface="Times New Roman" pitchFamily="18" charset="0"/>
            </a:endParaRPr>
          </a:p>
          <a:p>
            <a:pPr marL="792000" lvl="0" indent="-285750" algn="just" defTabSz="4876800">
              <a:spcAft>
                <a:spcPts val="600"/>
              </a:spcAft>
              <a:buFontTx/>
              <a:buChar char="•"/>
              <a:defRPr/>
            </a:pPr>
            <a:endParaRPr lang="en-US" altLang="zh-CN" sz="2800" b="1" dirty="0">
              <a:latin typeface="Arial Narrow" pitchFamily="34" charset="0"/>
              <a:ea typeface="宋体" charset="-122"/>
              <a:cs typeface="Times New Roman" pitchFamily="18" charset="0"/>
            </a:endParaRPr>
          </a:p>
          <a:p>
            <a:pPr marL="792000" lvl="0" indent="-285750" algn="just" defTabSz="4876800">
              <a:spcAft>
                <a:spcPts val="600"/>
              </a:spcAft>
              <a:buFontTx/>
              <a:buChar char="•"/>
              <a:defRPr/>
            </a:pPr>
            <a:endParaRPr lang="en-US" altLang="zh-CN" sz="2800" b="1" dirty="0" smtClean="0">
              <a:latin typeface="Arial Narrow" pitchFamily="34" charset="0"/>
              <a:ea typeface="宋体" charset="-122"/>
              <a:cs typeface="Times New Roman" pitchFamily="18" charset="0"/>
            </a:endParaRPr>
          </a:p>
          <a:p>
            <a:pPr marL="792000" lvl="0" indent="-285750" algn="just" defTabSz="4876800">
              <a:spcAft>
                <a:spcPts val="600"/>
              </a:spcAft>
              <a:buFontTx/>
              <a:buChar char="•"/>
              <a:defRPr/>
            </a:pPr>
            <a:endParaRPr lang="en-US" altLang="zh-CN" sz="2800" b="1" dirty="0">
              <a:latin typeface="Arial Narrow" pitchFamily="34" charset="0"/>
              <a:ea typeface="宋体" charset="-122"/>
              <a:cs typeface="Times New Roman" pitchFamily="18" charset="0"/>
            </a:endParaRPr>
          </a:p>
        </p:txBody>
      </p:sp>
      <p:sp>
        <p:nvSpPr>
          <p:cNvPr id="64" name="Rectangle 5"/>
          <p:cNvSpPr>
            <a:spLocks noChangeArrowheads="1"/>
          </p:cNvSpPr>
          <p:nvPr/>
        </p:nvSpPr>
        <p:spPr bwMode="auto">
          <a:xfrm>
            <a:off x="360009" y="5166808"/>
            <a:ext cx="13788002" cy="568508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tIns="91440" bIns="91440"/>
          <a:lstStyle/>
          <a:p>
            <a:pPr marL="514800" lvl="0" indent="-457200" algn="just" defTabSz="4175634">
              <a:buBlip>
                <a:blip r:embed="rId4"/>
              </a:buBlip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Motivation</a:t>
            </a: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 Automatic detection of emphasis plays </a:t>
            </a:r>
            <a:r>
              <a:rPr lang="en-US" altLang="zh-CN" sz="2800" dirty="0">
                <a:latin typeface="Times New Roman" pitchFamily="18" charset="0"/>
                <a:ea typeface="宋体" charset="-122"/>
                <a:cs typeface="Times New Roman" pitchFamily="18" charset="0"/>
              </a:rPr>
              <a:t>an important role in 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human-computer interactions, 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e.g., 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emphatic speech synthesis, content spotting and user intention understanding</a:t>
            </a: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dirty="0">
                <a:latin typeface="Times New Roman" pitchFamily="18" charset="0"/>
                <a:ea typeface="宋体" charset="-122"/>
                <a:cs typeface="Times New Roman" pitchFamily="18" charset="0"/>
              </a:rPr>
              <a:t>Various classification models 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are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unable to incorporate contextual information</a:t>
            </a:r>
            <a:r>
              <a:rPr lang="en-US" altLang="zh-CN" sz="2800" dirty="0">
                <a:latin typeface="Times New Roman" pitchFamily="18" charset="0"/>
                <a:ea typeface="宋体" charset="-122"/>
                <a:cs typeface="Times New Roman" pitchFamily="18" charset="0"/>
              </a:rPr>
              <a:t> which emphasis detection mainly relies on </a:t>
            </a:r>
            <a:endParaRPr lang="en-US" altLang="zh-CN" sz="2800" b="1" i="1" dirty="0" smtClean="0">
              <a:solidFill>
                <a:srgbClr val="FF0000"/>
              </a:solidFill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LSTM </a:t>
            </a:r>
            <a:r>
              <a:rPr lang="en-US" altLang="zh-CN" sz="2800" dirty="0">
                <a:latin typeface="Times New Roman" pitchFamily="18" charset="0"/>
                <a:ea typeface="宋体" charset="-122"/>
                <a:cs typeface="Times New Roman" pitchFamily="18" charset="0"/>
              </a:rPr>
              <a:t>can leverage contextual information for modeling, 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but it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needs moderate or large corpus to train a good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model</a:t>
            </a:r>
            <a:endParaRPr lang="en-US" altLang="zh-CN" sz="2800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514800" lvl="0" indent="-457200" algn="just" defTabSz="4175634">
              <a:buBlip>
                <a:blip r:embed="rId4"/>
              </a:buBlip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Contribution</a:t>
            </a: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Introduce </a:t>
            </a:r>
            <a:r>
              <a:rPr lang="en-US" altLang="zh-CN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contextual dependencies 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 emphasis detection</a:t>
            </a:r>
            <a:endParaRPr lang="en-US" altLang="zh-CN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Leverage </a:t>
            </a:r>
            <a:r>
              <a:rPr lang="en-US" altLang="zh-CN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cross-lingual knowledge 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between different languages to improve the detection   performance</a:t>
            </a: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P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ropose </a:t>
            </a:r>
            <a:r>
              <a:rPr lang="en-US" altLang="zh-CN" sz="2800" dirty="0">
                <a:latin typeface="Times New Roman" pitchFamily="18" charset="0"/>
                <a:ea typeface="宋体" charset="-122"/>
                <a:cs typeface="Times New Roman" pitchFamily="18" charset="0"/>
              </a:rPr>
              <a:t>a </a:t>
            </a:r>
            <a:r>
              <a:rPr lang="en-US" altLang="zh-CN" sz="2800" b="1" dirty="0">
                <a:solidFill>
                  <a:srgbClr val="00B0F0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multilingual BLSTM (MTL-BLSTM)</a:t>
            </a:r>
            <a:r>
              <a:rPr lang="en-US" altLang="zh-CN" sz="2800" dirty="0">
                <a:latin typeface="Times New Roman" pitchFamily="18" charset="0"/>
                <a:ea typeface="宋体" charset="-122"/>
                <a:cs typeface="Times New Roman" pitchFamily="18" charset="0"/>
              </a:rPr>
              <a:t> 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for emphasis detection</a:t>
            </a:r>
            <a:endParaRPr lang="en-US" altLang="zh-CN" sz="2800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360005" y="4554811"/>
            <a:ext cx="2940982" cy="6120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defTabSz="4876800"/>
            <a:r>
              <a:rPr lang="zh-CN" altLang="en-US" sz="32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3200" b="1" dirty="0">
              <a:latin typeface="Arial" pitchFamily="34" charset="0"/>
              <a:cs typeface="Arial" pitchFamily="34" charset="0"/>
            </a:endParaRPr>
          </a:p>
          <a:p>
            <a:pPr defTabSz="4876800"/>
            <a:r>
              <a:rPr lang="zh-CN" altLang="en-US" sz="32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3200" b="1" dirty="0">
              <a:latin typeface="Arial" pitchFamily="34" charset="0"/>
              <a:cs typeface="Arial" pitchFamily="34" charset="0"/>
            </a:endParaRPr>
          </a:p>
          <a:p>
            <a:pPr defTabSz="4876800"/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Introduction</a:t>
            </a:r>
            <a:endParaRPr lang="en-US" altLang="zh-C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4876800"/>
            <a:endParaRPr lang="en-US" altLang="zh-CN" sz="3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defTabSz="4876800"/>
            <a:endParaRPr lang="en-US" altLang="zh-CN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对象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970300"/>
              </p:ext>
            </p:extLst>
          </p:nvPr>
        </p:nvGraphicFramePr>
        <p:xfrm>
          <a:off x="4699133" y="24497331"/>
          <a:ext cx="3213104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1" name="Equation" r:id="rId7" imgW="3213000" imgH="939600" progId="Equation.DSMT4">
                  <p:embed/>
                </p:oleObj>
              </mc:Choice>
              <mc:Fallback>
                <p:oleObj name="Equation" r:id="rId7" imgW="321300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99133" y="24497331"/>
                        <a:ext cx="3213104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743"/>
          <p:cNvSpPr>
            <a:spLocks noChangeArrowheads="1"/>
          </p:cNvSpPr>
          <p:nvPr/>
        </p:nvSpPr>
        <p:spPr bwMode="auto">
          <a:xfrm>
            <a:off x="10" y="-846381"/>
            <a:ext cx="184731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367185" y="27129251"/>
            <a:ext cx="13788002" cy="2731624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tIns="91440" bIns="91440"/>
          <a:lstStyle/>
          <a:p>
            <a:pPr marL="514800" lvl="0" indent="-457200" algn="just" defTabSz="4175634">
              <a:buBlip>
                <a:blip r:embed="rId4"/>
              </a:buBlip>
            </a:pP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Proposes a </a:t>
            </a:r>
            <a:r>
              <a:rPr lang="en-US" altLang="zh-CN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multilingual BLSTM (MTL-BLSTM)</a:t>
            </a: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 to address the emphasis detection problem</a:t>
            </a:r>
          </a:p>
          <a:p>
            <a:pPr marL="514800" lvl="0" indent="-457200" algn="just" defTabSz="4175634">
              <a:buBlip>
                <a:blip r:embed="rId4"/>
              </a:buBlip>
            </a:pP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altLang="zh-CN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cross-lingual knowledge </a:t>
            </a: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can be learned to provide benefits to both languages</a:t>
            </a:r>
          </a:p>
          <a:p>
            <a:pPr marL="514800" lvl="0" indent="-457200" algn="just" defTabSz="4175634">
              <a:buBlip>
                <a:blip r:embed="rId4"/>
              </a:buBlip>
            </a:pPr>
            <a:r>
              <a:rPr lang="en-US" altLang="zh-CN" sz="2800" dirty="0" smtClean="0">
                <a:latin typeface="Times New Roman" pitchFamily="18" charset="0"/>
                <a:cs typeface="Times New Roman" pitchFamily="18" charset="0"/>
              </a:rPr>
              <a:t>Experimental results demonstrate effectiveness of our proposed method and show superior performance over monolingual BLSTM (MNL-BLSTM)</a:t>
            </a:r>
          </a:p>
        </p:txBody>
      </p:sp>
      <p:sp>
        <p:nvSpPr>
          <p:cNvPr id="36" name="Rectangle 14"/>
          <p:cNvSpPr>
            <a:spLocks noChangeArrowheads="1"/>
          </p:cNvSpPr>
          <p:nvPr/>
        </p:nvSpPr>
        <p:spPr bwMode="auto">
          <a:xfrm>
            <a:off x="367184" y="26517251"/>
            <a:ext cx="2843997" cy="6120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defTabSz="4876800"/>
            <a:r>
              <a:rPr lang="en-US" altLang="zh-C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6. Conclusions</a:t>
            </a:r>
            <a:endParaRPr lang="en-US" altLang="zh-C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359998" y="12079850"/>
            <a:ext cx="13788012" cy="4854752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tIns="91440" bIns="91440"/>
          <a:lstStyle/>
          <a:p>
            <a:pPr marL="514800" lvl="0" indent="-457200" algn="just" defTabSz="4175634">
              <a:buBlip>
                <a:blip r:embed="rId4"/>
              </a:buBlip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Definition of Emphasis</a:t>
            </a:r>
            <a:endParaRPr lang="en-US" altLang="zh-CN" sz="2800" b="1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A word or part of a word perceived as standing out from its surrounding words 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with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auditory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perception</a:t>
            </a:r>
          </a:p>
          <a:p>
            <a:pPr marL="514800" lvl="0" indent="-457200" algn="just" defTabSz="4175634">
              <a:buBlip>
                <a:blip r:embed="rId4"/>
              </a:buBlip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Definition </a:t>
            </a:r>
            <a:r>
              <a:rPr lang="en-US" altLang="zh-C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Emphasis Detection</a:t>
            </a:r>
            <a:endParaRPr lang="en-US" altLang="zh-CN" sz="2800" b="1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Perceive or recognize the emphasized speech segments from natural speech </a:t>
            </a:r>
            <a:endParaRPr lang="en-US" altLang="zh-CN" sz="2800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Label words or phonemes in the corpus as emphatic or non-emphatic</a:t>
            </a:r>
          </a:p>
          <a:p>
            <a:pPr marL="514800" lvl="0" indent="-457200" algn="just" defTabSz="4175634">
              <a:buBlip>
                <a:blip r:embed="rId4"/>
              </a:buBlip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Problem Statement</a:t>
            </a:r>
            <a:endParaRPr lang="en-US" altLang="zh-CN" sz="2800" dirty="0" smtClean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r>
              <a:rPr lang="en-US" altLang="zh-CN" sz="2800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View emphasis detection as a 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ea typeface="宋体" charset="-122"/>
                <a:cs typeface="Times New Roman" pitchFamily="18" charset="0"/>
              </a:rPr>
              <a:t>binary classification problem</a:t>
            </a: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Phonemes or syllables of emphatic words as 1 (</a:t>
            </a:r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ositive samples)</a:t>
            </a:r>
            <a:endParaRPr lang="en-US" altLang="zh-CN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64890" lvl="1" indent="-457200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ü"/>
            </a:pPr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Phonemes or syllables of non-emphatic words as 0 (Negative samples)</a:t>
            </a:r>
            <a:endParaRPr lang="en-US" altLang="zh-CN" sz="2800" dirty="0">
              <a:latin typeface="Times New Roman" pitchFamily="18" charset="0"/>
              <a:ea typeface="宋体" charset="-122"/>
              <a:cs typeface="Times New Roman" pitchFamily="18" charset="0"/>
            </a:endParaRPr>
          </a:p>
          <a:p>
            <a:pPr marL="607690" lvl="1" indent="-212623" algn="just" defTabSz="4175634">
              <a:buClr>
                <a:srgbClr val="003466">
                  <a:lumMod val="60000"/>
                  <a:lumOff val="40000"/>
                </a:srgbClr>
              </a:buClr>
              <a:buFont typeface="Wingdings" pitchFamily="2" charset="2"/>
              <a:buChar char="§"/>
            </a:pPr>
            <a:endParaRPr lang="en-US" altLang="zh-CN" sz="2800" dirty="0" smtClean="0">
              <a:latin typeface="Arial Narrow" pitchFamily="34" charset="0"/>
              <a:ea typeface="宋体" charset="-122"/>
              <a:cs typeface="Times New Roman" pitchFamily="18" charset="0"/>
            </a:endParaRPr>
          </a:p>
        </p:txBody>
      </p:sp>
      <p:sp>
        <p:nvSpPr>
          <p:cNvPr id="57" name="Rectangle 14"/>
          <p:cNvSpPr>
            <a:spLocks noChangeArrowheads="1"/>
          </p:cNvSpPr>
          <p:nvPr/>
        </p:nvSpPr>
        <p:spPr bwMode="auto">
          <a:xfrm>
            <a:off x="359998" y="11467854"/>
            <a:ext cx="4138312" cy="6120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defTabSz="4876800"/>
            <a:r>
              <a:rPr lang="zh-CN" altLang="en-US" sz="32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3200" b="1" dirty="0">
              <a:latin typeface="Arial" pitchFamily="34" charset="0"/>
              <a:cs typeface="Arial" pitchFamily="34" charset="0"/>
            </a:endParaRPr>
          </a:p>
          <a:p>
            <a:pPr defTabSz="4876800"/>
            <a:r>
              <a:rPr lang="zh-CN" altLang="en-US" sz="32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3200" b="1" dirty="0">
              <a:latin typeface="Arial" pitchFamily="34" charset="0"/>
              <a:cs typeface="Arial" pitchFamily="34" charset="0"/>
            </a:endParaRPr>
          </a:p>
          <a:p>
            <a:pPr defTabSz="4876800"/>
            <a:r>
              <a:rPr lang="en-US" altLang="zh-CN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Problem Statement</a:t>
            </a:r>
            <a:endParaRPr lang="en-US" altLang="zh-C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4876800"/>
            <a:endParaRPr lang="en-US" altLang="zh-CN" sz="3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defTabSz="4876800"/>
            <a:endParaRPr lang="en-US" altLang="zh-CN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147678" y="13195771"/>
            <a:ext cx="10441160" cy="7438571"/>
          </a:xfrm>
          <a:prstGeom prst="rect">
            <a:avLst/>
          </a:prstGeom>
        </p:spPr>
      </p:pic>
      <p:graphicFrame>
        <p:nvGraphicFramePr>
          <p:cNvPr id="58" name="图表 5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2193459"/>
              </p:ext>
            </p:extLst>
          </p:nvPr>
        </p:nvGraphicFramePr>
        <p:xfrm>
          <a:off x="30909318" y="10397673"/>
          <a:ext cx="8352928" cy="3446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26" name="图表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9440238"/>
              </p:ext>
            </p:extLst>
          </p:nvPr>
        </p:nvGraphicFramePr>
        <p:xfrm>
          <a:off x="28625141" y="16617846"/>
          <a:ext cx="6867582" cy="3929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27" name="图表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4318705"/>
              </p:ext>
            </p:extLst>
          </p:nvPr>
        </p:nvGraphicFramePr>
        <p:xfrm>
          <a:off x="35518376" y="16582924"/>
          <a:ext cx="6925620" cy="3967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28" name="TextBox 1"/>
          <p:cNvSpPr txBox="1"/>
          <p:nvPr/>
        </p:nvSpPr>
        <p:spPr>
          <a:xfrm>
            <a:off x="29252733" y="16580147"/>
            <a:ext cx="504457" cy="39077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%</a:t>
            </a:r>
            <a:endParaRPr lang="zh-C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1"/>
          <p:cNvSpPr txBox="1"/>
          <p:nvPr/>
        </p:nvSpPr>
        <p:spPr>
          <a:xfrm>
            <a:off x="31845021" y="10356729"/>
            <a:ext cx="504457" cy="39077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%</a:t>
            </a:r>
            <a:endParaRPr lang="zh-C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8118" y="24920639"/>
            <a:ext cx="5119835" cy="339681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3894" y="25076687"/>
            <a:ext cx="4968552" cy="3212153"/>
          </a:xfrm>
          <a:prstGeom prst="rect">
            <a:avLst/>
          </a:prstGeom>
        </p:spPr>
      </p:pic>
      <p:sp>
        <p:nvSpPr>
          <p:cNvPr id="30" name="圆角矩形 29"/>
          <p:cNvSpPr/>
          <p:nvPr/>
        </p:nvSpPr>
        <p:spPr>
          <a:xfrm>
            <a:off x="15499606" y="6138986"/>
            <a:ext cx="6480720" cy="2199313"/>
          </a:xfrm>
          <a:prstGeom prst="roundRect">
            <a:avLst/>
          </a:prstGeom>
          <a:noFill/>
          <a:ln w="317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1" name="图片 3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2097517" y="6914549"/>
            <a:ext cx="818913" cy="591816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2847263" y="6499027"/>
            <a:ext cx="52537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Formulate the emphasis detection problem as a sequential learning task and use BLSTM  for modeling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对象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1619901"/>
              </p:ext>
            </p:extLst>
          </p:nvPr>
        </p:nvGraphicFramePr>
        <p:xfrm>
          <a:off x="14491494" y="25226415"/>
          <a:ext cx="9382125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2" name="Equation" r:id="rId16" imgW="2171520" imgH="431640" progId="Equation.DSMT4">
                  <p:embed/>
                </p:oleObj>
              </mc:Choice>
              <mc:Fallback>
                <p:oleObj name="Equation" r:id="rId16" imgW="21715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4491494" y="25226415"/>
                        <a:ext cx="9382125" cy="186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圆角矩形 6"/>
          <p:cNvSpPr/>
          <p:nvPr/>
        </p:nvSpPr>
        <p:spPr>
          <a:xfrm>
            <a:off x="14995550" y="23712076"/>
            <a:ext cx="2033925" cy="108000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Pick a task </a:t>
            </a:r>
            <a:r>
              <a:rPr lang="en-US" altLang="zh-CN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zh-CN" altLang="en-US" sz="2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圆角矩形 37"/>
          <p:cNvSpPr/>
          <p:nvPr/>
        </p:nvSpPr>
        <p:spPr>
          <a:xfrm>
            <a:off x="23400774" y="23708939"/>
            <a:ext cx="1747904" cy="108000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 gradient</a:t>
            </a:r>
            <a:endParaRPr lang="zh-CN" altLang="en-US" sz="2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圆角矩形 39"/>
          <p:cNvSpPr/>
          <p:nvPr/>
        </p:nvSpPr>
        <p:spPr>
          <a:xfrm>
            <a:off x="20828198" y="23713449"/>
            <a:ext cx="1758011" cy="108000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 loss</a:t>
            </a:r>
            <a:endParaRPr lang="zh-CN" altLang="en-US" sz="2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圆角矩形 40"/>
          <p:cNvSpPr/>
          <p:nvPr/>
        </p:nvSpPr>
        <p:spPr>
          <a:xfrm>
            <a:off x="17803862" y="23712076"/>
            <a:ext cx="2270074" cy="108000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Pick </a:t>
            </a:r>
            <a:r>
              <a:rPr lang="en-US" altLang="zh-CN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samples from task </a:t>
            </a:r>
            <a:r>
              <a:rPr lang="en-US" altLang="zh-CN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zh-CN" altLang="en-US" sz="2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圆角矩形 41"/>
          <p:cNvSpPr/>
          <p:nvPr/>
        </p:nvSpPr>
        <p:spPr>
          <a:xfrm>
            <a:off x="25940766" y="23712077"/>
            <a:ext cx="1781709" cy="1080000"/>
          </a:xfrm>
          <a:prstGeom prst="round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 model</a:t>
            </a:r>
            <a:endParaRPr lang="zh-CN" altLang="en-US" sz="2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3" name="图片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7030916" y="23979208"/>
            <a:ext cx="818913" cy="591816"/>
          </a:xfrm>
          <a:prstGeom prst="rect">
            <a:avLst/>
          </a:prstGeom>
        </p:spPr>
      </p:pic>
      <p:pic>
        <p:nvPicPr>
          <p:cNvPr id="46" name="图片 4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079459" y="24006454"/>
            <a:ext cx="818913" cy="591816"/>
          </a:xfrm>
          <a:prstGeom prst="rect">
            <a:avLst/>
          </a:prstGeom>
        </p:spPr>
      </p:pic>
      <p:pic>
        <p:nvPicPr>
          <p:cNvPr id="47" name="图片 4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2601573" y="23992839"/>
            <a:ext cx="818913" cy="591816"/>
          </a:xfrm>
          <a:prstGeom prst="rect">
            <a:avLst/>
          </a:prstGeom>
        </p:spPr>
      </p:pic>
      <p:pic>
        <p:nvPicPr>
          <p:cNvPr id="48" name="图片 4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5148678" y="23992839"/>
            <a:ext cx="818913" cy="591816"/>
          </a:xfrm>
          <a:prstGeom prst="rect">
            <a:avLst/>
          </a:prstGeom>
        </p:spPr>
      </p:pic>
      <p:graphicFrame>
        <p:nvGraphicFramePr>
          <p:cNvPr id="12" name="对象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185476"/>
              </p:ext>
            </p:extLst>
          </p:nvPr>
        </p:nvGraphicFramePr>
        <p:xfrm>
          <a:off x="25343642" y="25796698"/>
          <a:ext cx="297338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3" name="Equation" r:id="rId18" imgW="647640" imgH="152280" progId="Equation.DSMT4">
                  <p:embed/>
                </p:oleObj>
              </mc:Choice>
              <mc:Fallback>
                <p:oleObj name="Equation" r:id="rId18" imgW="6476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5343642" y="25796698"/>
                        <a:ext cx="2973388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右箭头 12"/>
          <p:cNvSpPr/>
          <p:nvPr/>
        </p:nvSpPr>
        <p:spPr>
          <a:xfrm rot="2483578">
            <a:off x="21516582" y="25071225"/>
            <a:ext cx="1085742" cy="511979"/>
          </a:xfrm>
          <a:prstGeom prst="rightArrow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rgbClr val="FF0000"/>
              </a:solidFill>
            </a:endParaRPr>
          </a:p>
        </p:txBody>
      </p:sp>
      <p:sp>
        <p:nvSpPr>
          <p:cNvPr id="14" name="下箭头 13"/>
          <p:cNvSpPr/>
          <p:nvPr/>
        </p:nvSpPr>
        <p:spPr>
          <a:xfrm rot="825660">
            <a:off x="26579824" y="24895544"/>
            <a:ext cx="558076" cy="811003"/>
          </a:xfrm>
          <a:prstGeom prst="downArrow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rgbClr val="FF0000"/>
              </a:solidFill>
            </a:endParaRPr>
          </a:p>
        </p:txBody>
      </p:sp>
      <p:graphicFrame>
        <p:nvGraphicFramePr>
          <p:cNvPr id="15" name="对象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670570"/>
              </p:ext>
            </p:extLst>
          </p:nvPr>
        </p:nvGraphicFramePr>
        <p:xfrm>
          <a:off x="23924542" y="25796698"/>
          <a:ext cx="1208088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4" name="Equation" r:id="rId20" imgW="266400" imgH="152280" progId="Equation.DSMT4">
                  <p:embed/>
                </p:oleObj>
              </mc:Choice>
              <mc:Fallback>
                <p:oleObj name="Equation" r:id="rId20" imgW="26640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3924542" y="25796698"/>
                        <a:ext cx="1208088" cy="690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下箭头 15"/>
          <p:cNvSpPr/>
          <p:nvPr/>
        </p:nvSpPr>
        <p:spPr>
          <a:xfrm>
            <a:off x="24274726" y="24896632"/>
            <a:ext cx="481485" cy="791039"/>
          </a:xfrm>
          <a:prstGeom prst="downArrow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 dirty="0">
              <a:solidFill>
                <a:srgbClr val="FF0000"/>
              </a:solidFill>
            </a:endParaRPr>
          </a:p>
        </p:txBody>
      </p:sp>
      <p:sp>
        <p:nvSpPr>
          <p:cNvPr id="49" name="圆角矩形 48"/>
          <p:cNvSpPr/>
          <p:nvPr/>
        </p:nvSpPr>
        <p:spPr>
          <a:xfrm>
            <a:off x="15499606" y="9112019"/>
            <a:ext cx="6480720" cy="1739874"/>
          </a:xfrm>
          <a:prstGeom prst="roundRect">
            <a:avLst/>
          </a:prstGeom>
          <a:noFill/>
          <a:ln w="317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0" name="图片 4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2097517" y="9667379"/>
            <a:ext cx="818913" cy="591816"/>
          </a:xfrm>
          <a:prstGeom prst="rect">
            <a:avLst/>
          </a:prstGeom>
        </p:spPr>
      </p:pic>
      <p:sp>
        <p:nvSpPr>
          <p:cNvPr id="51" name="文本框 50"/>
          <p:cNvSpPr txBox="1"/>
          <p:nvPr/>
        </p:nvSpPr>
        <p:spPr>
          <a:xfrm>
            <a:off x="22916430" y="9451355"/>
            <a:ext cx="52537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itchFamily="18" charset="0"/>
                <a:cs typeface="Times New Roman" pitchFamily="18" charset="0"/>
              </a:rPr>
              <a:t>Propose an MTL-BLSTM model for emphasis detection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Rectangle 14"/>
          <p:cNvSpPr>
            <a:spLocks noChangeArrowheads="1"/>
          </p:cNvSpPr>
          <p:nvPr/>
        </p:nvSpPr>
        <p:spPr bwMode="auto">
          <a:xfrm>
            <a:off x="28605062" y="4554811"/>
            <a:ext cx="5112568" cy="6120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defTabSz="4876800"/>
            <a:r>
              <a:rPr lang="en-US" altLang="zh-CN" sz="32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Experiments and Results </a:t>
            </a:r>
            <a:endParaRPr lang="en-US" altLang="zh-C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文本框 53"/>
          <p:cNvSpPr txBox="1"/>
          <p:nvPr/>
        </p:nvSpPr>
        <p:spPr>
          <a:xfrm>
            <a:off x="30117230" y="16292115"/>
            <a:ext cx="4301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Performance on ENG corpus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文本框 55"/>
          <p:cNvSpPr txBox="1"/>
          <p:nvPr/>
        </p:nvSpPr>
        <p:spPr>
          <a:xfrm>
            <a:off x="36885982" y="16292115"/>
            <a:ext cx="44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Performance on MAN corpus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15025545" y="27309339"/>
            <a:ext cx="59944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initialized with Gaussian distribution</a:t>
            </a:r>
          </a:p>
          <a:p>
            <a:r>
              <a:rPr lang="en-US" altLang="zh-C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4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class category (             ) of the </a:t>
            </a:r>
            <a:r>
              <a:rPr lang="en-US" altLang="zh-C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 language</a:t>
            </a:r>
            <a:endParaRPr lang="en-US" altLang="zh-CN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24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altLang="zh-CN" sz="2400" i="1" baseline="-250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: linear 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prediction of the </a:t>
            </a:r>
            <a:r>
              <a:rPr lang="en-US" altLang="zh-CN" sz="2400" i="1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CN" sz="2400" dirty="0">
                <a:latin typeface="Times New Roman" pitchFamily="18" charset="0"/>
                <a:cs typeface="Times New Roman" pitchFamily="18" charset="0"/>
              </a:rPr>
              <a:t>th </a:t>
            </a:r>
            <a:r>
              <a:rPr lang="en-US" altLang="zh-CN" sz="2400" dirty="0" smtClean="0">
                <a:latin typeface="Times New Roman" pitchFamily="18" charset="0"/>
                <a:cs typeface="Times New Roman" pitchFamily="18" charset="0"/>
              </a:rPr>
              <a:t>category</a:t>
            </a:r>
          </a:p>
          <a:p>
            <a:r>
              <a:rPr lang="en-US" altLang="zh-C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number of class categories</a:t>
            </a:r>
          </a:p>
          <a:p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ɛ:  learning rate (initialized with 0.01)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圆角矩形 59"/>
          <p:cNvSpPr/>
          <p:nvPr/>
        </p:nvSpPr>
        <p:spPr>
          <a:xfrm>
            <a:off x="14953541" y="27328283"/>
            <a:ext cx="6066410" cy="1920048"/>
          </a:xfrm>
          <a:prstGeom prst="roundRect">
            <a:avLst/>
          </a:prstGeom>
          <a:noFill/>
          <a:ln w="317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63" name="对象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536641"/>
              </p:ext>
            </p:extLst>
          </p:nvPr>
        </p:nvGraphicFramePr>
        <p:xfrm>
          <a:off x="17299806" y="27687405"/>
          <a:ext cx="1110926" cy="486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5" name="Equation" r:id="rId22" imgW="406080" imgH="177480" progId="Equation.DSMT4">
                  <p:embed/>
                </p:oleObj>
              </mc:Choice>
              <mc:Fallback>
                <p:oleObj name="Equation" r:id="rId22" imgW="4060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7299806" y="27687405"/>
                        <a:ext cx="1110926" cy="4860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对象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382544"/>
              </p:ext>
            </p:extLst>
          </p:nvPr>
        </p:nvGraphicFramePr>
        <p:xfrm>
          <a:off x="15074479" y="27381347"/>
          <a:ext cx="353119" cy="388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6" name="Equation" r:id="rId24" imgW="126720" imgH="139680" progId="Equation.DSMT4">
                  <p:embed/>
                </p:oleObj>
              </mc:Choice>
              <mc:Fallback>
                <p:oleObj name="Equation" r:id="rId24" imgW="12672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5074479" y="27381347"/>
                        <a:ext cx="353119" cy="3884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9" grpId="0" animBg="1"/>
      <p:bldP spid="60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anchor="ctr"/>
      <a:lstStyle>
        <a:defPPr>
          <a:defRPr sz="1800" dirty="0">
            <a:solidFill>
              <a:srgbClr val="FF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10326</TotalTime>
  <Words>995</Words>
  <Application>Microsoft Office PowerPoint</Application>
  <PresentationFormat>自定义</PresentationFormat>
  <Paragraphs>165</Paragraphs>
  <Slides>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宋体</vt:lpstr>
      <vt:lpstr>Arial</vt:lpstr>
      <vt:lpstr>Arial Narrow</vt:lpstr>
      <vt:lpstr>Calibri</vt:lpstr>
      <vt:lpstr>Times New Roman</vt:lpstr>
      <vt:lpstr>Wingdings</vt:lpstr>
      <vt:lpstr>Office 主题</vt:lpstr>
      <vt:lpstr>Equation</vt:lpstr>
      <vt:lpstr>MathType 6.0 Equation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*</dc:creator>
  <cp:lastModifiedBy>NING</cp:lastModifiedBy>
  <cp:revision>1523</cp:revision>
  <dcterms:created xsi:type="dcterms:W3CDTF">2010-09-16T05:02:04Z</dcterms:created>
  <dcterms:modified xsi:type="dcterms:W3CDTF">2017-02-24T15:39:40Z</dcterms:modified>
</cp:coreProperties>
</file>