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8" r:id="rId1"/>
  </p:sldMasterIdLst>
  <p:notesMasterIdLst>
    <p:notesMasterId r:id="rId24"/>
  </p:notesMasterIdLst>
  <p:handoutMasterIdLst>
    <p:handoutMasterId r:id="rId25"/>
  </p:handoutMasterIdLst>
  <p:sldIdLst>
    <p:sldId id="271" r:id="rId2"/>
    <p:sldId id="283" r:id="rId3"/>
    <p:sldId id="279" r:id="rId4"/>
    <p:sldId id="285" r:id="rId5"/>
    <p:sldId id="295" r:id="rId6"/>
    <p:sldId id="292" r:id="rId7"/>
    <p:sldId id="287" r:id="rId8"/>
    <p:sldId id="288" r:id="rId9"/>
    <p:sldId id="296" r:id="rId10"/>
    <p:sldId id="297" r:id="rId11"/>
    <p:sldId id="298" r:id="rId12"/>
    <p:sldId id="290" r:id="rId13"/>
    <p:sldId id="289" r:id="rId14"/>
    <p:sldId id="305" r:id="rId15"/>
    <p:sldId id="307" r:id="rId16"/>
    <p:sldId id="308" r:id="rId17"/>
    <p:sldId id="274" r:id="rId18"/>
    <p:sldId id="301" r:id="rId19"/>
    <p:sldId id="294" r:id="rId20"/>
    <p:sldId id="303" r:id="rId21"/>
    <p:sldId id="304" r:id="rId22"/>
    <p:sldId id="309" r:id="rId23"/>
  </p:sldIdLst>
  <p:sldSz cx="9144000" cy="5715000" type="screen16x10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021E"/>
    <a:srgbClr val="D34816"/>
    <a:srgbClr val="CCDAB3"/>
    <a:srgbClr val="669900"/>
    <a:srgbClr val="0099FF"/>
    <a:srgbClr val="33CCCC"/>
    <a:srgbClr val="FFC000"/>
    <a:srgbClr val="00CCFF"/>
    <a:srgbClr val="EEB500"/>
    <a:srgbClr val="FAB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38" autoAdjust="0"/>
    <p:restoredTop sz="93123" autoAdjust="0"/>
  </p:normalViewPr>
  <p:slideViewPr>
    <p:cSldViewPr>
      <p:cViewPr varScale="1">
        <p:scale>
          <a:sx n="114" d="100"/>
          <a:sy n="114" d="100"/>
        </p:scale>
        <p:origin x="-808" y="-8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453" y="-77"/>
      </p:cViewPr>
      <p:guideLst>
        <p:guide orient="horz" pos="2933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489D5-1158-4F5B-A775-6CC2423532E3}" type="datetimeFigureOut">
              <a:rPr lang="en-US" smtClean="0"/>
              <a:pPr/>
              <a:t>3/6/17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E4C04-A05F-4069-9FF0-7F0591E5F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853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fld id="{F6FD56A5-6355-4B13-B783-7CC5477550B3}" type="datetimeFigureOut">
              <a:rPr lang="en-US"/>
              <a:pPr>
                <a:defRPr/>
              </a:pPr>
              <a:t>3/6/17</a:t>
            </a:fld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36588" y="700088"/>
            <a:ext cx="5584825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085"/>
            <a:ext cx="5486400" cy="41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6554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6554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fld id="{6E074355-CE0D-4C68-A6CB-C364ED71B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979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18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965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 a dotted</a:t>
            </a:r>
            <a:r>
              <a:rPr lang="en-US" baseline="0" dirty="0" smtClean="0"/>
              <a:t> circle to 28GHz band /</a:t>
            </a:r>
          </a:p>
          <a:p>
            <a:r>
              <a:rPr lang="en-US" baseline="0" dirty="0" smtClean="0"/>
              <a:t>Take the </a:t>
            </a:r>
            <a:r>
              <a:rPr lang="en-US" baseline="0" dirty="0" err="1" smtClean="0"/>
              <a:t>mmWave</a:t>
            </a:r>
            <a:r>
              <a:rPr lang="en-US" baseline="0" dirty="0" smtClean="0"/>
              <a:t> graph -&gt; backup slide(Hyperlink)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68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 a dotted</a:t>
            </a:r>
            <a:r>
              <a:rPr lang="en-US" baseline="0" dirty="0" smtClean="0"/>
              <a:t> circle to 28GHz band /</a:t>
            </a:r>
          </a:p>
          <a:p>
            <a:r>
              <a:rPr lang="en-US" baseline="0" dirty="0" smtClean="0"/>
              <a:t>Take the </a:t>
            </a:r>
            <a:r>
              <a:rPr lang="en-US" baseline="0" dirty="0" err="1" smtClean="0"/>
              <a:t>mmWave</a:t>
            </a:r>
            <a:r>
              <a:rPr lang="en-US" baseline="0" dirty="0" smtClean="0"/>
              <a:t> graph -&gt; backup slide(Hyperlink)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68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25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SINGLE</a:t>
            </a:r>
            <a:r>
              <a:rPr lang="en-US" baseline="0" dirty="0" smtClean="0"/>
              <a:t> TX ANTENNA AT THE MOBILE PLATFORM – A VALID ASSUMPTION?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22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our network model,</a:t>
            </a:r>
          </a:p>
          <a:p>
            <a:r>
              <a:rPr lang="en-US" baseline="0" dirty="0" smtClean="0"/>
              <a:t>In our signal model,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22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our network model,</a:t>
            </a:r>
          </a:p>
          <a:p>
            <a:r>
              <a:rPr lang="en-US" baseline="0" dirty="0" smtClean="0"/>
              <a:t>In our signal model,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22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Log term</a:t>
            </a:r>
            <a:r>
              <a:rPr lang="en-US" baseline="0" dirty="0" smtClean="0"/>
              <a:t> can be minus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40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performed link-level simulation for the validation of our algorithm for 10MHz case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simulation is set as 64QAM Modulation with 8, 16, 32 and 64 antenna cases. And the number of users is fixed as 4.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Assigned Resource blocks per user is 12 block, total 48 block out of 50 blocks (which is 96% of full usage).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Compression Block Length is 1096 and Pedestrian A channel model is used.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79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965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124B72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38500"/>
            <a:ext cx="7772400" cy="14605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Master subtitle style</a:t>
            </a:r>
            <a:endParaRPr lang="en-U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>
          <a:xfrm>
            <a:off x="0" y="5431043"/>
            <a:ext cx="4724400" cy="303212"/>
          </a:xfrm>
        </p:spPr>
        <p:txBody>
          <a:bodyPr/>
          <a:lstStyle/>
          <a:p>
            <a:pPr algn="l"/>
            <a:r>
              <a:rPr lang="en-US" smtClean="0"/>
              <a:t>Lecture 13 EE 313 Heath</a:t>
            </a:r>
            <a:endParaRPr lang="es-ES_tradnl" dirty="0" smtClean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800EB-BCE0-4F84-93C5-500DAB48EB57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838200"/>
          </a:xfrm>
        </p:spPr>
        <p:txBody>
          <a:bodyPr>
            <a:normAutofit/>
          </a:bodyPr>
          <a:lstStyle>
            <a:lvl1pPr>
              <a:defRPr sz="2800">
                <a:latin typeface="Gill Sans MT" panose="020B0502020104020203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57300"/>
            <a:ext cx="8229600" cy="4101836"/>
          </a:xfrm>
        </p:spPr>
        <p:txBody>
          <a:bodyPr>
            <a:normAutofit/>
          </a:bodyPr>
          <a:lstStyle>
            <a:lvl1pPr marL="342900" indent="-342900">
              <a:buClr>
                <a:srgbClr val="005F86"/>
              </a:buClr>
              <a:buSzPct val="80000"/>
              <a:buFont typeface="Wingdings" charset="2"/>
              <a:buChar char="u"/>
              <a:defRPr sz="2000">
                <a:latin typeface="Gill Sans MT" panose="020B0502020104020203" pitchFamily="34" charset="0"/>
              </a:defRPr>
            </a:lvl1pPr>
            <a:lvl2pPr marL="742950" indent="-285750">
              <a:buClr>
                <a:srgbClr val="FF0000"/>
              </a:buClr>
              <a:buSzPct val="100000"/>
              <a:buFont typeface="Wingdings" charset="2"/>
              <a:buChar char=""/>
              <a:defRPr sz="1800">
                <a:latin typeface="Gill Sans MT" panose="020B0502020104020203" pitchFamily="34" charset="0"/>
              </a:defRPr>
            </a:lvl2pPr>
            <a:lvl3pPr>
              <a:buClr>
                <a:srgbClr val="C6531F"/>
              </a:buClr>
              <a:defRPr sz="1600">
                <a:latin typeface="Gill Sans MT" panose="020B0502020104020203" pitchFamily="34" charset="0"/>
              </a:defRPr>
            </a:lvl3pPr>
            <a:lvl4pPr>
              <a:buClr>
                <a:srgbClr val="C6531F"/>
              </a:buClr>
              <a:defRPr sz="1400">
                <a:latin typeface="Gill Sans MT" panose="020B0502020104020203" pitchFamily="34" charset="0"/>
              </a:defRPr>
            </a:lvl4pPr>
            <a:lvl5pPr>
              <a:buClr>
                <a:srgbClr val="C6531F"/>
              </a:buClr>
              <a:defRPr sz="1200"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8" name="Marcador de pie de página 3"/>
          <p:cNvSpPr>
            <a:spLocks noGrp="1"/>
          </p:cNvSpPr>
          <p:nvPr>
            <p:ph type="ftr" sz="quarter" idx="10"/>
          </p:nvPr>
        </p:nvSpPr>
        <p:spPr>
          <a:xfrm>
            <a:off x="0" y="5411788"/>
            <a:ext cx="5257800" cy="303212"/>
          </a:xfrm>
        </p:spPr>
        <p:txBody>
          <a:bodyPr/>
          <a:lstStyle/>
          <a:p>
            <a:pPr algn="l"/>
            <a:r>
              <a:rPr lang="en-US" smtClean="0"/>
              <a:t>Lecture 13 EE 313 Heath</a:t>
            </a:r>
            <a:endParaRPr lang="es-ES_tradnl" dirty="0" smtClean="0"/>
          </a:p>
        </p:txBody>
      </p:sp>
      <p:sp>
        <p:nvSpPr>
          <p:cNvPr id="9" name="Marcador de número de diapositiva 4"/>
          <p:cNvSpPr>
            <a:spLocks noGrp="1"/>
          </p:cNvSpPr>
          <p:nvPr>
            <p:ph type="sldNum" sz="quarter" idx="11"/>
          </p:nvPr>
        </p:nvSpPr>
        <p:spPr>
          <a:xfrm>
            <a:off x="7086600" y="5411788"/>
            <a:ext cx="2057400" cy="303212"/>
          </a:xfrm>
        </p:spPr>
        <p:txBody>
          <a:bodyPr/>
          <a:lstStyle/>
          <a:p>
            <a:fld id="{949800EB-BCE0-4F84-93C5-500DAB48EB57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3086100"/>
            <a:ext cx="7772400" cy="1295400"/>
          </a:xfrm>
        </p:spPr>
        <p:txBody>
          <a:bodyPr anchor="t">
            <a:normAutofit/>
          </a:bodyPr>
          <a:lstStyle>
            <a:lvl1pPr algn="l">
              <a:defRPr sz="3600" b="1" i="0" cap="none">
                <a:solidFill>
                  <a:srgbClr val="124B72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noProof="0" dirty="0" smtClean="0"/>
              <a:t>Click </a:t>
            </a:r>
            <a:r>
              <a:rPr lang="en-US" dirty="0" smtClean="0"/>
              <a:t>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381500"/>
            <a:ext cx="7772400" cy="7167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>
          <a:xfrm>
            <a:off x="685800" y="5295900"/>
            <a:ext cx="5334000" cy="303212"/>
          </a:xfrm>
        </p:spPr>
        <p:txBody>
          <a:bodyPr/>
          <a:lstStyle/>
          <a:p>
            <a:pPr algn="l"/>
            <a:r>
              <a:rPr lang="en-US" smtClean="0"/>
              <a:t>Lecture 13 EE 313 Heath</a:t>
            </a:r>
            <a:endParaRPr lang="es-ES_tradnl" dirty="0" smtClean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800EB-BCE0-4F84-93C5-500DAB48EB57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762000"/>
          </a:xfrm>
        </p:spPr>
        <p:txBody>
          <a:bodyPr>
            <a:normAutofit/>
          </a:bodyPr>
          <a:lstStyle>
            <a:lvl1pPr>
              <a:defRPr sz="2800">
                <a:latin typeface="Gill Sans MT" panose="020B05020201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0454"/>
            <a:ext cx="4038600" cy="4166246"/>
          </a:xfrm>
        </p:spPr>
        <p:txBody>
          <a:bodyPr>
            <a:normAutofit/>
          </a:bodyPr>
          <a:lstStyle>
            <a:lvl1pPr marL="342900" indent="-342900">
              <a:buClr>
                <a:srgbClr val="005F86"/>
              </a:buClr>
              <a:buSzPct val="80000"/>
              <a:buFont typeface="Wingdings" charset="2"/>
              <a:buChar char="u"/>
              <a:defRPr sz="2000">
                <a:latin typeface="Gill Sans MT" panose="020B0502020104020203" pitchFamily="34" charset="0"/>
              </a:defRPr>
            </a:lvl1pPr>
            <a:lvl2pPr marL="742950" indent="-285750">
              <a:buClr>
                <a:srgbClr val="FF0000"/>
              </a:buClr>
              <a:buSzPct val="100000"/>
              <a:buFont typeface="Wingdings" charset="2"/>
              <a:buChar char=""/>
              <a:defRPr sz="1800">
                <a:latin typeface="Gill Sans MT" panose="020B0502020104020203" pitchFamily="34" charset="0"/>
              </a:defRPr>
            </a:lvl2pPr>
            <a:lvl3pPr>
              <a:buClr>
                <a:srgbClr val="C6531F"/>
              </a:buClr>
              <a:defRPr sz="1600">
                <a:latin typeface="Gill Sans MT" panose="020B0502020104020203" pitchFamily="34" charset="0"/>
              </a:defRPr>
            </a:lvl3pPr>
            <a:lvl4pPr>
              <a:buClr>
                <a:srgbClr val="C6531F"/>
              </a:buClr>
              <a:defRPr sz="1400">
                <a:latin typeface="Gill Sans MT" panose="020B0502020104020203" pitchFamily="34" charset="0"/>
              </a:defRPr>
            </a:lvl4pPr>
            <a:lvl5pPr>
              <a:buClr>
                <a:srgbClr val="C6531F"/>
              </a:buClr>
              <a:defRPr sz="1200">
                <a:latin typeface="Gill Sans MT" panose="020B05020201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4645617" y="1181100"/>
            <a:ext cx="4038600" cy="4166246"/>
          </a:xfrm>
        </p:spPr>
        <p:txBody>
          <a:bodyPr>
            <a:normAutofit/>
          </a:bodyPr>
          <a:lstStyle>
            <a:lvl1pPr marL="342900" indent="-342900">
              <a:buClr>
                <a:srgbClr val="005F86"/>
              </a:buClr>
              <a:buSzPct val="80000"/>
              <a:buFont typeface="Wingdings" charset="2"/>
              <a:buChar char="u"/>
              <a:defRPr sz="2000">
                <a:latin typeface="Gill Sans MT" panose="020B0502020104020203" pitchFamily="34" charset="0"/>
              </a:defRPr>
            </a:lvl1pPr>
            <a:lvl2pPr marL="742950" indent="-285750">
              <a:buClr>
                <a:srgbClr val="C6531F"/>
              </a:buClr>
              <a:buSzPct val="100000"/>
              <a:buFont typeface="Wingdings" charset="2"/>
              <a:buChar char=""/>
              <a:defRPr sz="1800">
                <a:latin typeface="Gill Sans MT" panose="020B0502020104020203" pitchFamily="34" charset="0"/>
              </a:defRPr>
            </a:lvl2pPr>
            <a:lvl3pPr>
              <a:buClr>
                <a:srgbClr val="C6531F"/>
              </a:buClr>
              <a:defRPr sz="1600">
                <a:latin typeface="Gill Sans MT" panose="020B0502020104020203" pitchFamily="34" charset="0"/>
              </a:defRPr>
            </a:lvl3pPr>
            <a:lvl4pPr>
              <a:buClr>
                <a:srgbClr val="C6531F"/>
              </a:buClr>
              <a:defRPr sz="1400">
                <a:latin typeface="Gill Sans MT" panose="020B0502020104020203" pitchFamily="34" charset="0"/>
              </a:defRPr>
            </a:lvl4pPr>
            <a:lvl5pPr>
              <a:buClr>
                <a:srgbClr val="C6531F"/>
              </a:buClr>
              <a:defRPr sz="1200">
                <a:latin typeface="Gill Sans MT" panose="020B05020201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Lecture 13 EE 313 Heath</a:t>
            </a:r>
            <a:endParaRPr lang="es-ES_tradnl" dirty="0" smtClean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800EB-BCE0-4F84-93C5-500DAB48EB57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Lecture 13 EE 313 Heath</a:t>
            </a:r>
            <a:endParaRPr lang="es-ES_tradnl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800EB-BCE0-4F84-93C5-500DAB48EB57}" type="slidenum">
              <a:rPr lang="es-ES_tradnl" smtClean="0"/>
              <a:pPr/>
              <a:t>‹#›</a:t>
            </a:fld>
            <a:endParaRPr lang="es-ES_tradnl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838200"/>
          </a:xfrm>
        </p:spPr>
        <p:txBody>
          <a:bodyPr>
            <a:normAutofit/>
          </a:bodyPr>
          <a:lstStyle>
            <a:lvl1pPr>
              <a:defRPr sz="2800">
                <a:latin typeface="Gill Sans MT" panose="020B0502020104020203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1015999"/>
            <a:ext cx="3008313" cy="968376"/>
          </a:xfrm>
        </p:spPr>
        <p:txBody>
          <a:bodyPr anchor="b"/>
          <a:lstStyle>
            <a:lvl1pPr algn="l">
              <a:defRPr sz="2000" b="1">
                <a:latin typeface="Gill Sans MT" panose="020B05020201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2059781"/>
            <a:ext cx="3008313" cy="3337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3581400" y="1015998"/>
            <a:ext cx="5181600" cy="4381501"/>
          </a:xfrm>
        </p:spPr>
        <p:txBody>
          <a:bodyPr>
            <a:normAutofit/>
          </a:bodyPr>
          <a:lstStyle>
            <a:lvl1pPr marL="342900" indent="-342900">
              <a:buClr>
                <a:srgbClr val="005F86"/>
              </a:buClr>
              <a:buSzPct val="80000"/>
              <a:buFont typeface="Wingdings" charset="2"/>
              <a:buChar char="u"/>
              <a:defRPr sz="2000">
                <a:latin typeface="Gill Sans MT" panose="020B0502020104020203" pitchFamily="34" charset="0"/>
              </a:defRPr>
            </a:lvl1pPr>
            <a:lvl2pPr marL="742950" indent="-285750">
              <a:buClr>
                <a:srgbClr val="FF0000"/>
              </a:buClr>
              <a:buSzPct val="100000"/>
              <a:buFont typeface="Wingdings" charset="2"/>
              <a:buChar char=""/>
              <a:defRPr sz="1800">
                <a:latin typeface="Gill Sans MT" panose="020B0502020104020203" pitchFamily="34" charset="0"/>
              </a:defRPr>
            </a:lvl2pPr>
            <a:lvl3pPr>
              <a:buClr>
                <a:srgbClr val="C6531F"/>
              </a:buClr>
              <a:defRPr sz="1600">
                <a:latin typeface="Gill Sans MT" panose="020B0502020104020203" pitchFamily="34" charset="0"/>
              </a:defRPr>
            </a:lvl3pPr>
            <a:lvl4pPr>
              <a:buClr>
                <a:srgbClr val="C6531F"/>
              </a:buClr>
              <a:defRPr sz="1400">
                <a:latin typeface="Gill Sans MT" panose="020B0502020104020203" pitchFamily="34" charset="0"/>
              </a:defRPr>
            </a:lvl4pPr>
            <a:lvl5pPr>
              <a:buClr>
                <a:srgbClr val="C6531F"/>
              </a:buClr>
              <a:defRPr sz="1200">
                <a:latin typeface="Gill Sans MT" panose="020B05020201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Lecture 13 EE 313 Heath</a:t>
            </a:r>
            <a:endParaRPr lang="es-ES_tradnl" dirty="0" smtClean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800EB-BCE0-4F84-93C5-500DAB48EB57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339167"/>
            <a:ext cx="5486400" cy="472282"/>
          </a:xfrm>
        </p:spPr>
        <p:txBody>
          <a:bodyPr anchor="b"/>
          <a:lstStyle>
            <a:lvl1pPr algn="l">
              <a:defRPr sz="2000" b="1">
                <a:latin typeface="Gill Sans MT" panose="020B05020201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49312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811448"/>
            <a:ext cx="5486400" cy="67071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Lecture 13 EE 313 Heath</a:t>
            </a:r>
            <a:endParaRPr lang="es-ES_tradnl" dirty="0" smtClean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800EB-BCE0-4F84-93C5-500DAB48EB57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0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57150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8229600" cy="4224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0" y="5411788"/>
            <a:ext cx="4953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smtClean="0"/>
              <a:t>Lecture 13 EE 313 Heath</a:t>
            </a:r>
            <a:endParaRPr lang="es-ES_tradnl" dirty="0" smtClean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112000" y="54117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800EB-BCE0-4F84-93C5-500DAB48EB57}" type="slidenum">
              <a:rPr lang="es-ES_tradnl" smtClean="0"/>
              <a:pPr/>
              <a:t>‹#›</a:t>
            </a:fld>
            <a:endParaRPr lang="es-ES_tradnl"/>
          </a:p>
        </p:txBody>
      </p:sp>
      <p:sp>
        <p:nvSpPr>
          <p:cNvPr id="7" name="3 Rectángulo"/>
          <p:cNvSpPr/>
          <p:nvPr userDrawn="1"/>
        </p:nvSpPr>
        <p:spPr>
          <a:xfrm>
            <a:off x="0" y="57150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wncg logo small white.eps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867" y="46567"/>
            <a:ext cx="457200" cy="4683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rgbClr val="005F86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5F86"/>
        </a:buClr>
        <a:buSzPct val="80000"/>
        <a:buFont typeface="Wingdings" charset="2"/>
        <a:buChar char="u"/>
        <a:defRPr sz="2200" kern="1200">
          <a:solidFill>
            <a:schemeClr val="tx1">
              <a:lumMod val="75000"/>
              <a:lumOff val="25000"/>
            </a:schemeClr>
          </a:solidFill>
          <a:latin typeface="Gill Sans MT" panose="020B0502020104020203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F0000"/>
        </a:buClr>
        <a:buSzPct val="100000"/>
        <a:buFont typeface="Wingdings" charset="2"/>
        <a:buChar char=""/>
        <a:defRPr sz="2000" kern="1200">
          <a:solidFill>
            <a:schemeClr val="tx1">
              <a:lumMod val="75000"/>
              <a:lumOff val="25000"/>
            </a:schemeClr>
          </a:solidFill>
          <a:latin typeface="Gill Sans MT" panose="020B0502020104020203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C6531F"/>
        </a:buClr>
        <a:buFont typeface="Arial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C6531F"/>
        </a:buClr>
        <a:buFont typeface="Arial"/>
        <a:buChar char="–"/>
        <a:defRPr sz="1600" kern="1200">
          <a:solidFill>
            <a:schemeClr val="tx1">
              <a:lumMod val="75000"/>
              <a:lumOff val="25000"/>
            </a:schemeClr>
          </a:solidFill>
          <a:latin typeface="Gill Sans MT" panose="020B0502020104020203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C6531F"/>
        </a:buClr>
        <a:buFont typeface="Arial"/>
        <a:buChar char="»"/>
        <a:defRPr sz="1400" kern="1200">
          <a:solidFill>
            <a:schemeClr val="tx1">
              <a:lumMod val="75000"/>
              <a:lumOff val="25000"/>
            </a:schemeClr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emf"/><Relationship Id="rId5" Type="http://schemas.openxmlformats.org/officeDocument/2006/relationships/image" Target="../media/image39.emf"/><Relationship Id="rId6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33.emf"/><Relationship Id="rId5" Type="http://schemas.openxmlformats.org/officeDocument/2006/relationships/oleObject" Target="../embeddings/oleObject1.bin"/><Relationship Id="rId6" Type="http://schemas.openxmlformats.org/officeDocument/2006/relationships/image" Target="../media/image41.emf"/><Relationship Id="rId7" Type="http://schemas.openxmlformats.org/officeDocument/2006/relationships/image" Target="../media/image43.emf"/><Relationship Id="rId8" Type="http://schemas.openxmlformats.org/officeDocument/2006/relationships/image" Target="../media/image44.emf"/><Relationship Id="rId9" Type="http://schemas.openxmlformats.org/officeDocument/2006/relationships/image" Target="../media/image45.emf"/><Relationship Id="rId10" Type="http://schemas.openxmlformats.org/officeDocument/2006/relationships/slide" Target="slide21.xml"/><Relationship Id="rId11" Type="http://schemas.openxmlformats.org/officeDocument/2006/relationships/image" Target="../media/image4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48.emf"/><Relationship Id="rId5" Type="http://schemas.openxmlformats.org/officeDocument/2006/relationships/image" Target="../media/image49.emf"/><Relationship Id="rId6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4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4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4" Type="http://schemas.openxmlformats.org/officeDocument/2006/relationships/image" Target="../media/image60.emf"/><Relationship Id="rId5" Type="http://schemas.openxmlformats.org/officeDocument/2006/relationships/image" Target="../media/image6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4" Type="http://schemas.openxmlformats.org/officeDocument/2006/relationships/image" Target="../media/image6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image" Target="../media/image6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4" Type="http://schemas.openxmlformats.org/officeDocument/2006/relationships/image" Target="../media/image66.emf"/><Relationship Id="rId5" Type="http://schemas.openxmlformats.org/officeDocument/2006/relationships/image" Target="../media/image67.emf"/><Relationship Id="rId6" Type="http://schemas.openxmlformats.org/officeDocument/2006/relationships/image" Target="../media/image46.emf"/><Relationship Id="rId7" Type="http://schemas.openxmlformats.org/officeDocument/2006/relationships/image" Target="../media/image68.emf"/><Relationship Id="rId8" Type="http://schemas.openxmlformats.org/officeDocument/2006/relationships/image" Target="../media/image69.emf"/><Relationship Id="rId9" Type="http://schemas.openxmlformats.org/officeDocument/2006/relationships/image" Target="../media/image7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openxmlformats.org/officeDocument/2006/relationships/image" Target="../media/image62.emf"/><Relationship Id="rId5" Type="http://schemas.openxmlformats.org/officeDocument/2006/relationships/image" Target="../media/image53.emf"/><Relationship Id="rId6" Type="http://schemas.openxmlformats.org/officeDocument/2006/relationships/image" Target="../media/image56.emf"/><Relationship Id="rId7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7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7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7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6" Type="http://schemas.openxmlformats.org/officeDocument/2006/relationships/image" Target="../media/image16.emf"/><Relationship Id="rId7" Type="http://schemas.openxmlformats.org/officeDocument/2006/relationships/image" Target="../media/image26.emf"/><Relationship Id="rId8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6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ctrTitle"/>
          </p:nvPr>
        </p:nvSpPr>
        <p:spPr>
          <a:xfrm>
            <a:off x="45720" y="800100"/>
            <a:ext cx="9052560" cy="1752600"/>
          </a:xfrm>
        </p:spPr>
        <p:txBody>
          <a:bodyPr anchor="t">
            <a:noAutofit/>
          </a:bodyPr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ADC Bit Allocation under a Power Constraint For </a:t>
            </a:r>
            <a:r>
              <a:rPr lang="en-US" dirty="0" err="1" smtClean="0">
                <a:solidFill>
                  <a:srgbClr val="000090"/>
                </a:solidFill>
              </a:rPr>
              <a:t>MmWave</a:t>
            </a:r>
            <a:r>
              <a:rPr lang="en-US" dirty="0" smtClean="0">
                <a:solidFill>
                  <a:srgbClr val="000090"/>
                </a:solidFill>
              </a:rPr>
              <a:t> Massive MIMO Communication Receivers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type="subTitle" idx="1"/>
          </p:nvPr>
        </p:nvSpPr>
        <p:spPr>
          <a:xfrm>
            <a:off x="0" y="2781300"/>
            <a:ext cx="9144000" cy="2057400"/>
          </a:xfrm>
        </p:spPr>
        <p:txBody>
          <a:bodyPr anchor="t">
            <a:noAutofit/>
          </a:bodyPr>
          <a:lstStyle/>
          <a:p>
            <a:pPr algn="ctr">
              <a:spcAft>
                <a:spcPts val="900"/>
              </a:spcAft>
            </a:pPr>
            <a:r>
              <a:rPr lang="en-US" sz="2400" b="1" dirty="0" err="1">
                <a:latin typeface="Gill Sans MT"/>
                <a:cs typeface="Gill Sans MT"/>
              </a:rPr>
              <a:t>Jinseok</a:t>
            </a:r>
            <a:r>
              <a:rPr lang="en-US" sz="2400" b="1" dirty="0">
                <a:latin typeface="Gill Sans MT"/>
                <a:cs typeface="Gill Sans MT"/>
              </a:rPr>
              <a:t> </a:t>
            </a:r>
            <a:r>
              <a:rPr lang="en-US" sz="2400" b="1" dirty="0" smtClean="0">
                <a:latin typeface="Gill Sans MT"/>
                <a:cs typeface="Gill Sans MT"/>
              </a:rPr>
              <a:t>Choi</a:t>
            </a:r>
            <a:r>
              <a:rPr lang="ko-KR" altLang="ko-KR" sz="2400" dirty="0" smtClean="0">
                <a:latin typeface="Gill Sans MT"/>
                <a:cs typeface="Gill Sans MT"/>
              </a:rPr>
              <a:t>,</a:t>
            </a:r>
            <a:r>
              <a:rPr lang="en-US" sz="2400" dirty="0" smtClean="0">
                <a:latin typeface="Gill Sans MT"/>
                <a:cs typeface="Gill Sans MT"/>
              </a:rPr>
              <a:t> </a:t>
            </a:r>
            <a:r>
              <a:rPr lang="en-US" sz="2400" dirty="0">
                <a:latin typeface="Gill Sans MT"/>
                <a:cs typeface="Gill Sans MT"/>
              </a:rPr>
              <a:t>Brian L. </a:t>
            </a:r>
            <a:r>
              <a:rPr lang="en-US" sz="2400" dirty="0" smtClean="0">
                <a:latin typeface="Gill Sans MT"/>
                <a:cs typeface="Gill Sans MT"/>
              </a:rPr>
              <a:t>Evans</a:t>
            </a:r>
            <a:r>
              <a:rPr lang="en-US" sz="2400" dirty="0">
                <a:latin typeface="Gill Sans MT"/>
                <a:cs typeface="Gill Sans MT"/>
              </a:rPr>
              <a:t> </a:t>
            </a:r>
            <a:r>
              <a:rPr lang="en-US" sz="2400" dirty="0" smtClean="0">
                <a:latin typeface="Gill Sans MT"/>
                <a:cs typeface="Gill Sans MT"/>
              </a:rPr>
              <a:t>and *Alan Gatherer</a:t>
            </a:r>
          </a:p>
          <a:p>
            <a:pPr algn="ctr"/>
            <a:r>
              <a:rPr lang="en-US" sz="2000" dirty="0" smtClean="0">
                <a:latin typeface="Gill Sans MT"/>
                <a:cs typeface="Gill Sans MT"/>
              </a:rPr>
              <a:t>Embedded Signal Processing Laboratory</a:t>
            </a:r>
          </a:p>
          <a:p>
            <a:pPr algn="ctr"/>
            <a:r>
              <a:rPr lang="en-US" sz="2000" dirty="0" smtClean="0">
                <a:latin typeface="Gill Sans MT"/>
                <a:cs typeface="Gill Sans MT"/>
              </a:rPr>
              <a:t>Wireless Networking &amp; Communications Group</a:t>
            </a:r>
          </a:p>
          <a:p>
            <a:pPr algn="ctr">
              <a:spcAft>
                <a:spcPts val="900"/>
              </a:spcAft>
            </a:pPr>
            <a:r>
              <a:rPr lang="en-US" sz="2000" dirty="0" smtClean="0">
                <a:latin typeface="Gill Sans MT"/>
                <a:cs typeface="Gill Sans MT"/>
              </a:rPr>
              <a:t>The University of Texas at Austin,  Austin, Texas USA</a:t>
            </a:r>
            <a:endParaRPr lang="en-US" sz="2000" dirty="0">
              <a:latin typeface="Gill Sans MT"/>
              <a:cs typeface="Gill Sans MT"/>
            </a:endParaRPr>
          </a:p>
          <a:p>
            <a:pPr algn="ctr"/>
            <a:r>
              <a:rPr lang="en-US" sz="2000" dirty="0" smtClean="0">
                <a:latin typeface="Gill Sans MT"/>
                <a:cs typeface="Gill Sans MT"/>
              </a:rPr>
              <a:t>*</a:t>
            </a:r>
            <a:r>
              <a:rPr lang="en-US" sz="2000" dirty="0" smtClean="0"/>
              <a:t>Huawei Technologies, Plano, Texas, </a:t>
            </a:r>
            <a:r>
              <a:rPr lang="en-US" sz="2000" dirty="0" smtClean="0">
                <a:latin typeface="Gill Sans MT"/>
                <a:cs typeface="Gill Sans MT"/>
              </a:rPr>
              <a:t>USA</a:t>
            </a:r>
            <a:endParaRPr lang="en-US" sz="2000" dirty="0">
              <a:latin typeface="Gill Sans MT"/>
              <a:cs typeface="Gill Sans MT"/>
            </a:endParaRPr>
          </a:p>
        </p:txBody>
      </p:sp>
      <p:pic>
        <p:nvPicPr>
          <p:cNvPr id="13" name="Picture 12" descr="wncg-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226" y="5067300"/>
            <a:ext cx="2030374" cy="527897"/>
          </a:xfrm>
          <a:prstGeom prst="rect">
            <a:avLst/>
          </a:prstGeom>
        </p:spPr>
      </p:pic>
      <p:pic>
        <p:nvPicPr>
          <p:cNvPr id="14" name="Picture 13" descr="ECE-Informal_PM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67300"/>
            <a:ext cx="2438400" cy="512573"/>
          </a:xfrm>
          <a:prstGeom prst="rect">
            <a:avLst/>
          </a:prstGeom>
        </p:spPr>
      </p:pic>
      <p:pic>
        <p:nvPicPr>
          <p:cNvPr id="7" name="Picture 7" descr="ESP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280" y="5121344"/>
            <a:ext cx="951828" cy="47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62600" y="5139035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http://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www.wncg.org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506578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8 at 1.56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348" y="2336291"/>
            <a:ext cx="3835319" cy="13907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1350" y="3695700"/>
            <a:ext cx="867253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300"/>
              </a:spcBef>
              <a:buFont typeface="Wingdings" charset="2"/>
              <a:buChar char="§"/>
            </a:pPr>
            <a:r>
              <a:rPr lang="en-US" sz="2000" dirty="0" smtClean="0">
                <a:latin typeface="Gill Sans MT"/>
                <a:cs typeface="Gill Sans MT"/>
              </a:rPr>
              <a:t>Closed-form solution by using </a:t>
            </a:r>
            <a:r>
              <a:rPr lang="en-US" sz="2000" dirty="0" err="1" smtClean="0">
                <a:latin typeface="Gill Sans MT"/>
                <a:cs typeface="Gill Sans MT"/>
              </a:rPr>
              <a:t>Karush</a:t>
            </a:r>
            <a:r>
              <a:rPr lang="en-US" sz="2000" dirty="0" smtClean="0">
                <a:latin typeface="Gill Sans MT"/>
                <a:cs typeface="Gill Sans MT"/>
              </a:rPr>
              <a:t>-Kuhn-Tucker conditions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9159" y="4278833"/>
            <a:ext cx="3366275" cy="7109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43600" y="5003050"/>
            <a:ext cx="8395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where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2325" y="5007905"/>
            <a:ext cx="1619675" cy="44039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264760" y="2392132"/>
            <a:ext cx="5378480" cy="1295400"/>
            <a:chOff x="1506652" y="4283205"/>
            <a:chExt cx="6507960" cy="1567434"/>
          </a:xfrm>
        </p:grpSpPr>
        <p:sp>
          <p:nvSpPr>
            <p:cNvPr id="18" name="Rectangle 17"/>
            <p:cNvSpPr/>
            <p:nvPr/>
          </p:nvSpPr>
          <p:spPr>
            <a:xfrm>
              <a:off x="1506652" y="4283205"/>
              <a:ext cx="4343399" cy="1567434"/>
            </a:xfrm>
            <a:prstGeom prst="rect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>
              <a:off x="5827313" y="4762501"/>
              <a:ext cx="304800" cy="762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093794" y="4546474"/>
              <a:ext cx="19208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  <a:latin typeface="Gill Sans MT"/>
                  <a:cs typeface="Gill Sans MT"/>
                </a:rPr>
                <a:t>Convex optimization 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295970" y="4152900"/>
            <a:ext cx="5389753" cy="945536"/>
            <a:chOff x="811046" y="4523382"/>
            <a:chExt cx="7173748" cy="945536"/>
          </a:xfrm>
        </p:grpSpPr>
        <p:sp>
          <p:nvSpPr>
            <p:cNvPr id="24" name="Rectangle 23"/>
            <p:cNvSpPr/>
            <p:nvPr/>
          </p:nvSpPr>
          <p:spPr>
            <a:xfrm>
              <a:off x="811046" y="4584143"/>
              <a:ext cx="4777746" cy="884775"/>
            </a:xfrm>
            <a:prstGeom prst="rect">
              <a:avLst/>
            </a:prstGeom>
            <a:noFill/>
            <a:ln w="6350">
              <a:solidFill>
                <a:srgbClr val="0000F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>
              <a:off x="5595009" y="4762500"/>
              <a:ext cx="304800" cy="7620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852178" y="4523382"/>
              <a:ext cx="21326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  <a:latin typeface="Gill Sans MT"/>
                  <a:cs typeface="Gill Sans MT"/>
                </a:rPr>
                <a:t>Global optimal solution</a:t>
              </a: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381000" y="1345450"/>
            <a:ext cx="5338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Relaxed MSQE minimization problem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9257" y="1872694"/>
            <a:ext cx="867253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300"/>
              </a:spcBef>
              <a:buFont typeface="Wingdings" charset="2"/>
              <a:buChar char="§"/>
            </a:pPr>
            <a:r>
              <a:rPr lang="en-US" sz="2000" dirty="0" smtClean="0">
                <a:latin typeface="Gill Sans MT"/>
                <a:cs typeface="Gill Sans MT"/>
              </a:rPr>
              <a:t>Subject to power constraint (total power of </a:t>
            </a:r>
            <a:r>
              <a:rPr lang="en-US" sz="2000" i="1" dirty="0" smtClean="0">
                <a:latin typeface="Gill Sans MT"/>
                <a:cs typeface="Gill Sans MT"/>
              </a:rPr>
              <a:t>N   -bit </a:t>
            </a:r>
            <a:r>
              <a:rPr lang="en-US" sz="2000" dirty="0" smtClean="0">
                <a:latin typeface="Gill Sans MT"/>
                <a:cs typeface="Gill Sans MT"/>
              </a:rPr>
              <a:t>ADCs)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9150" y="1988070"/>
            <a:ext cx="118285" cy="252343"/>
          </a:xfrm>
          <a:prstGeom prst="rect">
            <a:avLst/>
          </a:prstGeom>
        </p:spPr>
      </p:pic>
      <p:sp>
        <p:nvSpPr>
          <p:cNvPr id="22" name="Slide Number Placeholder 3"/>
          <p:cNvSpPr txBox="1">
            <a:spLocks/>
          </p:cNvSpPr>
          <p:nvPr/>
        </p:nvSpPr>
        <p:spPr>
          <a:xfrm>
            <a:off x="8153400" y="5219700"/>
            <a:ext cx="74295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pPr>
              <a:lnSpc>
                <a:spcPct val="120000"/>
              </a:lnSpc>
            </a:pPr>
            <a:fld id="{949800EB-BCE0-4F84-93C5-500DAB48EB57}" type="slidenum">
              <a:rPr lang="es-ES_tradnl" smtClean="0">
                <a:latin typeface="Gill Sans MT"/>
                <a:cs typeface="Gill Sans MT"/>
              </a:rPr>
              <a:pPr>
                <a:lnSpc>
                  <a:spcPct val="120000"/>
                </a:lnSpc>
              </a:pPr>
              <a:t>10</a:t>
            </a:fld>
            <a:endParaRPr lang="es-ES_tradnl" dirty="0">
              <a:latin typeface="Gill Sans MT"/>
              <a:cs typeface="Gill Sans M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3570" y="647470"/>
            <a:ext cx="8489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  <a:latin typeface="Gill Sans MT"/>
                <a:cs typeface="Gill Sans MT"/>
              </a:rPr>
              <a:t>Bit Allocation:  </a:t>
            </a:r>
            <a:r>
              <a:rPr lang="en-US" sz="2800" b="1" dirty="0" smtClean="0">
                <a:latin typeface="Gill Sans MT"/>
                <a:cs typeface="Gill Sans MT"/>
              </a:rPr>
              <a:t>Relaxed Minimization and Solution</a:t>
            </a:r>
            <a:endParaRPr lang="en-US" sz="2800" b="1" dirty="0"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102359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04800" y="1790700"/>
            <a:ext cx="8672530" cy="3713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2000" dirty="0" smtClean="0">
                <a:latin typeface="Gill Sans MT"/>
                <a:cs typeface="Gill Sans MT"/>
              </a:rPr>
              <a:t>Map            to 0 because</a:t>
            </a:r>
          </a:p>
          <a:p>
            <a:pPr marL="457200" indent="-457200">
              <a:lnSpc>
                <a:spcPct val="12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2000" dirty="0" smtClean="0">
                <a:latin typeface="Gill Sans MT"/>
                <a:cs typeface="Gill Sans MT"/>
              </a:rPr>
              <a:t>Map                      using               and </a:t>
            </a:r>
          </a:p>
          <a:p>
            <a:pPr marL="457200" indent="-457200">
              <a:lnSpc>
                <a:spcPct val="12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2000" dirty="0" smtClean="0">
                <a:latin typeface="Gill Sans MT"/>
                <a:cs typeface="Gill Sans MT"/>
              </a:rPr>
              <a:t>If power constraint is not met then,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2000" dirty="0">
                <a:latin typeface="Gill Sans MT"/>
                <a:cs typeface="Gill Sans MT"/>
              </a:rPr>
              <a:t> </a:t>
            </a:r>
            <a:r>
              <a:rPr lang="en-US" sz="2000" dirty="0" smtClean="0">
                <a:latin typeface="Gill Sans MT"/>
                <a:cs typeface="Gill Sans MT"/>
              </a:rPr>
              <a:t>      compute MSQE vs.  ADC power consumption tradeoff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endParaRPr lang="en-US" sz="2000" dirty="0" smtClean="0">
              <a:latin typeface="Gill Sans MT"/>
              <a:cs typeface="Gill Sans MT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endParaRPr lang="en-US" sz="1600" dirty="0" smtClean="0">
              <a:latin typeface="Gill Sans MT"/>
              <a:cs typeface="Gill Sans MT"/>
            </a:endParaRPr>
          </a:p>
          <a:p>
            <a:pPr marL="457200" indent="-457200">
              <a:lnSpc>
                <a:spcPct val="120000"/>
              </a:lnSpc>
              <a:spcBef>
                <a:spcPts val="300"/>
              </a:spcBef>
              <a:buFont typeface="+mj-lt"/>
              <a:buAutoNum type="arabicPeriod" startAt="4"/>
            </a:pPr>
            <a:r>
              <a:rPr lang="en-US" sz="2000" dirty="0" smtClean="0">
                <a:latin typeface="Gill Sans MT"/>
                <a:cs typeface="Gill Sans MT"/>
              </a:rPr>
              <a:t>For the set of                     , 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2000" dirty="0">
                <a:latin typeface="Gill Sans MT"/>
                <a:cs typeface="Gill Sans MT"/>
              </a:rPr>
              <a:t> </a:t>
            </a:r>
            <a:r>
              <a:rPr lang="en-US" sz="2000" dirty="0" smtClean="0">
                <a:latin typeface="Gill Sans MT"/>
                <a:cs typeface="Gill Sans MT"/>
              </a:rPr>
              <a:t>      </a:t>
            </a:r>
            <a:r>
              <a:rPr lang="en-US" sz="2000" dirty="0" err="1" smtClean="0">
                <a:latin typeface="Gill Sans MT"/>
                <a:cs typeface="Gill Sans MT"/>
              </a:rPr>
              <a:t>i</a:t>
            </a:r>
            <a:r>
              <a:rPr lang="en-US" sz="2000" dirty="0" smtClean="0">
                <a:latin typeface="Gill Sans MT"/>
                <a:cs typeface="Gill Sans MT"/>
              </a:rPr>
              <a:t>) iteratively pick bit allocation with smallest tradeoff function value 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2000" dirty="0">
                <a:latin typeface="Gill Sans MT"/>
                <a:cs typeface="Gill Sans MT"/>
              </a:rPr>
              <a:t> </a:t>
            </a:r>
            <a:r>
              <a:rPr lang="en-US" sz="2000" dirty="0" smtClean="0">
                <a:latin typeface="Gill Sans MT"/>
                <a:cs typeface="Gill Sans MT"/>
              </a:rPr>
              <a:t>      ii) perform                until power constraint met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3483204"/>
            <a:ext cx="4724400" cy="6696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4112" y="1943100"/>
            <a:ext cx="2235368" cy="241133"/>
          </a:xfrm>
          <a:prstGeom prst="rect">
            <a:avLst/>
          </a:prstGeom>
        </p:spPr>
      </p:pic>
      <p:sp>
        <p:nvSpPr>
          <p:cNvPr id="16" name="Slide Number Placeholder 3"/>
          <p:cNvSpPr txBox="1">
            <a:spLocks/>
          </p:cNvSpPr>
          <p:nvPr/>
        </p:nvSpPr>
        <p:spPr>
          <a:xfrm>
            <a:off x="8153400" y="5219700"/>
            <a:ext cx="74295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pPr>
              <a:lnSpc>
                <a:spcPct val="120000"/>
              </a:lnSpc>
            </a:pPr>
            <a:fld id="{949800EB-BCE0-4F84-93C5-500DAB48EB57}" type="slidenum">
              <a:rPr lang="es-ES_tradnl" smtClean="0">
                <a:latin typeface="Gill Sans MT"/>
                <a:cs typeface="Gill Sans MT"/>
              </a:rPr>
              <a:pPr>
                <a:lnSpc>
                  <a:spcPct val="120000"/>
                </a:lnSpc>
              </a:pPr>
              <a:t>11</a:t>
            </a:fld>
            <a:endParaRPr lang="es-ES_tradnl" dirty="0">
              <a:latin typeface="Gill Sans MT"/>
              <a:cs typeface="Gill Sans M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3570" y="647470"/>
            <a:ext cx="8489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  <a:latin typeface="Gill Sans MT"/>
                <a:cs typeface="Gill Sans MT"/>
              </a:rPr>
              <a:t>Bit Allocation:  </a:t>
            </a:r>
            <a:r>
              <a:rPr lang="en-US" sz="2800" b="1" dirty="0" smtClean="0">
                <a:latin typeface="Gill Sans MT"/>
                <a:cs typeface="Gill Sans MT"/>
              </a:rPr>
              <a:t>Mapping Relaxed Solution</a:t>
            </a:r>
            <a:endParaRPr lang="en-US" sz="2800" b="1" dirty="0">
              <a:latin typeface="Gill Sans MT"/>
              <a:cs typeface="Gill Sans M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1333500"/>
            <a:ext cx="7812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Map real-va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lu</a:t>
            </a: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ed bit allocations to non-negative integers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673768"/>
              </p:ext>
            </p:extLst>
          </p:nvPr>
        </p:nvGraphicFramePr>
        <p:xfrm>
          <a:off x="4514850" y="2658217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Equation" r:id="rId5" imgW="114300" imgH="165100" progId="Equation.3">
                  <p:embed/>
                </p:oleObj>
              </mc:Choice>
              <mc:Fallback>
                <p:oleObj name="Equation" r:id="rId5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4850" y="2658217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000" y="2335805"/>
            <a:ext cx="879809" cy="28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5660" y="2335805"/>
            <a:ext cx="1401177" cy="2867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0470" y="1919138"/>
            <a:ext cx="593057" cy="2672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0220" y="4265043"/>
            <a:ext cx="1401177" cy="286753"/>
          </a:xfrm>
          <a:prstGeom prst="rect">
            <a:avLst/>
          </a:prstGeom>
        </p:spPr>
      </p:pic>
      <p:pic>
        <p:nvPicPr>
          <p:cNvPr id="24" name="Picture 23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/>
          <a:srcRect t="2" b="-14996"/>
          <a:stretch/>
        </p:blipFill>
        <p:spPr>
          <a:xfrm>
            <a:off x="2087870" y="5092686"/>
            <a:ext cx="967790" cy="3050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05600" y="36195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Gill Sans MT"/>
                <a:cs typeface="Gill Sans MT"/>
              </a:rPr>
              <a:t>i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latin typeface="Gill Sans MT"/>
                <a:cs typeface="Gill Sans MT"/>
              </a:rPr>
              <a:t>ncrease of quantization error per unit power saving</a:t>
            </a:r>
            <a:endParaRPr lang="en-US" sz="1200" dirty="0" smtClean="0">
              <a:solidFill>
                <a:schemeClr val="accent2">
                  <a:lumMod val="50000"/>
                </a:schemeClr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818640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104638" y="2888430"/>
            <a:ext cx="3249608" cy="14588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Wingdings" charset="2"/>
              <a:buChar char="§"/>
            </a:pPr>
            <a:r>
              <a:rPr lang="en-US" sz="2000" dirty="0" smtClean="0">
                <a:latin typeface="Gill Sans MT"/>
                <a:cs typeface="Gill Sans MT"/>
              </a:rPr>
              <a:t>Signal-to-noise ratio (SNR)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00" dirty="0" smtClean="0">
              <a:latin typeface="Gill Sans MT"/>
              <a:cs typeface="Gill Sans MT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dirty="0">
                <a:latin typeface="Gill Sans MT"/>
                <a:cs typeface="Gill Sans MT"/>
              </a:rPr>
              <a:t> </a:t>
            </a:r>
            <a:r>
              <a:rPr lang="en-US" sz="2000" dirty="0" smtClean="0">
                <a:latin typeface="Gill Sans MT"/>
                <a:cs typeface="Gill Sans MT"/>
              </a:rPr>
              <a:t>     SNR  </a:t>
            </a:r>
            <a:endParaRPr lang="en-US" sz="2000" dirty="0">
              <a:latin typeface="Gill Sans MT"/>
              <a:cs typeface="Gill Sans MT"/>
            </a:endParaRP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Wingdings" charset="2"/>
              <a:buChar char="§"/>
            </a:pPr>
            <a:endParaRPr lang="en-US" sz="1800" dirty="0" smtClean="0">
              <a:latin typeface="Gill Sans MT"/>
              <a:cs typeface="Gill Sans M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1821746"/>
            <a:ext cx="43434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Wingdings" charset="2"/>
              <a:buChar char="§"/>
            </a:pPr>
            <a:r>
              <a:rPr lang="en-US" sz="2000" dirty="0" smtClean="0">
                <a:latin typeface="Gill Sans MT"/>
                <a:cs typeface="Gill Sans MT"/>
              </a:rPr>
              <a:t>QPSK modulation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Wingdings" charset="2"/>
              <a:buChar char="§"/>
            </a:pPr>
            <a:r>
              <a:rPr lang="en-US" sz="2000" i="1" dirty="0" smtClean="0">
                <a:latin typeface="Gill Sans MT"/>
                <a:cs typeface="Gill Sans MT"/>
              </a:rPr>
              <a:t>N = </a:t>
            </a:r>
            <a:r>
              <a:rPr lang="en-US" sz="2000" dirty="0" smtClean="0">
                <a:latin typeface="Gill Sans MT"/>
                <a:cs typeface="Gill Sans MT"/>
              </a:rPr>
              <a:t>256 Rx antennas elements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Wingdings" charset="2"/>
              <a:buChar char="§"/>
            </a:pPr>
            <a:r>
              <a:rPr lang="en-US" sz="2000" i="1" dirty="0" smtClean="0">
                <a:latin typeface="Gill Sans MT"/>
                <a:cs typeface="Gill Sans MT"/>
              </a:rPr>
              <a:t>M = </a:t>
            </a:r>
            <a:r>
              <a:rPr lang="en-US" sz="2000" dirty="0" smtClean="0">
                <a:latin typeface="Gill Sans MT"/>
                <a:cs typeface="Gill Sans MT"/>
              </a:rPr>
              <a:t>{8, 16} users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Wingdings" charset="2"/>
              <a:buChar char="§"/>
            </a:pPr>
            <a:r>
              <a:rPr lang="en-US" sz="2000" dirty="0" smtClean="0">
                <a:latin typeface="Gill Sans MT"/>
                <a:cs typeface="Gill Sans MT"/>
              </a:rPr>
              <a:t>Channel: 1 cluster with 4 </a:t>
            </a:r>
            <a:r>
              <a:rPr lang="en-US" sz="2000" dirty="0" err="1" smtClean="0">
                <a:latin typeface="Gill Sans MT"/>
                <a:cs typeface="Gill Sans MT"/>
              </a:rPr>
              <a:t>subpaths</a:t>
            </a:r>
            <a:r>
              <a:rPr lang="en-US" sz="2000" dirty="0">
                <a:latin typeface="Gill Sans MT"/>
                <a:cs typeface="Gill Sans MT"/>
              </a:rPr>
              <a:t> </a:t>
            </a:r>
            <a:r>
              <a:rPr lang="en-US" sz="1100" dirty="0">
                <a:latin typeface="Gill Sans MT"/>
                <a:cs typeface="Gill Sans MT"/>
              </a:rPr>
              <a:t>[3]</a:t>
            </a:r>
            <a:endParaRPr lang="en-US" sz="1100" dirty="0" smtClean="0">
              <a:latin typeface="Gill Sans MT"/>
              <a:cs typeface="Gill Sans MT"/>
            </a:endParaRP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Wingdings" charset="2"/>
              <a:buChar char="§"/>
            </a:pPr>
            <a:r>
              <a:rPr lang="en-US" sz="2000" dirty="0" smtClean="0">
                <a:latin typeface="Gill Sans MT"/>
                <a:cs typeface="Gill Sans MT"/>
              </a:rPr>
              <a:t>Carrier frequency: 73 GHz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Wingdings" charset="2"/>
              <a:buChar char="§"/>
            </a:pPr>
            <a:r>
              <a:rPr lang="en-US" sz="2000" dirty="0" smtClean="0">
                <a:latin typeface="Gill Sans MT"/>
                <a:cs typeface="Gill Sans MT"/>
              </a:rPr>
              <a:t>Antenna spacing: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1800" dirty="0" smtClean="0">
              <a:latin typeface="Gill Sans MT"/>
              <a:cs typeface="Gill Sans M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172" y="643235"/>
            <a:ext cx="5668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  <a:latin typeface="Gill Sans MT"/>
                <a:cs typeface="Gill Sans MT"/>
              </a:rPr>
              <a:t>Validation</a:t>
            </a:r>
            <a:r>
              <a:rPr lang="en-US" sz="2800" b="1" dirty="0">
                <a:solidFill>
                  <a:srgbClr val="000090"/>
                </a:solidFill>
                <a:latin typeface="Gill Sans MT"/>
                <a:cs typeface="Gill Sans MT"/>
              </a:rPr>
              <a:t>:</a:t>
            </a:r>
            <a:r>
              <a:rPr lang="en-US" altLang="ko-KR" sz="2800" b="1" dirty="0" smtClean="0">
                <a:solidFill>
                  <a:srgbClr val="000090"/>
                </a:solidFill>
                <a:latin typeface="Gill Sans MT"/>
                <a:cs typeface="Gill Sans MT"/>
              </a:rPr>
              <a:t> Link-Level </a:t>
            </a:r>
            <a:r>
              <a:rPr lang="en-US" altLang="ko-KR" sz="2800" b="1" dirty="0">
                <a:solidFill>
                  <a:srgbClr val="000090"/>
                </a:solidFill>
                <a:latin typeface="Gill Sans MT"/>
                <a:cs typeface="Gill Sans MT"/>
              </a:rPr>
              <a:t>Simulation</a:t>
            </a:r>
            <a:endParaRPr lang="en-US" sz="2800" b="1" dirty="0">
              <a:solidFill>
                <a:srgbClr val="000090"/>
              </a:solidFill>
              <a:latin typeface="Gill Sans MT"/>
              <a:cs typeface="Gill Sans M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6611" y="1308352"/>
            <a:ext cx="1293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Settings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811" y="4176676"/>
            <a:ext cx="433714" cy="2917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3844" y="3349287"/>
            <a:ext cx="1803625" cy="60120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969900" y="1364744"/>
            <a:ext cx="3298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Performance measures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72737" y="1886012"/>
            <a:ext cx="362150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Wingdings" charset="2"/>
              <a:buChar char="§"/>
            </a:pPr>
            <a:r>
              <a:rPr lang="en-US" sz="2000" dirty="0" smtClean="0">
                <a:latin typeface="Gill Sans MT"/>
                <a:cs typeface="Gill Sans MT"/>
              </a:rPr>
              <a:t>Error vector magnitude (EVM)</a:t>
            </a:r>
            <a:endParaRPr lang="en-US" sz="2000" dirty="0">
              <a:latin typeface="Gill Sans MT"/>
              <a:cs typeface="Gill Sans MT"/>
            </a:endParaRP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Wingdings" charset="2"/>
              <a:buChar char="§"/>
            </a:pPr>
            <a:endParaRPr lang="en-US" sz="1800" dirty="0" smtClean="0">
              <a:latin typeface="Gill Sans MT"/>
              <a:cs typeface="Gill Sans M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638800" y="2386594"/>
            <a:ext cx="2864786" cy="509519"/>
            <a:chOff x="5638800" y="2299647"/>
            <a:chExt cx="2864786" cy="50951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38800" y="2299647"/>
              <a:ext cx="2541672" cy="50951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28899" y="2459880"/>
              <a:ext cx="274687" cy="199284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29922" y="5372100"/>
            <a:ext cx="90678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[3] </a:t>
            </a:r>
            <a:r>
              <a:rPr lang="en-US" sz="1100" dirty="0">
                <a:latin typeface="Gill Sans MT"/>
                <a:cs typeface="Gill Sans MT"/>
              </a:rPr>
              <a:t>T. A. Thomas, H. C. Nguyen, G. R. </a:t>
            </a:r>
            <a:r>
              <a:rPr lang="en-US" sz="1100" dirty="0" err="1">
                <a:latin typeface="Gill Sans MT"/>
                <a:cs typeface="Gill Sans MT"/>
              </a:rPr>
              <a:t>MacCartney</a:t>
            </a:r>
            <a:r>
              <a:rPr lang="en-US" sz="1100" dirty="0">
                <a:latin typeface="Gill Sans MT"/>
                <a:cs typeface="Gill Sans MT"/>
              </a:rPr>
              <a:t>, and T. S. Rappaport, “3D </a:t>
            </a:r>
            <a:r>
              <a:rPr lang="en-US" sz="1100" dirty="0" err="1">
                <a:latin typeface="Gill Sans MT"/>
                <a:cs typeface="Gill Sans MT"/>
              </a:rPr>
              <a:t>mmWave</a:t>
            </a:r>
            <a:r>
              <a:rPr lang="en-US" sz="1100" dirty="0">
                <a:latin typeface="Gill Sans MT"/>
                <a:cs typeface="Gill Sans MT"/>
              </a:rPr>
              <a:t> channel model proposal,</a:t>
            </a:r>
            <a:r>
              <a:rPr lang="en-US" sz="1100" dirty="0" smtClean="0">
                <a:latin typeface="Gill Sans MT"/>
                <a:cs typeface="Gill Sans MT"/>
              </a:rPr>
              <a:t>” </a:t>
            </a:r>
            <a:r>
              <a:rPr lang="en-US" sz="1100" i="1" dirty="0" smtClean="0">
                <a:latin typeface="Gill Sans MT"/>
                <a:cs typeface="Gill Sans MT"/>
              </a:rPr>
              <a:t>Proc</a:t>
            </a:r>
            <a:r>
              <a:rPr lang="en-US" sz="1100" i="1" dirty="0">
                <a:latin typeface="Gill Sans MT"/>
                <a:cs typeface="Gill Sans MT"/>
              </a:rPr>
              <a:t>. IEEE </a:t>
            </a:r>
            <a:r>
              <a:rPr lang="en-US" sz="1100" i="1" dirty="0" err="1">
                <a:latin typeface="Gill Sans MT"/>
                <a:cs typeface="Gill Sans MT"/>
              </a:rPr>
              <a:t>Veh</a:t>
            </a:r>
            <a:r>
              <a:rPr lang="en-US" sz="1100" i="1" dirty="0">
                <a:latin typeface="Gill Sans MT"/>
                <a:cs typeface="Gill Sans MT"/>
              </a:rPr>
              <a:t>. Tech. Conf</a:t>
            </a:r>
            <a:r>
              <a:rPr lang="en-US" sz="1100" dirty="0">
                <a:latin typeface="Gill Sans MT"/>
                <a:cs typeface="Gill Sans MT"/>
              </a:rPr>
              <a:t>. , Sep. 2014</a:t>
            </a:r>
            <a:r>
              <a:rPr lang="en-US" sz="1100" dirty="0" smtClean="0">
                <a:latin typeface="Gill Sans MT"/>
                <a:cs typeface="Gill Sans MT"/>
              </a:rPr>
              <a:t>,.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Gill Sans MT"/>
              <a:cs typeface="Gill Sans MT"/>
            </a:endParaRPr>
          </a:p>
        </p:txBody>
      </p:sp>
      <p:sp>
        <p:nvSpPr>
          <p:cNvPr id="18" name="Slide Number Placeholder 3"/>
          <p:cNvSpPr txBox="1">
            <a:spLocks/>
          </p:cNvSpPr>
          <p:nvPr/>
        </p:nvSpPr>
        <p:spPr>
          <a:xfrm>
            <a:off x="8153400" y="5219700"/>
            <a:ext cx="74295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pPr>
              <a:lnSpc>
                <a:spcPct val="120000"/>
              </a:lnSpc>
            </a:pPr>
            <a:fld id="{949800EB-BCE0-4F84-93C5-500DAB48EB57}" type="slidenum">
              <a:rPr lang="es-ES_tradnl" smtClean="0">
                <a:latin typeface="Gill Sans MT"/>
                <a:cs typeface="Gill Sans MT"/>
              </a:rPr>
              <a:pPr>
                <a:lnSpc>
                  <a:spcPct val="120000"/>
                </a:lnSpc>
              </a:pPr>
              <a:t>12</a:t>
            </a:fld>
            <a:endParaRPr lang="es-ES_tradnl" dirty="0"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773963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r1_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601" y="1943100"/>
            <a:ext cx="4461599" cy="3326399"/>
          </a:xfrm>
          <a:prstGeom prst="rect">
            <a:avLst/>
          </a:prstGeom>
        </p:spPr>
      </p:pic>
      <p:pic>
        <p:nvPicPr>
          <p:cNvPr id="15" name="Picture 14" descr="r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7" y="1957122"/>
            <a:ext cx="4415993" cy="331199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42172" y="643235"/>
            <a:ext cx="4128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solidFill>
                  <a:srgbClr val="000090"/>
                </a:solidFill>
                <a:latin typeface="Gill Sans MT"/>
                <a:cs typeface="Gill Sans MT"/>
              </a:rPr>
              <a:t>Error </a:t>
            </a:r>
            <a:r>
              <a:rPr lang="en-US" altLang="ko-KR" sz="2800" b="1" dirty="0">
                <a:solidFill>
                  <a:srgbClr val="000090"/>
                </a:solidFill>
                <a:latin typeface="Gill Sans MT"/>
                <a:cs typeface="Gill Sans MT"/>
              </a:rPr>
              <a:t>Vector Magnitude</a:t>
            </a:r>
            <a:endParaRPr lang="en-US" sz="2800" b="1" dirty="0">
              <a:solidFill>
                <a:srgbClr val="000090"/>
              </a:solidFill>
              <a:latin typeface="Gill Sans MT"/>
              <a:cs typeface="Gill Sans MT"/>
            </a:endParaRP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193" y="1509840"/>
            <a:ext cx="508335" cy="20854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04800" y="1333500"/>
            <a:ext cx="4039809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Bit allocation vs. Uniform bit ADC</a:t>
            </a: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8153400" y="5219700"/>
            <a:ext cx="74295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pPr>
              <a:lnSpc>
                <a:spcPct val="120000"/>
              </a:lnSpc>
            </a:pPr>
            <a:fld id="{949800EB-BCE0-4F84-93C5-500DAB48EB57}" type="slidenum">
              <a:rPr lang="es-ES_tradnl" smtClean="0">
                <a:latin typeface="Gill Sans MT"/>
                <a:cs typeface="Gill Sans MT"/>
              </a:rPr>
              <a:pPr>
                <a:lnSpc>
                  <a:spcPct val="120000"/>
                </a:lnSpc>
              </a:pPr>
              <a:t>13</a:t>
            </a:fld>
            <a:endParaRPr lang="es-ES_tradnl" dirty="0"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36590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r2_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601" y="1943100"/>
            <a:ext cx="4461599" cy="3326399"/>
          </a:xfrm>
          <a:prstGeom prst="rect">
            <a:avLst/>
          </a:prstGeom>
        </p:spPr>
      </p:pic>
      <p:pic>
        <p:nvPicPr>
          <p:cNvPr id="9" name="Picture 8" descr="r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75" y="1957122"/>
            <a:ext cx="4415993" cy="331199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42172" y="643235"/>
            <a:ext cx="4128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solidFill>
                  <a:srgbClr val="000090"/>
                </a:solidFill>
                <a:latin typeface="Gill Sans MT"/>
                <a:cs typeface="Gill Sans MT"/>
              </a:rPr>
              <a:t>Error </a:t>
            </a:r>
            <a:r>
              <a:rPr lang="en-US" altLang="ko-KR" sz="2800" b="1" dirty="0">
                <a:solidFill>
                  <a:srgbClr val="000090"/>
                </a:solidFill>
                <a:latin typeface="Gill Sans MT"/>
                <a:cs typeface="Gill Sans MT"/>
              </a:rPr>
              <a:t>Vector Magnitude</a:t>
            </a:r>
            <a:endParaRPr lang="en-US" sz="2800" b="1" dirty="0">
              <a:solidFill>
                <a:srgbClr val="000090"/>
              </a:solidFill>
              <a:latin typeface="Gill Sans MT"/>
              <a:cs typeface="Gill Sans M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800" y="1333500"/>
            <a:ext cx="4039809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Bit allocation vs. Uniform bit ADC</a:t>
            </a:r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381" y="1509840"/>
            <a:ext cx="514852" cy="208548"/>
          </a:xfrm>
          <a:prstGeom prst="rect">
            <a:avLst/>
          </a:prstGeom>
        </p:spPr>
      </p:pic>
      <p:sp>
        <p:nvSpPr>
          <p:cNvPr id="11" name="Slide Number Placeholder 3"/>
          <p:cNvSpPr txBox="1">
            <a:spLocks/>
          </p:cNvSpPr>
          <p:nvPr/>
        </p:nvSpPr>
        <p:spPr>
          <a:xfrm>
            <a:off x="8153400" y="5219700"/>
            <a:ext cx="74295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pPr>
              <a:lnSpc>
                <a:spcPct val="120000"/>
              </a:lnSpc>
            </a:pPr>
            <a:fld id="{949800EB-BCE0-4F84-93C5-500DAB48EB57}" type="slidenum">
              <a:rPr lang="es-ES_tradnl" smtClean="0">
                <a:latin typeface="Gill Sans MT"/>
                <a:cs typeface="Gill Sans MT"/>
              </a:rPr>
              <a:pPr>
                <a:lnSpc>
                  <a:spcPct val="120000"/>
                </a:lnSpc>
              </a:pPr>
              <a:t>14</a:t>
            </a:fld>
            <a:endParaRPr lang="es-ES_tradnl" dirty="0"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16203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3_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200" y="1943100"/>
            <a:ext cx="4464000" cy="3348000"/>
          </a:xfrm>
          <a:prstGeom prst="rect">
            <a:avLst/>
          </a:prstGeom>
        </p:spPr>
      </p:pic>
      <p:pic>
        <p:nvPicPr>
          <p:cNvPr id="9" name="Picture 8" descr="r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62" y="1953165"/>
            <a:ext cx="4414520" cy="331089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42172" y="643235"/>
            <a:ext cx="4128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solidFill>
                  <a:srgbClr val="000090"/>
                </a:solidFill>
                <a:latin typeface="Gill Sans MT"/>
                <a:cs typeface="Gill Sans MT"/>
              </a:rPr>
              <a:t>Error </a:t>
            </a:r>
            <a:r>
              <a:rPr lang="en-US" altLang="ko-KR" sz="2800" b="1" dirty="0">
                <a:solidFill>
                  <a:srgbClr val="000090"/>
                </a:solidFill>
                <a:latin typeface="Gill Sans MT"/>
                <a:cs typeface="Gill Sans MT"/>
              </a:rPr>
              <a:t>Vector Magnitude</a:t>
            </a:r>
            <a:endParaRPr lang="en-US" sz="2800" b="1" dirty="0">
              <a:solidFill>
                <a:srgbClr val="000090"/>
              </a:solidFill>
              <a:latin typeface="Gill Sans MT"/>
              <a:cs typeface="Gill Sans MT"/>
            </a:endParaRP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240" y="1502748"/>
            <a:ext cx="514852" cy="20854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04800" y="1333500"/>
            <a:ext cx="4039809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Bit allocation vs. Uniform bit ADC</a:t>
            </a: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8153400" y="5219700"/>
            <a:ext cx="74295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pPr>
              <a:lnSpc>
                <a:spcPct val="120000"/>
              </a:lnSpc>
            </a:pPr>
            <a:fld id="{949800EB-BCE0-4F84-93C5-500DAB48EB57}" type="slidenum">
              <a:rPr lang="es-ES_tradnl" smtClean="0">
                <a:latin typeface="Gill Sans MT"/>
                <a:cs typeface="Gill Sans MT"/>
              </a:rPr>
              <a:pPr>
                <a:lnSpc>
                  <a:spcPct val="120000"/>
                </a:lnSpc>
              </a:pPr>
              <a:t>15</a:t>
            </a:fld>
            <a:endParaRPr lang="es-ES_tradnl" dirty="0"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1147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42172" y="643235"/>
            <a:ext cx="3455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  <a:latin typeface="Gill Sans MT"/>
                <a:cs typeface="Gill Sans MT"/>
              </a:rPr>
              <a:t>ADC Configuration</a:t>
            </a:r>
            <a:endParaRPr lang="en-US" sz="2800" b="1" dirty="0">
              <a:solidFill>
                <a:srgbClr val="000090"/>
              </a:solidFill>
              <a:latin typeface="Gill Sans MT"/>
              <a:cs typeface="Gill Sans MT"/>
            </a:endParaRP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781300"/>
            <a:ext cx="381920" cy="156685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585" y="4148615"/>
            <a:ext cx="386815" cy="156685"/>
          </a:xfrm>
          <a:prstGeom prst="rect">
            <a:avLst/>
          </a:prstGeom>
        </p:spPr>
      </p:pic>
      <p:pic>
        <p:nvPicPr>
          <p:cNvPr id="9" name="Picture 8" descr="ADCbits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4457"/>
            <a:ext cx="4355224" cy="3238500"/>
          </a:xfrm>
          <a:prstGeom prst="rect">
            <a:avLst/>
          </a:prstGeom>
        </p:spPr>
      </p:pic>
      <p:pic>
        <p:nvPicPr>
          <p:cNvPr id="10" name="Picture 9" descr="ADCbits2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632" y="1409700"/>
            <a:ext cx="4387633" cy="32712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5800" y="4914900"/>
            <a:ext cx="5532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0-bit ADCs represent deactivated ADCs </a:t>
            </a:r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>
          <a:xfrm>
            <a:off x="8153400" y="5219700"/>
            <a:ext cx="74295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pPr>
              <a:lnSpc>
                <a:spcPct val="120000"/>
              </a:lnSpc>
            </a:pPr>
            <a:fld id="{949800EB-BCE0-4F84-93C5-500DAB48EB57}" type="slidenum">
              <a:rPr lang="es-ES_tradnl" smtClean="0">
                <a:latin typeface="Gill Sans MT"/>
                <a:cs typeface="Gill Sans MT"/>
              </a:rPr>
              <a:pPr>
                <a:lnSpc>
                  <a:spcPct val="120000"/>
                </a:lnSpc>
              </a:pPr>
              <a:t>16</a:t>
            </a:fld>
            <a:endParaRPr lang="es-ES_tradnl" dirty="0">
              <a:latin typeface="Gill Sans MT"/>
              <a:cs typeface="Gill Sans M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62400" y="4533900"/>
            <a:ext cx="1238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256 Rx Antennas</a:t>
            </a:r>
          </a:p>
        </p:txBody>
      </p:sp>
    </p:spTree>
    <p:extLst>
      <p:ext uri="{BB962C8B-B14F-4D97-AF65-F5344CB8AC3E}">
        <p14:creationId xmlns:p14="http://schemas.microsoft.com/office/powerpoint/2010/main" val="3254458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2172" y="647700"/>
            <a:ext cx="2043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90"/>
                </a:solidFill>
                <a:latin typeface="Gill Sans MT"/>
                <a:cs typeface="Gill Sans MT"/>
              </a:rPr>
              <a:t>Conclusion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1125949"/>
            <a:ext cx="545260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/>
                <a:cs typeface="Gill Sans MT"/>
              </a:rPr>
              <a:t>Near Optimal Bit Allocation Technique</a:t>
            </a:r>
            <a:endParaRPr lang="en-US" b="1" i="1" dirty="0">
              <a:solidFill>
                <a:schemeClr val="tx1">
                  <a:lumMod val="85000"/>
                  <a:lumOff val="15000"/>
                </a:schemeClr>
              </a:solidFill>
              <a:latin typeface="Gill Sans MT"/>
              <a:cs typeface="Gill Sans M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7519" y="1640154"/>
            <a:ext cx="5480988" cy="11900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en-US" sz="2000" dirty="0">
                <a:latin typeface="Gill Sans MT"/>
                <a:cs typeface="Gill Sans MT"/>
              </a:rPr>
              <a:t>R</a:t>
            </a:r>
            <a:r>
              <a:rPr lang="en-US" sz="2000" dirty="0" smtClean="0">
                <a:latin typeface="Gill Sans MT"/>
                <a:cs typeface="Gill Sans MT"/>
              </a:rPr>
              <a:t>educes EVM for all cases of                     and 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en-US" sz="2000" dirty="0" smtClean="0">
                <a:latin typeface="Gill Sans MT"/>
                <a:cs typeface="Gill Sans MT"/>
              </a:rPr>
              <a:t>Consumes lower or </a:t>
            </a:r>
            <a:r>
              <a:rPr lang="en-US" sz="2000" dirty="0">
                <a:latin typeface="Gill Sans MT"/>
                <a:cs typeface="Gill Sans MT"/>
              </a:rPr>
              <a:t>equal </a:t>
            </a:r>
            <a:r>
              <a:rPr lang="en-US" sz="2000" dirty="0" smtClean="0">
                <a:latin typeface="Gill Sans MT"/>
                <a:cs typeface="Gill Sans MT"/>
              </a:rPr>
              <a:t>amount of power 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en-US" sz="2000" dirty="0" smtClean="0">
                <a:latin typeface="Gill Sans MT"/>
                <a:cs typeface="Gill Sans MT"/>
              </a:rPr>
              <a:t>Has low complexity</a:t>
            </a:r>
            <a:endParaRPr lang="en-US" sz="2000" dirty="0">
              <a:latin typeface="Gill Sans MT"/>
              <a:cs typeface="Gill Sans M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6378" y="2933700"/>
            <a:ext cx="5671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262626"/>
                </a:solidFill>
                <a:latin typeface="Gill Sans MT"/>
                <a:cs typeface="Gill Sans MT"/>
              </a:rPr>
              <a:t>Develop Future Bit Allocation Algorithms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9056" y="3343831"/>
            <a:ext cx="6545382" cy="11900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en-US" sz="2000" dirty="0">
                <a:latin typeface="Gill Sans MT"/>
                <a:cs typeface="Gill Sans MT"/>
              </a:rPr>
              <a:t>W</a:t>
            </a:r>
            <a:r>
              <a:rPr lang="en-US" sz="2000" dirty="0" smtClean="0">
                <a:latin typeface="Gill Sans MT"/>
                <a:cs typeface="Gill Sans MT"/>
              </a:rPr>
              <a:t>ideband channels &amp; imperfect channel state information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en-US" sz="2000" dirty="0">
                <a:latin typeface="Gill Sans MT"/>
                <a:cs typeface="Gill Sans MT"/>
              </a:rPr>
              <a:t>M</a:t>
            </a:r>
            <a:r>
              <a:rPr lang="en-US" sz="2000" dirty="0" smtClean="0">
                <a:latin typeface="Gill Sans MT"/>
                <a:cs typeface="Gill Sans MT"/>
              </a:rPr>
              <a:t>ultiple </a:t>
            </a:r>
            <a:r>
              <a:rPr lang="en-US" sz="2000" dirty="0" err="1" smtClean="0">
                <a:latin typeface="Gill Sans MT"/>
                <a:cs typeface="Gill Sans MT"/>
              </a:rPr>
              <a:t>Tx</a:t>
            </a:r>
            <a:r>
              <a:rPr lang="en-US" sz="2000" dirty="0" smtClean="0">
                <a:latin typeface="Gill Sans MT"/>
                <a:cs typeface="Gill Sans MT"/>
              </a:rPr>
              <a:t> </a:t>
            </a:r>
            <a:r>
              <a:rPr lang="en-US" sz="2000" dirty="0">
                <a:latin typeface="Gill Sans MT"/>
                <a:cs typeface="Gill Sans MT"/>
              </a:rPr>
              <a:t>antennas </a:t>
            </a:r>
            <a:r>
              <a:rPr lang="en-US" sz="2000" dirty="0" smtClean="0">
                <a:latin typeface="Gill Sans MT"/>
                <a:cs typeface="Gill Sans MT"/>
              </a:rPr>
              <a:t>&amp; </a:t>
            </a:r>
            <a:r>
              <a:rPr lang="en-US" sz="2000" dirty="0" err="1" smtClean="0">
                <a:latin typeface="Gill Sans MT"/>
                <a:cs typeface="Gill Sans MT"/>
              </a:rPr>
              <a:t>basestation</a:t>
            </a:r>
            <a:r>
              <a:rPr lang="en-US" sz="2000" dirty="0" smtClean="0">
                <a:latin typeface="Gill Sans MT"/>
                <a:cs typeface="Gill Sans MT"/>
              </a:rPr>
              <a:t> planar array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en-US" sz="2000" dirty="0" smtClean="0">
                <a:latin typeface="Gill Sans MT"/>
                <a:cs typeface="Gill Sans MT"/>
              </a:rPr>
              <a:t>Impact of interference &amp; hybrid </a:t>
            </a:r>
            <a:r>
              <a:rPr lang="en-US" sz="2000" dirty="0" err="1" smtClean="0">
                <a:latin typeface="Gill Sans MT"/>
                <a:cs typeface="Gill Sans MT"/>
              </a:rPr>
              <a:t>beamforming</a:t>
            </a:r>
            <a:endParaRPr lang="en-US" sz="2000" dirty="0" smtClean="0">
              <a:latin typeface="Gill Sans MT"/>
              <a:cs typeface="Gill Sans M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1990" y="1771886"/>
            <a:ext cx="1276050" cy="2939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0397" y="1798226"/>
            <a:ext cx="1326232" cy="265246"/>
          </a:xfrm>
          <a:prstGeom prst="rect">
            <a:avLst/>
          </a:prstGeom>
        </p:spPr>
      </p:pic>
      <p:sp>
        <p:nvSpPr>
          <p:cNvPr id="14" name="Slide Number Placeholder 3"/>
          <p:cNvSpPr txBox="1">
            <a:spLocks/>
          </p:cNvSpPr>
          <p:nvPr/>
        </p:nvSpPr>
        <p:spPr>
          <a:xfrm>
            <a:off x="8153400" y="5219700"/>
            <a:ext cx="74295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pPr>
              <a:lnSpc>
                <a:spcPct val="120000"/>
              </a:lnSpc>
            </a:pPr>
            <a:fld id="{949800EB-BCE0-4F84-93C5-500DAB48EB57}" type="slidenum">
              <a:rPr lang="es-ES_tradnl" smtClean="0">
                <a:latin typeface="Gill Sans MT"/>
                <a:cs typeface="Gill Sans MT"/>
              </a:rPr>
              <a:pPr>
                <a:lnSpc>
                  <a:spcPct val="120000"/>
                </a:lnSpc>
              </a:pPr>
              <a:t>17</a:t>
            </a:fld>
            <a:endParaRPr lang="es-ES_tradnl" dirty="0"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982049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81400" y="2628900"/>
            <a:ext cx="1946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  <a:latin typeface="Gill Sans MT"/>
                <a:cs typeface="Gill Sans MT"/>
              </a:rPr>
              <a:t>Thank you</a:t>
            </a:r>
            <a:endParaRPr lang="en-US" sz="2800" b="1" dirty="0">
              <a:solidFill>
                <a:srgbClr val="000090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700692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References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333500"/>
            <a:ext cx="8458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[1] Z. Pi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and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F.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Khan. "An introduction to millimeter-wave mobile broadband systems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.” 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IEEE Communications </a:t>
            </a:r>
            <a:r>
              <a:rPr lang="en-US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Magazine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, vol. 49, no. 6, 2011, pp.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101-107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.</a:t>
            </a:r>
          </a:p>
          <a:p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Gill Sans MT"/>
              <a:cs typeface="Gill Sans MT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[2]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F.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Boccardi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, R. Heath and A. Lozano,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"Five disruptive technology directions for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5G," 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IEEE Communications </a:t>
            </a:r>
            <a:r>
              <a:rPr lang="en-US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Magazine,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 vol. 52, no. 2, 2014, pp.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74-80.</a:t>
            </a:r>
          </a:p>
          <a:p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Gill Sans MT"/>
              <a:cs typeface="Gill Sans MT"/>
            </a:endParaRPr>
          </a:p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[3] </a:t>
            </a:r>
            <a:r>
              <a:rPr lang="en-US" sz="1400" dirty="0">
                <a:latin typeface="Gill Sans MT"/>
                <a:cs typeface="Gill Sans MT"/>
              </a:rPr>
              <a:t>T. A. Thomas, H. C. Nguyen, G. R. </a:t>
            </a:r>
            <a:r>
              <a:rPr lang="en-US" sz="1400" dirty="0" err="1">
                <a:latin typeface="Gill Sans MT"/>
                <a:cs typeface="Gill Sans MT"/>
              </a:rPr>
              <a:t>MacCartney</a:t>
            </a:r>
            <a:r>
              <a:rPr lang="en-US" sz="1400" dirty="0">
                <a:latin typeface="Gill Sans MT"/>
                <a:cs typeface="Gill Sans MT"/>
              </a:rPr>
              <a:t>, </a:t>
            </a:r>
            <a:r>
              <a:rPr lang="en-US" sz="1400" dirty="0" smtClean="0">
                <a:latin typeface="Gill Sans MT"/>
                <a:cs typeface="Gill Sans MT"/>
              </a:rPr>
              <a:t>and T</a:t>
            </a:r>
            <a:r>
              <a:rPr lang="en-US" sz="1400" dirty="0">
                <a:latin typeface="Gill Sans MT"/>
                <a:cs typeface="Gill Sans MT"/>
              </a:rPr>
              <a:t>. S. Rappaport, “3D </a:t>
            </a:r>
            <a:r>
              <a:rPr lang="en-US" sz="1400" dirty="0" err="1">
                <a:latin typeface="Gill Sans MT"/>
                <a:cs typeface="Gill Sans MT"/>
              </a:rPr>
              <a:t>mmWave</a:t>
            </a:r>
            <a:r>
              <a:rPr lang="en-US" sz="1400" dirty="0">
                <a:latin typeface="Gill Sans MT"/>
                <a:cs typeface="Gill Sans MT"/>
              </a:rPr>
              <a:t> channel model proposal,”</a:t>
            </a:r>
          </a:p>
          <a:p>
            <a:r>
              <a:rPr lang="en-US" sz="1400" dirty="0">
                <a:latin typeface="Gill Sans MT"/>
                <a:cs typeface="Gill Sans MT"/>
              </a:rPr>
              <a:t>in </a:t>
            </a:r>
            <a:r>
              <a:rPr lang="en-US" sz="1400" i="1" dirty="0">
                <a:latin typeface="Gill Sans MT"/>
                <a:cs typeface="Gill Sans MT"/>
              </a:rPr>
              <a:t>Proc. IEEE </a:t>
            </a:r>
            <a:r>
              <a:rPr lang="en-US" sz="1400" i="1" dirty="0" smtClean="0">
                <a:latin typeface="Gill Sans MT"/>
                <a:cs typeface="Gill Sans MT"/>
              </a:rPr>
              <a:t>Vehicular Technology Conference</a:t>
            </a:r>
            <a:r>
              <a:rPr lang="en-US" sz="1400" dirty="0" smtClean="0">
                <a:latin typeface="Gill Sans MT"/>
                <a:cs typeface="Gill Sans MT"/>
              </a:rPr>
              <a:t> </a:t>
            </a:r>
            <a:r>
              <a:rPr lang="en-US" sz="1400" dirty="0">
                <a:latin typeface="Gill Sans MT"/>
                <a:cs typeface="Gill Sans MT"/>
              </a:rPr>
              <a:t>, Sep. </a:t>
            </a:r>
            <a:r>
              <a:rPr lang="en-US" sz="1400" dirty="0" smtClean="0">
                <a:latin typeface="Gill Sans MT"/>
                <a:cs typeface="Gill Sans MT"/>
              </a:rPr>
              <a:t>2014.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Gill Sans MT"/>
              <a:cs typeface="Gill Sans MT"/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153400" y="5219700"/>
            <a:ext cx="74295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pPr>
              <a:lnSpc>
                <a:spcPct val="120000"/>
              </a:lnSpc>
            </a:pPr>
            <a:fld id="{949800EB-BCE0-4F84-93C5-500DAB48EB57}" type="slidenum">
              <a:rPr lang="es-ES_tradnl" smtClean="0">
                <a:latin typeface="Gill Sans MT"/>
                <a:cs typeface="Gill Sans MT"/>
              </a:rPr>
              <a:pPr>
                <a:lnSpc>
                  <a:spcPct val="120000"/>
                </a:lnSpc>
              </a:pPr>
              <a:t>19</a:t>
            </a:fld>
            <a:endParaRPr lang="es-ES_tradnl" dirty="0"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585821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5867400" y="1866900"/>
            <a:ext cx="3048000" cy="2355273"/>
            <a:chOff x="228600" y="3248680"/>
            <a:chExt cx="4381500" cy="2123420"/>
          </a:xfrm>
        </p:grpSpPr>
        <p:pic>
          <p:nvPicPr>
            <p:cNvPr id="22" name="Picture 21" descr="Screen Shot 2016-09-27 at 5.10.12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3330059"/>
              <a:ext cx="4381500" cy="2042041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304800" y="3248680"/>
              <a:ext cx="28956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endParaRPr>
            </a:p>
          </p:txBody>
        </p:sp>
      </p:grpSp>
      <p:sp>
        <p:nvSpPr>
          <p:cNvPr id="5" name="Slide Number Placeholder 3"/>
          <p:cNvSpPr txBox="1">
            <a:spLocks/>
          </p:cNvSpPr>
          <p:nvPr/>
        </p:nvSpPr>
        <p:spPr>
          <a:xfrm>
            <a:off x="8153400" y="5219700"/>
            <a:ext cx="74295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pPr>
              <a:lnSpc>
                <a:spcPct val="120000"/>
              </a:lnSpc>
            </a:pPr>
            <a:fld id="{949800EB-BCE0-4F84-93C5-500DAB48EB57}" type="slidenum">
              <a:rPr lang="es-ES_tradnl" smtClean="0">
                <a:latin typeface="Gill Sans MT"/>
                <a:cs typeface="Gill Sans MT"/>
              </a:rPr>
              <a:pPr>
                <a:lnSpc>
                  <a:spcPct val="120000"/>
                </a:lnSpc>
              </a:pPr>
              <a:t>2</a:t>
            </a:fld>
            <a:endParaRPr lang="es-ES_tradnl" dirty="0">
              <a:latin typeface="Gill Sans MT"/>
              <a:cs typeface="Gill Sans MT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67284" y="743905"/>
            <a:ext cx="5347716" cy="60960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Gill Sans MT"/>
                <a:cs typeface="Gill Sans MT"/>
              </a:rPr>
              <a:t>Millimeter Wave Communications </a:t>
            </a:r>
            <a:r>
              <a:rPr lang="en-US" sz="1100" b="0" dirty="0" smtClean="0">
                <a:solidFill>
                  <a:srgbClr val="000000"/>
                </a:solidFill>
                <a:latin typeface="Gill Sans MT"/>
                <a:cs typeface="Gill Sans MT"/>
                <a:hlinkClick r:id="rId4" action="ppaction://hlinksldjump"/>
              </a:rPr>
              <a:t>[1]</a:t>
            </a:r>
            <a:endParaRPr lang="en-US" sz="2000" b="0" dirty="0">
              <a:solidFill>
                <a:srgbClr val="000000"/>
              </a:solidFill>
              <a:latin typeface="Gill Sans MT"/>
              <a:cs typeface="Gill Sans M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77805" y="1210512"/>
            <a:ext cx="3801041" cy="19287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charset="2"/>
              <a:buChar char="§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Carrier frequency 3-300 GHz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§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Small antenna sizes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§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Bandwidths on order of 1 GHz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§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Multi-Gigabit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data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rates possible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§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Large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pathloss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Gill Sans MT"/>
              <a:cs typeface="Gill Sans M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5219700"/>
            <a:ext cx="7924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[1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] Z. Pi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and F. Khan.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"An introduction to millimeter-wave mobile broadband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systems," </a:t>
            </a:r>
            <a:r>
              <a:rPr lang="en-US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IEEE Comm. Mag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. v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ol. 49. no. 6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, 2011, pp. 101-107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.</a:t>
            </a:r>
          </a:p>
          <a:p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[2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]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F. </a:t>
            </a:r>
            <a:r>
              <a:rPr lang="en-US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Boccardi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,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R. Heath and A. Lozano .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"Five disruptive technology directions for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5G," </a:t>
            </a:r>
            <a:r>
              <a:rPr lang="en-US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IEEE </a:t>
            </a:r>
            <a:r>
              <a:rPr lang="en-US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Comm. Mag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., vol. 52, no. .2, 2014, pp.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74-80.</a:t>
            </a: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5876995" y="741362"/>
            <a:ext cx="2559878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5F86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Gill Sans MT"/>
                <a:cs typeface="Gill Sans MT"/>
              </a:rPr>
              <a:t>Massive MIMO</a:t>
            </a:r>
            <a:endParaRPr lang="en-US" sz="2400" dirty="0">
              <a:solidFill>
                <a:srgbClr val="000000"/>
              </a:solidFill>
              <a:latin typeface="Gill Sans MT"/>
              <a:cs typeface="Gill Sans M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22273" y="1274762"/>
            <a:ext cx="2993127" cy="8207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Large antenna arrays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Large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beamforming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 gain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3231" y="3585666"/>
            <a:ext cx="5724644" cy="872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400"/>
              </a:spcAft>
              <a:buFont typeface="Wingdings" charset="2"/>
              <a:buChar char="§"/>
            </a:pPr>
            <a:r>
              <a:rPr lang="en-US" sz="2000" dirty="0" smtClean="0">
                <a:latin typeface="Gill Sans MT"/>
                <a:cs typeface="Gill Sans MT"/>
              </a:rPr>
              <a:t>Large number of RF processing chains with ADCs</a:t>
            </a:r>
          </a:p>
          <a:p>
            <a:pPr marL="285750" indent="-285750">
              <a:lnSpc>
                <a:spcPct val="120000"/>
              </a:lnSpc>
              <a:spcAft>
                <a:spcPts val="400"/>
              </a:spcAft>
              <a:buFont typeface="Wingdings" charset="2"/>
              <a:buChar char="§"/>
            </a:pPr>
            <a:r>
              <a:rPr lang="en-US" sz="2000" dirty="0" smtClean="0">
                <a:latin typeface="Gill Sans MT"/>
                <a:cs typeface="Gill Sans MT"/>
              </a:rPr>
              <a:t>High-resolution ADCs primary power consumer</a:t>
            </a:r>
            <a:r>
              <a:rPr lang="en-US" sz="1800" dirty="0" smtClean="0">
                <a:latin typeface="Gill Sans MT"/>
                <a:cs typeface="Gill Sans MT"/>
              </a:rPr>
              <a:t> </a:t>
            </a:r>
            <a:r>
              <a:rPr lang="en-US" sz="1100" dirty="0" smtClean="0">
                <a:latin typeface="Gill Sans MT"/>
                <a:cs typeface="Gill Sans MT"/>
              </a:rPr>
              <a:t>[2]</a:t>
            </a:r>
            <a:endParaRPr lang="en-US" sz="1800" dirty="0">
              <a:latin typeface="Gill Sans MT"/>
              <a:cs typeface="Gill Sans M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4196" y="3137752"/>
            <a:ext cx="5483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i="1" dirty="0" smtClean="0">
                <a:solidFill>
                  <a:srgbClr val="000000"/>
                </a:solidFill>
                <a:latin typeface="Gill Sans MT"/>
                <a:cs typeface="Gill Sans MT"/>
              </a:rPr>
              <a:t>Challenges in </a:t>
            </a:r>
            <a:r>
              <a:rPr lang="en-US" b="1" i="1" dirty="0" err="1" smtClean="0">
                <a:solidFill>
                  <a:srgbClr val="000000"/>
                </a:solidFill>
                <a:latin typeface="Gill Sans MT"/>
                <a:cs typeface="Gill Sans MT"/>
              </a:rPr>
              <a:t>mmWave</a:t>
            </a:r>
            <a:r>
              <a:rPr lang="en-US" b="1" i="1" dirty="0" smtClean="0">
                <a:solidFill>
                  <a:srgbClr val="000000"/>
                </a:solidFill>
                <a:latin typeface="Gill Sans MT"/>
                <a:cs typeface="Gill Sans MT"/>
              </a:rPr>
              <a:t> Massive MIMO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62000" y="4571656"/>
            <a:ext cx="7924800" cy="538401"/>
            <a:chOff x="762000" y="4571656"/>
            <a:chExt cx="7924800" cy="538401"/>
          </a:xfrm>
        </p:grpSpPr>
        <p:sp>
          <p:nvSpPr>
            <p:cNvPr id="2" name="Rounded Rectangle 1"/>
            <p:cNvSpPr/>
            <p:nvPr/>
          </p:nvSpPr>
          <p:spPr>
            <a:xfrm>
              <a:off x="762000" y="4571656"/>
              <a:ext cx="7924800" cy="53840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20000"/>
                </a:lnSpc>
                <a:spcAft>
                  <a:spcPts val="400"/>
                </a:spcAft>
              </a:pPr>
              <a:endParaRPr lang="en-US" dirty="0">
                <a:solidFill>
                  <a:srgbClr val="FF0000"/>
                </a:solidFill>
                <a:latin typeface="Gill Sans MT"/>
                <a:cs typeface="Gill Sans MT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38200" y="4610100"/>
              <a:ext cx="77816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Gill Sans MT"/>
                  <a:cs typeface="Gill Sans MT"/>
                </a:rPr>
                <a:t>Goal: Reduce ADC resolution to reduce power </a:t>
              </a:r>
              <a:r>
                <a:rPr lang="en-US" dirty="0" smtClean="0">
                  <a:solidFill>
                    <a:srgbClr val="FF0000"/>
                  </a:solidFill>
                  <a:latin typeface="Gill Sans MT"/>
                  <a:cs typeface="Gill Sans MT"/>
                </a:rPr>
                <a:t>consumption</a:t>
              </a:r>
              <a:endParaRPr lang="en-US" dirty="0">
                <a:solidFill>
                  <a:srgbClr val="FF0000"/>
                </a:solidFill>
                <a:latin typeface="Gill Sans MT"/>
                <a:cs typeface="Gill Sans M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9817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52400" y="419100"/>
            <a:ext cx="8229600" cy="9525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000090"/>
                </a:solidFill>
                <a:latin typeface="Gill Sans MT"/>
                <a:cs typeface="Gill Sans MT"/>
                <a:hlinkClick r:id="rId3" action="ppaction://hlinksldjump"/>
              </a:rPr>
              <a:t>Millimeter Wave Communications</a:t>
            </a:r>
            <a:endParaRPr lang="en-US" dirty="0">
              <a:solidFill>
                <a:srgbClr val="000090"/>
              </a:solidFill>
              <a:latin typeface="Gill Sans MT"/>
              <a:cs typeface="Gill Sans MT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4191000" y="1192338"/>
            <a:ext cx="4800600" cy="4255961"/>
            <a:chOff x="293395" y="1218423"/>
            <a:chExt cx="4223785" cy="4574586"/>
          </a:xfrm>
        </p:grpSpPr>
        <p:pic>
          <p:nvPicPr>
            <p:cNvPr id="2" name="Picture 1" descr="Screen Shot 2016-09-27 at 5.05.59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218423"/>
              <a:ext cx="4212380" cy="4305300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293395" y="5385059"/>
              <a:ext cx="2842265" cy="40795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/>
                  <a:cs typeface="Gill Sans MT"/>
                </a:rPr>
                <a:t>Millimeter Wave Spectrum</a:t>
              </a:r>
              <a:r>
                <a:rPr lang="ko-KR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/>
                  <a:cs typeface="Gill Sans MT"/>
                </a:rPr>
                <a:t> 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/>
                  <a:cs typeface="Gill Sans MT"/>
                </a:rPr>
                <a:t>[</a:t>
              </a:r>
              <a:r>
                <a:rPr 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/>
                  <a:cs typeface="Gill Sans MT"/>
                </a:rPr>
                <a:t>Pi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/>
                  <a:cs typeface="Gill Sans MT"/>
                </a:rPr>
                <a:t>11]</a:t>
              </a:r>
              <a:endPara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422586" y="1333500"/>
            <a:ext cx="3134191" cy="15614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Carrier frequency 3-300 GHz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Small antenna sizes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Bandwidths on order of 1 GHz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Multi-Gigabit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data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rates possible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Large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pathloss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Gill Sans MT"/>
              <a:cs typeface="Gill Sans M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4991100"/>
            <a:ext cx="3657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[1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] Z. Pi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and F. Khan.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"An introduction to millimeter-wave mobile broadband systems." </a:t>
            </a:r>
            <a:r>
              <a:rPr lang="en-US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IEEE Comm. Mag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.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,vol. 49. no. 6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, 2011, pp. 101-107.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43860" y="1489049"/>
            <a:ext cx="567771" cy="377851"/>
          </a:xfrm>
          <a:prstGeom prst="rect">
            <a:avLst/>
          </a:prstGeom>
          <a:ln w="28575" cmpd="sng">
            <a:solidFill>
              <a:srgbClr val="FF0000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Gill Sans MT"/>
              <a:cs typeface="Gill Sans M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62815" y="1485900"/>
            <a:ext cx="1106424" cy="377851"/>
          </a:xfrm>
          <a:prstGeom prst="rect">
            <a:avLst/>
          </a:prstGeom>
          <a:ln w="28575" cmpd="sng">
            <a:solidFill>
              <a:srgbClr val="FF0000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Gill Sans MT"/>
              <a:cs typeface="Gill Sans MT"/>
            </a:endParaRPr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>
          <a:xfrm>
            <a:off x="8153400" y="5219700"/>
            <a:ext cx="74295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pPr>
              <a:lnSpc>
                <a:spcPct val="120000"/>
              </a:lnSpc>
            </a:pPr>
            <a:fld id="{949800EB-BCE0-4F84-93C5-500DAB48EB57}" type="slidenum">
              <a:rPr lang="es-ES_tradnl" smtClean="0">
                <a:latin typeface="Gill Sans MT"/>
                <a:cs typeface="Gill Sans MT"/>
              </a:rPr>
              <a:pPr>
                <a:lnSpc>
                  <a:spcPct val="120000"/>
                </a:lnSpc>
              </a:pPr>
              <a:t>20</a:t>
            </a:fld>
            <a:endParaRPr lang="es-ES_tradnl" dirty="0"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192199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953000" y="1458481"/>
            <a:ext cx="4191000" cy="4142219"/>
            <a:chOff x="4953000" y="1572780"/>
            <a:chExt cx="4191000" cy="4142219"/>
          </a:xfrm>
        </p:grpSpPr>
        <p:pic>
          <p:nvPicPr>
            <p:cNvPr id="2" name="Picture 1" descr="Screen Shot 2016-09-28 at 2.06.11 A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86"/>
            <a:stretch/>
          </p:blipFill>
          <p:spPr>
            <a:xfrm>
              <a:off x="4953000" y="1572780"/>
              <a:ext cx="4191000" cy="414221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965062" y="4060698"/>
              <a:ext cx="1157477" cy="18440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00829" y="1674536"/>
              <a:ext cx="106831" cy="1524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endParaRP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242172" y="643235"/>
            <a:ext cx="6601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  <a:latin typeface="Gill Sans MT"/>
                <a:cs typeface="Gill Sans MT"/>
                <a:hlinkClick r:id="rId3" action="ppaction://hlinksldjump"/>
              </a:rPr>
              <a:t>Proposed Near Optimal Bit Allocation</a:t>
            </a:r>
            <a:endParaRPr lang="en-US" sz="2800" b="1" dirty="0">
              <a:solidFill>
                <a:srgbClr val="000090"/>
              </a:solidFill>
              <a:latin typeface="Gill Sans MT"/>
              <a:cs typeface="Gill Sans M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28600" y="1333500"/>
            <a:ext cx="1561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Algorithm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9070" y="1752591"/>
            <a:ext cx="4862530" cy="115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1800" dirty="0" smtClean="0">
                <a:latin typeface="Gill Sans MT"/>
                <a:cs typeface="Gill Sans MT"/>
              </a:rPr>
              <a:t>Step 1) Maps </a:t>
            </a:r>
            <a:r>
              <a:rPr lang="en-US" sz="1800" i="1" dirty="0">
                <a:latin typeface="Gill Sans MT"/>
                <a:cs typeface="Gill Sans MT"/>
              </a:rPr>
              <a:t> </a:t>
            </a:r>
            <a:r>
              <a:rPr lang="en-US" sz="1800" i="1" dirty="0" smtClean="0">
                <a:latin typeface="Gill Sans MT"/>
                <a:cs typeface="Gill Sans MT"/>
              </a:rPr>
              <a:t>      </a:t>
            </a:r>
            <a:r>
              <a:rPr lang="en-US" sz="1800" dirty="0" smtClean="0">
                <a:latin typeface="Gill Sans MT"/>
                <a:cs typeface="Gill Sans MT"/>
              </a:rPr>
              <a:t>     to 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1800" dirty="0" smtClean="0">
                <a:latin typeface="Gill Sans MT"/>
                <a:cs typeface="Gill Sans MT"/>
              </a:rPr>
              <a:t>Step 2) Maps                          to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1800" dirty="0" smtClean="0">
                <a:latin typeface="Gill Sans MT"/>
                <a:cs typeface="Gill Sans MT"/>
              </a:rPr>
              <a:t>Step 3-1) If violates the constraint,</a:t>
            </a:r>
            <a:r>
              <a:rPr lang="en-US" sz="1800" dirty="0">
                <a:latin typeface="Gill Sans MT"/>
                <a:cs typeface="Gill Sans MT"/>
              </a:rPr>
              <a:t> </a:t>
            </a:r>
            <a:r>
              <a:rPr lang="en-US" sz="1800" dirty="0" smtClean="0">
                <a:latin typeface="Gill Sans MT"/>
                <a:cs typeface="Gill Sans MT"/>
              </a:rPr>
              <a:t>compute 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2360" y="2241157"/>
            <a:ext cx="967790" cy="2652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5766" y="3013410"/>
            <a:ext cx="2717634" cy="6060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9070" y="3684820"/>
            <a:ext cx="5091129" cy="115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1800" dirty="0" smtClean="0">
                <a:latin typeface="Gill Sans MT"/>
                <a:cs typeface="Gill Sans MT"/>
              </a:rPr>
              <a:t>Step 3-2) </a:t>
            </a:r>
            <a:r>
              <a:rPr lang="en-US" sz="1800" i="1" dirty="0" smtClean="0">
                <a:latin typeface="Gill Sans MT"/>
                <a:cs typeface="Gill Sans MT"/>
              </a:rPr>
              <a:t>b</a:t>
            </a:r>
            <a:r>
              <a:rPr lang="en-US" sz="1800" dirty="0" smtClean="0">
                <a:latin typeface="Gill Sans MT"/>
                <a:cs typeface="Gill Sans MT"/>
              </a:rPr>
              <a:t>i with the smallest </a:t>
            </a:r>
            <a:r>
              <a:rPr lang="en-US" sz="1800" i="1" dirty="0" err="1" smtClean="0">
                <a:latin typeface="Gill Sans MT"/>
                <a:cs typeface="Gill Sans MT"/>
              </a:rPr>
              <a:t>T</a:t>
            </a:r>
            <a:r>
              <a:rPr lang="en-US" sz="1800" dirty="0" err="1" smtClean="0">
                <a:latin typeface="Gill Sans MT"/>
                <a:cs typeface="Gill Sans MT"/>
              </a:rPr>
              <a:t>rel</a:t>
            </a:r>
            <a:r>
              <a:rPr lang="en-US" sz="1800" dirty="0">
                <a:latin typeface="Gill Sans MT"/>
                <a:cs typeface="Gill Sans MT"/>
              </a:rPr>
              <a:t>(</a:t>
            </a:r>
            <a:r>
              <a:rPr lang="en-US" sz="1800" dirty="0" err="1">
                <a:latin typeface="Gill Sans MT"/>
                <a:cs typeface="Gill Sans MT"/>
              </a:rPr>
              <a:t>i</a:t>
            </a:r>
            <a:r>
              <a:rPr lang="en-US" sz="1800" dirty="0" smtClean="0">
                <a:latin typeface="Gill Sans MT"/>
                <a:cs typeface="Gill Sans MT"/>
              </a:rPr>
              <a:t>):</a:t>
            </a:r>
            <a:endParaRPr lang="en-US" sz="1800" dirty="0">
              <a:latin typeface="Gill Sans MT"/>
              <a:cs typeface="Gill Sans MT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ko-KR" altLang="en-US" sz="1800" dirty="0" smtClean="0">
                <a:latin typeface="Gill Sans MT"/>
                <a:cs typeface="Gill Sans MT"/>
              </a:rPr>
              <a:t> </a:t>
            </a:r>
            <a:r>
              <a:rPr lang="en-US" sz="1800" dirty="0" smtClean="0">
                <a:latin typeface="Gill Sans MT"/>
                <a:cs typeface="Gill Sans MT"/>
              </a:rPr>
              <a:t> </a:t>
            </a:r>
            <a:r>
              <a:rPr lang="ko-KR" altLang="en-US" sz="1800" dirty="0" smtClean="0">
                <a:latin typeface="Gill Sans MT"/>
                <a:cs typeface="Gill Sans MT"/>
              </a:rPr>
              <a:t>        </a:t>
            </a:r>
            <a:r>
              <a:rPr lang="en-US" sz="1800" dirty="0" smtClean="0">
                <a:latin typeface="Gill Sans MT"/>
                <a:cs typeface="Gill Sans MT"/>
              </a:rPr>
              <a:t>Minimum error increase</a:t>
            </a:r>
            <a:r>
              <a:rPr lang="en-US" altLang="ko-KR" sz="1800" dirty="0" smtClean="0">
                <a:latin typeface="Gill Sans MT"/>
                <a:cs typeface="Gill Sans MT"/>
              </a:rPr>
              <a:t>/u</a:t>
            </a:r>
            <a:r>
              <a:rPr lang="en-US" sz="1800" dirty="0" smtClean="0">
                <a:latin typeface="Gill Sans MT"/>
                <a:cs typeface="Gill Sans MT"/>
              </a:rPr>
              <a:t>nit power saving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1800" dirty="0" smtClean="0">
                <a:latin typeface="Gill Sans MT"/>
                <a:cs typeface="Gill Sans MT"/>
              </a:rPr>
              <a:t>Step 3-3) Repeat until satisfies the constraint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2209" y="3807640"/>
            <a:ext cx="967790" cy="265246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762000" y="4167449"/>
            <a:ext cx="241389" cy="267773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20200" y="1028700"/>
            <a:ext cx="609600" cy="228600"/>
          </a:xfrm>
          <a:prstGeom prst="rect">
            <a:avLst/>
          </a:prstGeom>
        </p:spPr>
        <p:txBody>
          <a:bodyPr wrap="none" rtlCol="0" anchor="ctr">
            <a:spAutoFit/>
          </a:bodyPr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Gill Sans MT"/>
              <a:cs typeface="Gill Sans M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2502" y="2260461"/>
            <a:ext cx="1371600" cy="2512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6053" y="1919007"/>
            <a:ext cx="593057" cy="2085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340" y="1908580"/>
            <a:ext cx="652363" cy="22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264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_16UE256B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659" y="2019300"/>
            <a:ext cx="4355665" cy="353034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42172" y="643235"/>
            <a:ext cx="4128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solidFill>
                  <a:srgbClr val="000090"/>
                </a:solidFill>
                <a:latin typeface="Gill Sans MT"/>
                <a:cs typeface="Gill Sans MT"/>
              </a:rPr>
              <a:t>Error </a:t>
            </a:r>
            <a:r>
              <a:rPr lang="en-US" altLang="ko-KR" sz="2800" b="1" dirty="0">
                <a:solidFill>
                  <a:srgbClr val="000090"/>
                </a:solidFill>
                <a:latin typeface="Gill Sans MT"/>
                <a:cs typeface="Gill Sans MT"/>
              </a:rPr>
              <a:t>Vector Magnitude</a:t>
            </a:r>
            <a:endParaRPr lang="en-US" sz="2800" b="1" dirty="0">
              <a:solidFill>
                <a:srgbClr val="000090"/>
              </a:solidFill>
              <a:latin typeface="Gill Sans MT"/>
              <a:cs typeface="Gill Sans MT"/>
            </a:endParaRPr>
          </a:p>
        </p:txBody>
      </p:sp>
      <p:pic>
        <p:nvPicPr>
          <p:cNvPr id="2" name="Picture 1" descr="O_8UE256B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35925"/>
            <a:ext cx="4303655" cy="34856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6730" y="1444260"/>
            <a:ext cx="1276050" cy="293922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712" y="2687447"/>
            <a:ext cx="381920" cy="156685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170" y="4148615"/>
            <a:ext cx="386815" cy="156685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985" y="4758215"/>
            <a:ext cx="386815" cy="156685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185" y="2400300"/>
            <a:ext cx="381920" cy="156685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185" y="3848100"/>
            <a:ext cx="386815" cy="156685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185" y="4381500"/>
            <a:ext cx="386815" cy="15668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04800" y="1333500"/>
            <a:ext cx="4039809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Bit allocation vs. Uniform bit ADC</a:t>
            </a:r>
          </a:p>
        </p:txBody>
      </p:sp>
      <p:sp>
        <p:nvSpPr>
          <p:cNvPr id="15" name="Slide Number Placeholder 3"/>
          <p:cNvSpPr txBox="1">
            <a:spLocks/>
          </p:cNvSpPr>
          <p:nvPr/>
        </p:nvSpPr>
        <p:spPr>
          <a:xfrm>
            <a:off x="8153400" y="5219700"/>
            <a:ext cx="74295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pPr>
              <a:lnSpc>
                <a:spcPct val="120000"/>
              </a:lnSpc>
            </a:pPr>
            <a:fld id="{949800EB-BCE0-4F84-93C5-500DAB48EB57}" type="slidenum">
              <a:rPr lang="es-ES_tradnl" smtClean="0">
                <a:latin typeface="Gill Sans MT"/>
                <a:cs typeface="Gill Sans MT"/>
              </a:rPr>
              <a:pPr>
                <a:lnSpc>
                  <a:spcPct val="120000"/>
                </a:lnSpc>
              </a:pPr>
              <a:t>22</a:t>
            </a:fld>
            <a:endParaRPr lang="es-ES_tradnl" dirty="0"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473752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534521" y="4398962"/>
            <a:ext cx="7096815" cy="8207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en-US" sz="2000" dirty="0">
                <a:latin typeface="Gill Sans MT"/>
                <a:cs typeface="Gill Sans MT"/>
              </a:rPr>
              <a:t>Low-complexity and near-optimal ADC bit allocation technique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en-US" sz="2000" dirty="0">
                <a:latin typeface="Gill Sans MT"/>
                <a:cs typeface="Gill Sans MT"/>
              </a:rPr>
              <a:t>Numerical validation using error vector </a:t>
            </a:r>
            <a:r>
              <a:rPr lang="en-US" sz="2000" dirty="0" smtClean="0">
                <a:latin typeface="Gill Sans MT"/>
                <a:cs typeface="Gill Sans MT"/>
              </a:rPr>
              <a:t>magnitude</a:t>
            </a:r>
            <a:endParaRPr lang="en-US" sz="2000" dirty="0">
              <a:latin typeface="Gill Sans MT"/>
              <a:cs typeface="Gill Sans M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471" y="1752591"/>
            <a:ext cx="8153400" cy="859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300"/>
              </a:spcBef>
              <a:buFont typeface="Wingdings" charset="2"/>
              <a:buChar char="§"/>
            </a:pPr>
            <a:r>
              <a:rPr lang="en-US" sz="2000" dirty="0" smtClean="0">
                <a:latin typeface="Gill Sans MT"/>
                <a:cs typeface="Gill Sans MT"/>
              </a:rPr>
              <a:t>Channels are </a:t>
            </a:r>
            <a:r>
              <a:rPr lang="en-US" sz="2000" i="1" dirty="0" smtClean="0">
                <a:latin typeface="Gill Sans MT"/>
                <a:cs typeface="Gill Sans MT"/>
              </a:rPr>
              <a:t>sparse</a:t>
            </a:r>
            <a:r>
              <a:rPr lang="en-US" sz="2000" dirty="0" smtClean="0">
                <a:latin typeface="Gill Sans MT"/>
                <a:cs typeface="Gill Sans MT"/>
              </a:rPr>
              <a:t> in </a:t>
            </a:r>
            <a:r>
              <a:rPr lang="en-US" sz="2000" dirty="0" err="1" smtClean="0">
                <a:latin typeface="Gill Sans MT"/>
                <a:cs typeface="Gill Sans MT"/>
              </a:rPr>
              <a:t>beamspace</a:t>
            </a:r>
            <a:r>
              <a:rPr lang="en-US" sz="2000" dirty="0">
                <a:latin typeface="Gill Sans MT"/>
                <a:cs typeface="Gill Sans MT"/>
              </a:rPr>
              <a:t> </a:t>
            </a:r>
            <a:r>
              <a:rPr lang="en-US" sz="2000" dirty="0" smtClean="0">
                <a:latin typeface="Gill Sans MT"/>
                <a:cs typeface="Gill Sans MT"/>
              </a:rPr>
              <a:t>(on next two slides)</a:t>
            </a:r>
          </a:p>
          <a:p>
            <a:pPr marL="342900" indent="-342900">
              <a:lnSpc>
                <a:spcPct val="120000"/>
              </a:lnSpc>
              <a:spcBef>
                <a:spcPts val="300"/>
              </a:spcBef>
              <a:buFont typeface="Wingdings" charset="2"/>
              <a:buChar char="§"/>
            </a:pPr>
            <a:r>
              <a:rPr lang="en-US" sz="2000" dirty="0" smtClean="0">
                <a:latin typeface="Gill Sans MT"/>
                <a:cs typeface="Gill Sans MT"/>
              </a:rPr>
              <a:t>Exploit </a:t>
            </a:r>
            <a:r>
              <a:rPr lang="en-US" sz="2000" i="1" dirty="0" err="1" smtClean="0">
                <a:latin typeface="Gill Sans MT"/>
                <a:cs typeface="Gill Sans MT"/>
              </a:rPr>
              <a:t>sparsity</a:t>
            </a:r>
            <a:r>
              <a:rPr lang="en-US" sz="2000" dirty="0" smtClean="0">
                <a:latin typeface="Gill Sans MT"/>
                <a:cs typeface="Gill Sans MT"/>
              </a:rPr>
              <a:t> for efficient bit allocation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3137931"/>
            <a:ext cx="8382000" cy="859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300"/>
              </a:spcBef>
              <a:buFont typeface="Wingdings" charset="2"/>
              <a:buChar char="§"/>
            </a:pPr>
            <a:r>
              <a:rPr lang="en-US" sz="2000" dirty="0">
                <a:latin typeface="Gill Sans MT"/>
                <a:cs typeface="Gill Sans MT"/>
              </a:rPr>
              <a:t>Apply analog </a:t>
            </a:r>
            <a:r>
              <a:rPr lang="en-US" sz="2000" dirty="0" err="1">
                <a:latin typeface="Gill Sans MT"/>
                <a:cs typeface="Gill Sans MT"/>
              </a:rPr>
              <a:t>beamforming</a:t>
            </a:r>
            <a:r>
              <a:rPr lang="en-US" sz="2000" dirty="0">
                <a:latin typeface="Gill Sans MT"/>
                <a:cs typeface="Gill Sans MT"/>
              </a:rPr>
              <a:t> for </a:t>
            </a:r>
            <a:r>
              <a:rPr lang="en-US" sz="2000" dirty="0" err="1">
                <a:latin typeface="Gill Sans MT"/>
                <a:cs typeface="Gill Sans MT"/>
              </a:rPr>
              <a:t>beamspace</a:t>
            </a:r>
            <a:r>
              <a:rPr lang="en-US" sz="2000" dirty="0">
                <a:latin typeface="Gill Sans MT"/>
                <a:cs typeface="Gill Sans MT"/>
              </a:rPr>
              <a:t> projection</a:t>
            </a:r>
          </a:p>
          <a:p>
            <a:pPr marL="342900" indent="-342900">
              <a:lnSpc>
                <a:spcPct val="120000"/>
              </a:lnSpc>
              <a:spcBef>
                <a:spcPts val="300"/>
              </a:spcBef>
              <a:buFont typeface="Wingdings" charset="2"/>
              <a:buChar char="§"/>
            </a:pPr>
            <a:r>
              <a:rPr lang="en-US" sz="2000" dirty="0">
                <a:latin typeface="Gill Sans MT"/>
                <a:cs typeface="Gill Sans MT"/>
              </a:rPr>
              <a:t>Minimize quantization error subject to power constraint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" y="1333500"/>
            <a:ext cx="1395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Intuition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" y="3957769"/>
            <a:ext cx="2082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Contributions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600800"/>
            <a:ext cx="7086600" cy="595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 smtClean="0">
                <a:solidFill>
                  <a:srgbClr val="000090"/>
                </a:solidFill>
                <a:latin typeface="Gill Sans MT"/>
                <a:cs typeface="Gill Sans MT"/>
              </a:rPr>
              <a:t>Reduction of ADC Power Consumption</a:t>
            </a:r>
            <a:endParaRPr lang="en-US" sz="2800" b="1" dirty="0">
              <a:solidFill>
                <a:srgbClr val="000090"/>
              </a:solidFill>
              <a:latin typeface="Gill Sans MT"/>
              <a:cs typeface="Gill Sans M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628900"/>
            <a:ext cx="1551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Approach</a:t>
            </a: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8153400" y="5219700"/>
            <a:ext cx="74295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pPr>
              <a:lnSpc>
                <a:spcPct val="120000"/>
              </a:lnSpc>
            </a:pPr>
            <a:fld id="{949800EB-BCE0-4F84-93C5-500DAB48EB57}" type="slidenum">
              <a:rPr lang="es-ES_tradnl" smtClean="0">
                <a:latin typeface="Gill Sans MT"/>
                <a:cs typeface="Gill Sans MT"/>
              </a:rPr>
              <a:pPr>
                <a:lnSpc>
                  <a:spcPct val="120000"/>
                </a:lnSpc>
              </a:pPr>
              <a:t>3</a:t>
            </a:fld>
            <a:endParaRPr lang="es-ES_tradnl" dirty="0"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542480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 descr="HybridmassiveMIM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66" y="1277020"/>
            <a:ext cx="5415867" cy="2493818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242172" y="643235"/>
            <a:ext cx="2622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  <a:latin typeface="Gill Sans MT"/>
                <a:cs typeface="Gill Sans MT"/>
              </a:rPr>
              <a:t>System Model:</a:t>
            </a:r>
            <a:endParaRPr lang="en-US" sz="2800" b="1" dirty="0">
              <a:solidFill>
                <a:srgbClr val="000090"/>
              </a:solidFill>
              <a:latin typeface="Gill Sans MT"/>
              <a:cs typeface="Gill Sans M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851942"/>
            <a:ext cx="5334000" cy="1674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300"/>
              </a:spcBef>
              <a:buFont typeface="Wingdings" charset="2"/>
              <a:buChar char="§"/>
            </a:pPr>
            <a:r>
              <a:rPr lang="en-US" sz="2000" i="1" dirty="0" smtClean="0">
                <a:latin typeface="Gill Sans MT"/>
                <a:cs typeface="Gill Sans MT"/>
              </a:rPr>
              <a:t>M </a:t>
            </a:r>
            <a:r>
              <a:rPr lang="en-US" sz="2000" dirty="0" smtClean="0">
                <a:latin typeface="Gill Sans MT"/>
                <a:cs typeface="Gill Sans MT"/>
              </a:rPr>
              <a:t>users, each with a single </a:t>
            </a:r>
            <a:r>
              <a:rPr lang="en-US" sz="2000" dirty="0" err="1" smtClean="0">
                <a:latin typeface="Gill Sans MT"/>
                <a:cs typeface="Gill Sans MT"/>
              </a:rPr>
              <a:t>Tx</a:t>
            </a:r>
            <a:r>
              <a:rPr lang="en-US" sz="2000" dirty="0" smtClean="0">
                <a:latin typeface="Gill Sans MT"/>
                <a:cs typeface="Gill Sans MT"/>
              </a:rPr>
              <a:t> antenna</a:t>
            </a:r>
          </a:p>
          <a:p>
            <a:pPr marL="342900" indent="-342900">
              <a:lnSpc>
                <a:spcPct val="120000"/>
              </a:lnSpc>
              <a:spcBef>
                <a:spcPts val="300"/>
              </a:spcBef>
              <a:buFont typeface="Wingdings" charset="2"/>
              <a:buChar char="§"/>
            </a:pPr>
            <a:r>
              <a:rPr lang="en-US" sz="2000" dirty="0" smtClean="0">
                <a:latin typeface="Gill Sans MT"/>
                <a:cs typeface="Gill Sans MT"/>
              </a:rPr>
              <a:t>Base station with </a:t>
            </a:r>
            <a:r>
              <a:rPr lang="en-US" sz="2000" i="1" dirty="0">
                <a:latin typeface="Gill Sans MT"/>
                <a:cs typeface="Gill Sans MT"/>
              </a:rPr>
              <a:t>N</a:t>
            </a:r>
            <a:r>
              <a:rPr lang="en-US" sz="2000" dirty="0">
                <a:latin typeface="Gill Sans MT"/>
                <a:cs typeface="Gill Sans MT"/>
              </a:rPr>
              <a:t> Rx </a:t>
            </a:r>
            <a:r>
              <a:rPr lang="en-US" sz="2000" dirty="0" smtClean="0">
                <a:latin typeface="Gill Sans MT"/>
                <a:cs typeface="Gill Sans MT"/>
              </a:rPr>
              <a:t>antennas (</a:t>
            </a:r>
            <a:r>
              <a:rPr lang="en-US" sz="2000" i="1" dirty="0" smtClean="0">
                <a:latin typeface="Gill Sans MT"/>
                <a:cs typeface="Gill Sans MT"/>
              </a:rPr>
              <a:t>N </a:t>
            </a:r>
            <a:r>
              <a:rPr lang="en-US" sz="2000" i="1" dirty="0">
                <a:latin typeface="Gill Sans MT"/>
                <a:cs typeface="Gill Sans MT"/>
              </a:rPr>
              <a:t>&gt;&gt; </a:t>
            </a:r>
            <a:r>
              <a:rPr lang="en-US" sz="2000" i="1" dirty="0" smtClean="0">
                <a:latin typeface="Gill Sans MT"/>
                <a:cs typeface="Gill Sans MT"/>
              </a:rPr>
              <a:t>M)</a:t>
            </a:r>
          </a:p>
          <a:p>
            <a:pPr marL="342900" indent="-342900">
              <a:lnSpc>
                <a:spcPct val="120000"/>
              </a:lnSpc>
              <a:spcBef>
                <a:spcPts val="300"/>
              </a:spcBef>
              <a:buFont typeface="Wingdings" charset="2"/>
              <a:buChar char="§"/>
            </a:pPr>
            <a:r>
              <a:rPr lang="en-US" sz="2000" dirty="0" smtClean="0">
                <a:latin typeface="Gill Sans MT"/>
                <a:cs typeface="Gill Sans MT"/>
              </a:rPr>
              <a:t>Narrowband channel</a:t>
            </a:r>
          </a:p>
          <a:p>
            <a:pPr marL="342900" indent="-342900">
              <a:lnSpc>
                <a:spcPct val="120000"/>
              </a:lnSpc>
              <a:spcBef>
                <a:spcPts val="300"/>
              </a:spcBef>
              <a:buFont typeface="Wingdings" charset="2"/>
              <a:buChar char="§"/>
            </a:pPr>
            <a:r>
              <a:rPr lang="en-US" sz="2000" dirty="0" smtClean="0">
                <a:latin typeface="Gill Sans MT"/>
                <a:cs typeface="Gill Sans MT"/>
              </a:rPr>
              <a:t>Known channel </a:t>
            </a:r>
            <a:r>
              <a:rPr lang="en-US" sz="2000" dirty="0">
                <a:latin typeface="Gill Sans MT"/>
                <a:cs typeface="Gill Sans MT"/>
              </a:rPr>
              <a:t>state </a:t>
            </a:r>
            <a:r>
              <a:rPr lang="en-US" sz="2000" dirty="0" smtClean="0">
                <a:latin typeface="Gill Sans MT"/>
                <a:cs typeface="Gill Sans MT"/>
              </a:rPr>
              <a:t>information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949934" y="5297119"/>
            <a:ext cx="184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/>
          </a:p>
        </p:txBody>
      </p:sp>
      <p:sp>
        <p:nvSpPr>
          <p:cNvPr id="135" name="TextBox 134"/>
          <p:cNvSpPr txBox="1"/>
          <p:nvPr/>
        </p:nvSpPr>
        <p:spPr>
          <a:xfrm>
            <a:off x="2819400" y="571500"/>
            <a:ext cx="5535164" cy="595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Multiuser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Massive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MIMO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Uplink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Gill Sans MT"/>
              <a:cs typeface="Gill Sans M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614144" y="4329417"/>
            <a:ext cx="2463056" cy="1120252"/>
            <a:chOff x="751198" y="4000500"/>
            <a:chExt cx="2615456" cy="1143196"/>
          </a:xfrm>
        </p:grpSpPr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1198" y="4000500"/>
              <a:ext cx="1648112" cy="277577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2000" y="4461721"/>
              <a:ext cx="1946506" cy="269954"/>
            </a:xfrm>
            <a:prstGeom prst="rect">
              <a:avLst/>
            </a:prstGeom>
          </p:spPr>
        </p:pic>
        <p:pic>
          <p:nvPicPr>
            <p:cNvPr id="138" name="Picture 13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5025" y="4896399"/>
              <a:ext cx="918913" cy="241133"/>
            </a:xfrm>
            <a:prstGeom prst="rect">
              <a:avLst/>
            </a:prstGeom>
          </p:spPr>
        </p:pic>
        <p:pic>
          <p:nvPicPr>
            <p:cNvPr id="139" name="Picture 13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26160" y="4856360"/>
              <a:ext cx="1140494" cy="267202"/>
            </a:xfrm>
            <a:prstGeom prst="rect">
              <a:avLst/>
            </a:prstGeom>
          </p:spPr>
        </p:pic>
        <p:sp>
          <p:nvSpPr>
            <p:cNvPr id="140" name="TextBox 139"/>
            <p:cNvSpPr txBox="1"/>
            <p:nvPr/>
          </p:nvSpPr>
          <p:spPr>
            <a:xfrm>
              <a:off x="1698200" y="4766800"/>
              <a:ext cx="548205" cy="3768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/>
                  <a:cs typeface="Gill Sans MT"/>
                </a:rPr>
                <a:t>and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5518428" y="3848100"/>
            <a:ext cx="3414466" cy="451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2000" u="sng" dirty="0">
                <a:latin typeface="Gill Sans MT"/>
                <a:cs typeface="Gill Sans MT"/>
              </a:rPr>
              <a:t>Received signals in vector form</a:t>
            </a:r>
          </a:p>
        </p:txBody>
      </p:sp>
      <p:sp>
        <p:nvSpPr>
          <p:cNvPr id="15" name="Slide Number Placeholder 3"/>
          <p:cNvSpPr txBox="1">
            <a:spLocks/>
          </p:cNvSpPr>
          <p:nvPr/>
        </p:nvSpPr>
        <p:spPr>
          <a:xfrm>
            <a:off x="8153400" y="5219700"/>
            <a:ext cx="74295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pPr>
              <a:lnSpc>
                <a:spcPct val="120000"/>
              </a:lnSpc>
            </a:pPr>
            <a:fld id="{949800EB-BCE0-4F84-93C5-500DAB48EB57}" type="slidenum">
              <a:rPr lang="es-ES_tradnl" smtClean="0">
                <a:latin typeface="Gill Sans MT"/>
                <a:cs typeface="Gill Sans MT"/>
              </a:rPr>
              <a:pPr>
                <a:lnSpc>
                  <a:spcPct val="120000"/>
                </a:lnSpc>
              </a:pPr>
              <a:t>4</a:t>
            </a:fld>
            <a:endParaRPr lang="es-ES_tradnl" dirty="0"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606692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242172" y="643235"/>
            <a:ext cx="2775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  <a:latin typeface="Gill Sans MT"/>
                <a:cs typeface="Gill Sans MT"/>
              </a:rPr>
              <a:t>Channel Model:</a:t>
            </a:r>
            <a:endParaRPr lang="en-US" sz="2800" b="1" dirty="0">
              <a:solidFill>
                <a:srgbClr val="000090"/>
              </a:solidFill>
              <a:latin typeface="Gill Sans MT"/>
              <a:cs typeface="Gill Sans M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470" y="1409700"/>
            <a:ext cx="8672529" cy="859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300"/>
              </a:spcBef>
              <a:buFont typeface="Wingdings" charset="2"/>
              <a:buChar char="§"/>
            </a:pPr>
            <a:r>
              <a:rPr lang="en-US" sz="2000" i="1" dirty="0">
                <a:latin typeface="Gill Sans MT"/>
                <a:cs typeface="Gill Sans MT"/>
              </a:rPr>
              <a:t>p</a:t>
            </a:r>
            <a:r>
              <a:rPr lang="en-US" sz="2000" i="1" dirty="0" smtClean="0">
                <a:latin typeface="Gill Sans MT"/>
                <a:cs typeface="Gill Sans MT"/>
              </a:rPr>
              <a:t> </a:t>
            </a:r>
            <a:r>
              <a:rPr lang="en-US" sz="2000" dirty="0" smtClean="0">
                <a:latin typeface="Gill Sans MT"/>
                <a:cs typeface="Gill Sans MT"/>
              </a:rPr>
              <a:t>major scattering paths </a:t>
            </a:r>
            <a:r>
              <a:rPr lang="en-US" sz="2000" dirty="0">
                <a:latin typeface="Gill Sans MT"/>
                <a:cs typeface="Gill Sans MT"/>
              </a:rPr>
              <a:t>(</a:t>
            </a:r>
            <a:r>
              <a:rPr lang="en-US" sz="2000" dirty="0" smtClean="0">
                <a:latin typeface="Gill Sans MT"/>
                <a:cs typeface="Gill Sans MT"/>
              </a:rPr>
              <a:t>limited scattering)</a:t>
            </a:r>
          </a:p>
          <a:p>
            <a:pPr marL="342900" indent="-342900">
              <a:lnSpc>
                <a:spcPct val="120000"/>
              </a:lnSpc>
              <a:spcBef>
                <a:spcPts val="300"/>
              </a:spcBef>
              <a:buFont typeface="Wingdings" charset="2"/>
              <a:buChar char="§"/>
            </a:pPr>
            <a:r>
              <a:rPr lang="en-US" sz="2000" dirty="0" smtClean="0">
                <a:latin typeface="Gill Sans MT"/>
                <a:cs typeface="Gill Sans MT"/>
              </a:rPr>
              <a:t>Virtual channel representation</a:t>
            </a:r>
            <a:r>
              <a:rPr lang="ko-KR" altLang="en-US" sz="2000" dirty="0" smtClean="0">
                <a:latin typeface="Gill Sans MT"/>
                <a:cs typeface="Gill Sans MT"/>
              </a:rPr>
              <a:t> </a:t>
            </a:r>
            <a:r>
              <a:rPr lang="en-US" altLang="ko-KR" sz="2000" dirty="0" smtClean="0">
                <a:latin typeface="Gill Sans MT"/>
                <a:cs typeface="Gill Sans MT"/>
              </a:rPr>
              <a:t>under ULA* assumption</a:t>
            </a:r>
            <a:endParaRPr lang="en-US" sz="1400" dirty="0" smtClean="0">
              <a:latin typeface="Gill Sans MT"/>
              <a:cs typeface="Gill Sans M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938082" y="571500"/>
            <a:ext cx="5596318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 smtClean="0">
                <a:solidFill>
                  <a:srgbClr val="404040"/>
                </a:solidFill>
                <a:latin typeface="Gill Sans MT"/>
                <a:cs typeface="Gill Sans MT"/>
              </a:rPr>
              <a:t>Millimeter Wave </a:t>
            </a:r>
            <a:r>
              <a:rPr lang="en-US" sz="2800" b="1" dirty="0">
                <a:solidFill>
                  <a:srgbClr val="404040"/>
                </a:solidFill>
                <a:latin typeface="Gill Sans MT"/>
                <a:cs typeface="Gill Sans MT"/>
              </a:rPr>
              <a:t>C</a:t>
            </a:r>
            <a:r>
              <a:rPr lang="en-US" sz="2800" b="1" dirty="0" smtClean="0">
                <a:solidFill>
                  <a:srgbClr val="404040"/>
                </a:solidFill>
                <a:latin typeface="Gill Sans MT"/>
                <a:cs typeface="Gill Sans MT"/>
              </a:rPr>
              <a:t>hannel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292" y="2378204"/>
            <a:ext cx="5373303" cy="117348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1031472" y="4226498"/>
            <a:ext cx="4535076" cy="1041601"/>
            <a:chOff x="838200" y="4193108"/>
            <a:chExt cx="4535076" cy="104160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200" y="4300450"/>
              <a:ext cx="473142" cy="23981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305090" y="4193108"/>
              <a:ext cx="2794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/>
                  <a:cs typeface="Gill Sans MT"/>
                </a:rPr>
                <a:t>: array response vector with 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52871" y="4277541"/>
              <a:ext cx="1032310" cy="23723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8200" y="4681450"/>
              <a:ext cx="329453" cy="228600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1157271" y="4588378"/>
              <a:ext cx="42160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Gill Sans MT"/>
                  <a:cs typeface="Gill Sans MT"/>
                </a:rPr>
                <a:t>: </a:t>
              </a:r>
              <a:r>
                <a:rPr lang="en-US" sz="1800" dirty="0" err="1" smtClean="0">
                  <a:latin typeface="Gill Sans MT"/>
                  <a:cs typeface="Gill Sans MT"/>
                </a:rPr>
                <a:t>beamspace</a:t>
              </a:r>
              <a:r>
                <a:rPr lang="en-US" sz="1800" dirty="0" smtClean="0">
                  <a:latin typeface="Gill Sans MT"/>
                  <a:cs typeface="Gill Sans MT"/>
                </a:rPr>
                <a:t> channel vector of </a:t>
              </a:r>
              <a:r>
                <a:rPr lang="en-US" sz="1800" i="1" dirty="0" err="1" smtClean="0">
                  <a:latin typeface="Gill Sans MT"/>
                  <a:cs typeface="Gill Sans MT"/>
                </a:rPr>
                <a:t>i</a:t>
              </a:r>
              <a:r>
                <a:rPr lang="en-US" sz="1800" dirty="0" err="1" smtClean="0">
                  <a:latin typeface="Gill Sans MT"/>
                  <a:cs typeface="Gill Sans MT"/>
                </a:rPr>
                <a:t>-th</a:t>
              </a:r>
              <a:r>
                <a:rPr lang="en-US" sz="1800" dirty="0" smtClean="0">
                  <a:latin typeface="Gill Sans MT"/>
                  <a:cs typeface="Gill Sans MT"/>
                </a:rPr>
                <a:t> user</a:t>
              </a:r>
              <a:br>
                <a:rPr lang="en-US" sz="1800" dirty="0" smtClean="0">
                  <a:latin typeface="Gill Sans MT"/>
                  <a:cs typeface="Gill Sans MT"/>
                </a:rPr>
              </a:br>
              <a:r>
                <a:rPr lang="en-US" sz="1800" dirty="0" smtClean="0">
                  <a:latin typeface="Gill Sans MT"/>
                  <a:cs typeface="Gill Sans MT"/>
                </a:rPr>
                <a:t> (</a:t>
              </a:r>
              <a:r>
                <a:rPr lang="en-US" sz="1800" i="1" dirty="0" smtClean="0">
                  <a:latin typeface="Gill Sans MT"/>
                  <a:cs typeface="Gill Sans MT"/>
                </a:rPr>
                <a:t>p </a:t>
              </a:r>
              <a:r>
                <a:rPr lang="en-US" sz="1800" dirty="0" smtClean="0">
                  <a:latin typeface="Gill Sans MT"/>
                  <a:cs typeface="Gill Sans MT"/>
                </a:rPr>
                <a:t>major elements +</a:t>
              </a:r>
              <a:r>
                <a:rPr lang="en-US" sz="1800" i="1" dirty="0" smtClean="0">
                  <a:latin typeface="Gill Sans MT"/>
                  <a:cs typeface="Gill Sans MT"/>
                </a:rPr>
                <a:t> N-p </a:t>
              </a:r>
              <a:r>
                <a:rPr lang="en-US" sz="1800" dirty="0" smtClean="0">
                  <a:latin typeface="Gill Sans MT"/>
                  <a:cs typeface="Gill Sans MT"/>
                </a:rPr>
                <a:t>minor elements)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90840" y="3904554"/>
            <a:ext cx="8395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where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5295900"/>
            <a:ext cx="15131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*Uniform linear array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782035" y="3323466"/>
            <a:ext cx="3806863" cy="719517"/>
            <a:chOff x="2195529" y="4686300"/>
            <a:chExt cx="3806863" cy="719517"/>
          </a:xfrm>
        </p:grpSpPr>
        <p:sp>
          <p:nvSpPr>
            <p:cNvPr id="18" name="Rectangle 17"/>
            <p:cNvSpPr/>
            <p:nvPr/>
          </p:nvSpPr>
          <p:spPr>
            <a:xfrm>
              <a:off x="2195529" y="4686300"/>
              <a:ext cx="304267" cy="245441"/>
            </a:xfrm>
            <a:prstGeom prst="rect">
              <a:avLst/>
            </a:prstGeom>
            <a:noFill/>
            <a:ln w="6350">
              <a:solidFill>
                <a:srgbClr val="0000F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 flipV="1">
              <a:off x="2514600" y="4991100"/>
              <a:ext cx="261094" cy="143634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512434" y="5067263"/>
              <a:ext cx="34899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solidFill>
                    <a:srgbClr val="0000FF"/>
                  </a:solidFill>
                  <a:latin typeface="Gill Sans MT"/>
                  <a:cs typeface="Gill Sans MT"/>
                </a:rPr>
                <a:t>Beamspace</a:t>
              </a:r>
              <a:r>
                <a:rPr lang="en-US" sz="1600" dirty="0" smtClean="0">
                  <a:solidFill>
                    <a:srgbClr val="0000FF"/>
                  </a:solidFill>
                  <a:latin typeface="Gill Sans MT"/>
                  <a:cs typeface="Gill Sans MT"/>
                </a:rPr>
                <a:t> channel matrix for </a:t>
              </a:r>
              <a:r>
                <a:rPr lang="en-US" sz="1600" i="1" dirty="0" smtClean="0">
                  <a:solidFill>
                    <a:srgbClr val="0000FF"/>
                  </a:solidFill>
                  <a:latin typeface="Gill Sans MT"/>
                  <a:cs typeface="Gill Sans MT"/>
                </a:rPr>
                <a:t>M </a:t>
              </a:r>
              <a:r>
                <a:rPr lang="en-US" sz="1600" dirty="0" smtClean="0">
                  <a:solidFill>
                    <a:srgbClr val="0000FF"/>
                  </a:solidFill>
                  <a:latin typeface="Gill Sans MT"/>
                  <a:cs typeface="Gill Sans MT"/>
                </a:rPr>
                <a:t>users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09600" y="3325939"/>
            <a:ext cx="1162353" cy="708315"/>
            <a:chOff x="1357329" y="4686300"/>
            <a:chExt cx="1162353" cy="708315"/>
          </a:xfrm>
        </p:grpSpPr>
        <p:sp>
          <p:nvSpPr>
            <p:cNvPr id="23" name="Rectangle 22"/>
            <p:cNvSpPr/>
            <p:nvPr/>
          </p:nvSpPr>
          <p:spPr>
            <a:xfrm>
              <a:off x="2243076" y="4686300"/>
              <a:ext cx="276606" cy="245441"/>
            </a:xfrm>
            <a:prstGeom prst="rect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1966929" y="4903661"/>
              <a:ext cx="228600" cy="2286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357329" y="5056061"/>
              <a:ext cx="11586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  <a:latin typeface="Gill Sans MT"/>
                  <a:cs typeface="Gill Sans MT"/>
                </a:rPr>
                <a:t>DFT matrix</a:t>
              </a:r>
            </a:p>
          </p:txBody>
        </p:sp>
      </p:grpSp>
      <p:sp>
        <p:nvSpPr>
          <p:cNvPr id="26" name="Slide Number Placeholder 3"/>
          <p:cNvSpPr txBox="1">
            <a:spLocks/>
          </p:cNvSpPr>
          <p:nvPr/>
        </p:nvSpPr>
        <p:spPr>
          <a:xfrm>
            <a:off x="8153400" y="5219700"/>
            <a:ext cx="74295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pPr>
              <a:lnSpc>
                <a:spcPct val="120000"/>
              </a:lnSpc>
            </a:pPr>
            <a:fld id="{949800EB-BCE0-4F84-93C5-500DAB48EB57}" type="slidenum">
              <a:rPr lang="es-ES_tradnl" smtClean="0">
                <a:latin typeface="Gill Sans MT"/>
                <a:cs typeface="Gill Sans MT"/>
              </a:rPr>
              <a:pPr>
                <a:lnSpc>
                  <a:spcPct val="120000"/>
                </a:lnSpc>
              </a:pPr>
              <a:t>5</a:t>
            </a:fld>
            <a:endParaRPr lang="es-ES_tradnl" dirty="0">
              <a:latin typeface="Gill Sans MT"/>
              <a:cs typeface="Gill Sans MT"/>
            </a:endParaRPr>
          </a:p>
        </p:txBody>
      </p:sp>
      <p:grpSp>
        <p:nvGrpSpPr>
          <p:cNvPr id="71" name="Group 198"/>
          <p:cNvGrpSpPr/>
          <p:nvPr/>
        </p:nvGrpSpPr>
        <p:grpSpPr>
          <a:xfrm>
            <a:off x="7162800" y="2019300"/>
            <a:ext cx="228600" cy="2895600"/>
            <a:chOff x="7239000" y="1333500"/>
            <a:chExt cx="228600" cy="2895600"/>
          </a:xfrm>
          <a:solidFill>
            <a:srgbClr val="0099FF"/>
          </a:solidFill>
        </p:grpSpPr>
        <p:sp>
          <p:nvSpPr>
            <p:cNvPr id="77" name="Rectangle 76"/>
            <p:cNvSpPr/>
            <p:nvPr/>
          </p:nvSpPr>
          <p:spPr>
            <a:xfrm>
              <a:off x="7239000" y="1333500"/>
              <a:ext cx="228600" cy="28194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7239000" y="1485900"/>
              <a:ext cx="228600" cy="152400"/>
            </a:xfrm>
            <a:prstGeom prst="rect">
              <a:avLst/>
            </a:prstGeom>
            <a:solidFill>
              <a:srgbClr val="91DFFB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7239000" y="1790700"/>
              <a:ext cx="228600" cy="152400"/>
            </a:xfrm>
            <a:prstGeom prst="rect">
              <a:avLst/>
            </a:prstGeom>
            <a:solidFill>
              <a:srgbClr val="91DFFB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7239000" y="2095500"/>
              <a:ext cx="228600" cy="152400"/>
            </a:xfrm>
            <a:prstGeom prst="rect">
              <a:avLst/>
            </a:prstGeom>
            <a:solidFill>
              <a:srgbClr val="91DFFB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7239000" y="2247900"/>
              <a:ext cx="228600" cy="152400"/>
            </a:xfrm>
            <a:prstGeom prst="rect">
              <a:avLst/>
            </a:prstGeom>
            <a:solidFill>
              <a:srgbClr val="91DFFB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7239000" y="2400300"/>
              <a:ext cx="228600" cy="152400"/>
            </a:xfrm>
            <a:prstGeom prst="rect">
              <a:avLst/>
            </a:prstGeom>
            <a:solidFill>
              <a:srgbClr val="91DFFB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7239000" y="2552700"/>
              <a:ext cx="228600" cy="152400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239000" y="2705100"/>
              <a:ext cx="228600" cy="152400"/>
            </a:xfrm>
            <a:prstGeom prst="rect">
              <a:avLst/>
            </a:prstGeom>
            <a:solidFill>
              <a:srgbClr val="91DFFB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7239000" y="3009900"/>
              <a:ext cx="228600" cy="152400"/>
            </a:xfrm>
            <a:prstGeom prst="rect">
              <a:avLst/>
            </a:prstGeom>
            <a:solidFill>
              <a:srgbClr val="91DFFB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7239000" y="3314700"/>
              <a:ext cx="228600" cy="152400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7239000" y="3467100"/>
              <a:ext cx="228600" cy="152400"/>
            </a:xfrm>
            <a:prstGeom prst="rect">
              <a:avLst/>
            </a:prstGeom>
            <a:solidFill>
              <a:srgbClr val="91DFFB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7239000" y="3619500"/>
              <a:ext cx="228600" cy="152400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7239000" y="3924300"/>
              <a:ext cx="228600" cy="152400"/>
            </a:xfrm>
            <a:prstGeom prst="rect">
              <a:avLst/>
            </a:prstGeom>
            <a:solidFill>
              <a:srgbClr val="91DFFB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7239000" y="4076700"/>
              <a:ext cx="228600" cy="152400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7620000" y="2857500"/>
            <a:ext cx="11107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p </a:t>
            </a:r>
            <a:r>
              <a:rPr lang="en-US" sz="1600" dirty="0" smtClean="0">
                <a:solidFill>
                  <a:srgbClr val="FF0000"/>
                </a:solidFill>
              </a:rPr>
              <a:t>major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e</a:t>
            </a:r>
            <a:r>
              <a:rPr lang="en-US" sz="1600" dirty="0" smtClean="0">
                <a:solidFill>
                  <a:srgbClr val="FF0000"/>
                </a:solidFill>
              </a:rPr>
              <a:t>lements</a:t>
            </a:r>
          </a:p>
          <a:p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i="1" dirty="0" smtClean="0">
                <a:solidFill>
                  <a:srgbClr val="5ACEF9"/>
                </a:solidFill>
              </a:rPr>
              <a:t>N-p </a:t>
            </a:r>
            <a:r>
              <a:rPr lang="en-US" sz="1600" dirty="0" smtClean="0">
                <a:solidFill>
                  <a:srgbClr val="5ACEF9"/>
                </a:solidFill>
              </a:rPr>
              <a:t>minor</a:t>
            </a:r>
          </a:p>
          <a:p>
            <a:r>
              <a:rPr lang="en-US" sz="1600" dirty="0" smtClean="0">
                <a:solidFill>
                  <a:srgbClr val="5ACEF9"/>
                </a:solidFill>
              </a:rPr>
              <a:t>elements</a:t>
            </a:r>
          </a:p>
        </p:txBody>
      </p:sp>
      <p:sp>
        <p:nvSpPr>
          <p:cNvPr id="74" name="Rectangle 73"/>
          <p:cNvSpPr/>
          <p:nvPr/>
        </p:nvSpPr>
        <p:spPr>
          <a:xfrm>
            <a:off x="7164800" y="2018966"/>
            <a:ext cx="228600" cy="152400"/>
          </a:xfrm>
          <a:prstGeom prst="rect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0073" y="1702886"/>
            <a:ext cx="283865" cy="26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855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9740445" y="4364487"/>
            <a:ext cx="184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/>
          </a:p>
        </p:txBody>
      </p:sp>
      <p:sp>
        <p:nvSpPr>
          <p:cNvPr id="51" name="TextBox 50"/>
          <p:cNvSpPr txBox="1"/>
          <p:nvPr/>
        </p:nvSpPr>
        <p:spPr>
          <a:xfrm>
            <a:off x="242172" y="643235"/>
            <a:ext cx="4544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  <a:latin typeface="Gill Sans MT"/>
                <a:cs typeface="Gill Sans MT"/>
              </a:rPr>
              <a:t>ADC Quantization</a:t>
            </a:r>
            <a:r>
              <a:rPr lang="en-US" sz="2800" dirty="0" smtClean="0">
                <a:latin typeface="Gill Sans MT"/>
                <a:cs typeface="Gill Sans MT"/>
              </a:rPr>
              <a:t> </a:t>
            </a:r>
            <a:r>
              <a:rPr lang="en-US" sz="2800" b="1" dirty="0" smtClean="0">
                <a:solidFill>
                  <a:srgbClr val="000090"/>
                </a:solidFill>
                <a:latin typeface="Gill Sans MT"/>
                <a:cs typeface="Gill Sans MT"/>
              </a:rPr>
              <a:t>Model:</a:t>
            </a:r>
            <a:endParaRPr lang="en-US" sz="2800" b="1" dirty="0">
              <a:solidFill>
                <a:srgbClr val="000090"/>
              </a:solidFill>
              <a:latin typeface="Gill Sans MT"/>
              <a:cs typeface="Gill Sans M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471" y="1333500"/>
            <a:ext cx="8215330" cy="2082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300"/>
              </a:spcBef>
              <a:buFont typeface="Wingdings" charset="2"/>
              <a:buChar char="§"/>
            </a:pPr>
            <a:r>
              <a:rPr lang="en-US" sz="2000" dirty="0" smtClean="0">
                <a:latin typeface="Gill Sans MT"/>
                <a:cs typeface="Gill Sans MT"/>
              </a:rPr>
              <a:t>Assumes optimal scalar minimum mean square error </a:t>
            </a:r>
            <a:r>
              <a:rPr lang="en-US" sz="2000" dirty="0" err="1" smtClean="0">
                <a:latin typeface="Gill Sans MT"/>
                <a:cs typeface="Gill Sans MT"/>
              </a:rPr>
              <a:t>quantizer</a:t>
            </a:r>
            <a:endParaRPr lang="en-US" sz="2000" dirty="0" smtClean="0">
              <a:latin typeface="Gill Sans MT"/>
              <a:cs typeface="Gill Sans MT"/>
            </a:endParaRPr>
          </a:p>
          <a:p>
            <a:pPr marL="342900" indent="-342900">
              <a:lnSpc>
                <a:spcPct val="120000"/>
              </a:lnSpc>
              <a:spcBef>
                <a:spcPts val="300"/>
              </a:spcBef>
              <a:buFont typeface="Wingdings" charset="2"/>
              <a:buChar char="§"/>
            </a:pPr>
            <a:r>
              <a:rPr lang="en-US" sz="2000" dirty="0" smtClean="0">
                <a:latin typeface="Gill Sans MT"/>
                <a:cs typeface="Gill Sans MT"/>
              </a:rPr>
              <a:t>Best fit linear gain</a:t>
            </a:r>
            <a:r>
              <a:rPr lang="en-US" sz="2000" dirty="0">
                <a:latin typeface="Gill Sans MT"/>
                <a:cs typeface="Gill Sans MT"/>
              </a:rPr>
              <a:t> </a:t>
            </a:r>
            <a:r>
              <a:rPr lang="en-US" sz="2000" dirty="0" smtClean="0">
                <a:latin typeface="Gill Sans MT"/>
                <a:cs typeface="Gill Sans MT"/>
              </a:rPr>
              <a:t>  </a:t>
            </a:r>
            <a:r>
              <a:rPr lang="en-US" sz="2000" dirty="0" smtClean="0">
                <a:latin typeface="Symbol" charset="2"/>
                <a:cs typeface="Symbol" charset="2"/>
              </a:rPr>
              <a:t>    </a:t>
            </a:r>
            <a:r>
              <a:rPr lang="en-US" sz="2000" dirty="0" smtClean="0">
                <a:latin typeface="Gill Sans MT"/>
                <a:cs typeface="Gill Sans MT"/>
              </a:rPr>
              <a:t> for input </a:t>
            </a:r>
            <a:r>
              <a:rPr lang="en-US" sz="2000" i="1" dirty="0" err="1" smtClean="0">
                <a:latin typeface="Gill Sans MT"/>
                <a:cs typeface="Gill Sans MT"/>
              </a:rPr>
              <a:t>y</a:t>
            </a:r>
            <a:r>
              <a:rPr lang="en-US" sz="2000" i="1" baseline="-25000" dirty="0" err="1" smtClean="0">
                <a:latin typeface="Gill Sans MT"/>
                <a:cs typeface="Gill Sans MT"/>
              </a:rPr>
              <a:t>i</a:t>
            </a:r>
            <a:r>
              <a:rPr lang="en-US" sz="2000" i="1" dirty="0" smtClean="0">
                <a:latin typeface="Gill Sans MT"/>
                <a:cs typeface="Gill Sans MT"/>
              </a:rPr>
              <a:t> </a:t>
            </a:r>
            <a:r>
              <a:rPr lang="en-US" sz="2000" dirty="0" smtClean="0">
                <a:latin typeface="Gill Sans MT"/>
                <a:cs typeface="Gill Sans MT"/>
              </a:rPr>
              <a:t>and output </a:t>
            </a:r>
            <a:r>
              <a:rPr lang="en-US" sz="2000" i="1" dirty="0" err="1" smtClean="0">
                <a:latin typeface="Gill Sans MT"/>
                <a:cs typeface="Gill Sans MT"/>
              </a:rPr>
              <a:t>y</a:t>
            </a:r>
            <a:r>
              <a:rPr lang="en-US" sz="2000" i="1" baseline="-25000" dirty="0" err="1" smtClean="0">
                <a:latin typeface="Gill Sans MT"/>
                <a:cs typeface="Gill Sans MT"/>
              </a:rPr>
              <a:t>qi</a:t>
            </a:r>
            <a:endParaRPr lang="en-US" sz="2000" baseline="-25000" dirty="0" smtClean="0">
              <a:latin typeface="Gill Sans MT"/>
              <a:cs typeface="Gill Sans MT"/>
            </a:endParaRPr>
          </a:p>
          <a:p>
            <a:pPr marL="342900" indent="-342900">
              <a:lnSpc>
                <a:spcPct val="120000"/>
              </a:lnSpc>
              <a:spcBef>
                <a:spcPts val="300"/>
              </a:spcBef>
              <a:buFont typeface="Wingdings" charset="2"/>
              <a:buChar char="§"/>
            </a:pPr>
            <a:endParaRPr lang="en-US" sz="2000" dirty="0" smtClean="0">
              <a:latin typeface="Gill Sans MT"/>
              <a:cs typeface="Gill Sans MT"/>
            </a:endParaRPr>
          </a:p>
          <a:p>
            <a:pPr marL="342900" indent="-342900">
              <a:lnSpc>
                <a:spcPct val="120000"/>
              </a:lnSpc>
              <a:spcBef>
                <a:spcPts val="300"/>
              </a:spcBef>
              <a:buFont typeface="Wingdings" charset="2"/>
              <a:buChar char="§"/>
            </a:pPr>
            <a:endParaRPr lang="en-US" sz="2000" dirty="0" smtClean="0">
              <a:latin typeface="Gill Sans MT"/>
              <a:cs typeface="Gill Sans MT"/>
            </a:endParaRPr>
          </a:p>
          <a:p>
            <a:pPr marL="342900" indent="-342900">
              <a:lnSpc>
                <a:spcPct val="120000"/>
              </a:lnSpc>
              <a:spcBef>
                <a:spcPts val="300"/>
              </a:spcBef>
              <a:buFont typeface="Wingdings" charset="2"/>
              <a:buChar char="§"/>
            </a:pPr>
            <a:r>
              <a:rPr lang="en-US" sz="2000" dirty="0" smtClean="0">
                <a:latin typeface="Gill Sans MT"/>
                <a:cs typeface="Gill Sans MT"/>
              </a:rPr>
              <a:t>Apply linear gain plus noise model for ADC quantization</a:t>
            </a:r>
            <a:endParaRPr lang="en-US" sz="1400" dirty="0" smtClean="0">
              <a:latin typeface="Gill Sans MT"/>
              <a:cs typeface="Gill Sans M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942" y="571500"/>
            <a:ext cx="4010858" cy="595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Linear Gain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 Plus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Noise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983" y="3458520"/>
            <a:ext cx="3771900" cy="13269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45162" y="4686300"/>
            <a:ext cx="774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where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5143500"/>
            <a:ext cx="2581984" cy="2540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7574" y="2521072"/>
            <a:ext cx="1364226" cy="2602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0493" y="5190674"/>
            <a:ext cx="353043" cy="25762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95293" y="5067300"/>
            <a:ext cx="2167507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: quantization noise </a:t>
            </a:r>
          </a:p>
        </p:txBody>
      </p:sp>
      <p:sp>
        <p:nvSpPr>
          <p:cNvPr id="17" name="Slide Number Placeholder 3"/>
          <p:cNvSpPr txBox="1">
            <a:spLocks/>
          </p:cNvSpPr>
          <p:nvPr/>
        </p:nvSpPr>
        <p:spPr>
          <a:xfrm>
            <a:off x="8153400" y="5219700"/>
            <a:ext cx="74295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pPr>
              <a:lnSpc>
                <a:spcPct val="120000"/>
              </a:lnSpc>
            </a:pPr>
            <a:fld id="{949800EB-BCE0-4F84-93C5-500DAB48EB57}" type="slidenum">
              <a:rPr lang="es-ES_tradnl" smtClean="0">
                <a:latin typeface="Gill Sans MT"/>
                <a:cs typeface="Gill Sans MT"/>
              </a:rPr>
              <a:pPr>
                <a:lnSpc>
                  <a:spcPct val="120000"/>
                </a:lnSpc>
              </a:pPr>
              <a:t>6</a:t>
            </a:fld>
            <a:endParaRPr lang="es-ES_tradnl" dirty="0">
              <a:latin typeface="Gill Sans MT"/>
              <a:cs typeface="Gill Sans MT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1164" y="2324100"/>
            <a:ext cx="1939636" cy="61215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352800" y="2434860"/>
            <a:ext cx="774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where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r="75328" b="-9854"/>
          <a:stretch/>
        </p:blipFill>
        <p:spPr>
          <a:xfrm>
            <a:off x="2811573" y="1854919"/>
            <a:ext cx="336587" cy="28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89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315054" y="7359152"/>
            <a:ext cx="6547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" dirty="0">
              <a:latin typeface="Gill Sans MT"/>
              <a:cs typeface="Gill Sans MT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42172" y="643235"/>
            <a:ext cx="8292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  <a:latin typeface="Gill Sans MT"/>
                <a:cs typeface="Gill Sans MT"/>
              </a:rPr>
              <a:t>RF Preprocessing:  </a:t>
            </a:r>
            <a:r>
              <a:rPr lang="en-US" sz="2800" b="1" dirty="0" smtClean="0">
                <a:latin typeface="Gill Sans MT"/>
                <a:cs typeface="Gill Sans MT"/>
              </a:rPr>
              <a:t>Analog </a:t>
            </a:r>
            <a:r>
              <a:rPr lang="en-US" sz="2800" b="1" dirty="0" err="1">
                <a:latin typeface="Gill Sans MT"/>
                <a:cs typeface="Gill Sans MT"/>
              </a:rPr>
              <a:t>B</a:t>
            </a:r>
            <a:r>
              <a:rPr lang="en-US" sz="2800" b="1" dirty="0" err="1" smtClean="0">
                <a:latin typeface="Gill Sans MT"/>
                <a:cs typeface="Gill Sans MT"/>
              </a:rPr>
              <a:t>eamforming</a:t>
            </a:r>
            <a:endParaRPr lang="en-US" sz="2800" b="1" dirty="0">
              <a:latin typeface="Gill Sans MT"/>
              <a:cs typeface="Gill Sans MT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71470" y="1410159"/>
            <a:ext cx="6767530" cy="344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300"/>
              </a:spcBef>
              <a:buFont typeface="Wingdings" charset="2"/>
              <a:buChar char="§"/>
            </a:pPr>
            <a:r>
              <a:rPr lang="en-US" sz="2000" dirty="0" smtClean="0">
                <a:latin typeface="Gill Sans MT"/>
                <a:cs typeface="Gill Sans MT"/>
              </a:rPr>
              <a:t>Reveals channel </a:t>
            </a:r>
            <a:r>
              <a:rPr lang="en-US" sz="2000" dirty="0" err="1" smtClean="0">
                <a:latin typeface="Gill Sans MT"/>
                <a:cs typeface="Gill Sans MT"/>
              </a:rPr>
              <a:t>sparsity</a:t>
            </a:r>
            <a:endParaRPr lang="en-US" sz="2000" dirty="0" smtClean="0">
              <a:latin typeface="Gill Sans MT"/>
              <a:cs typeface="Gill Sans MT"/>
            </a:endParaRPr>
          </a:p>
          <a:p>
            <a:pPr marL="342900" indent="-342900">
              <a:lnSpc>
                <a:spcPct val="120000"/>
              </a:lnSpc>
              <a:spcBef>
                <a:spcPts val="300"/>
              </a:spcBef>
              <a:buFont typeface="Wingdings" charset="2"/>
              <a:buChar char="§"/>
            </a:pPr>
            <a:r>
              <a:rPr lang="en-US" sz="2000" dirty="0" smtClean="0">
                <a:latin typeface="Gill Sans MT"/>
                <a:cs typeface="Gill Sans MT"/>
              </a:rPr>
              <a:t>Analog </a:t>
            </a:r>
            <a:r>
              <a:rPr lang="en-US" sz="2000" dirty="0" err="1" smtClean="0">
                <a:latin typeface="Gill Sans MT"/>
                <a:cs typeface="Gill Sans MT"/>
              </a:rPr>
              <a:t>beamforming</a:t>
            </a:r>
            <a:r>
              <a:rPr lang="en-US" sz="2000" dirty="0">
                <a:latin typeface="Gill Sans MT"/>
                <a:cs typeface="Gill Sans MT"/>
              </a:rPr>
              <a:t> output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Wingdings" charset="2"/>
              <a:buChar char="§"/>
            </a:pPr>
            <a:endParaRPr lang="en-US" sz="2000" i="1" dirty="0">
              <a:latin typeface="Gill Sans MT"/>
              <a:cs typeface="Gill Sans MT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600" i="1" dirty="0" smtClean="0">
              <a:latin typeface="Gill Sans MT"/>
              <a:cs typeface="Gill Sans MT"/>
            </a:endParaRPr>
          </a:p>
          <a:p>
            <a:pPr marL="342900" indent="-342900">
              <a:lnSpc>
                <a:spcPct val="120000"/>
              </a:lnSpc>
              <a:spcBef>
                <a:spcPts val="300"/>
              </a:spcBef>
              <a:buFont typeface="Wingdings" charset="2"/>
              <a:buChar char="§"/>
            </a:pPr>
            <a:r>
              <a:rPr lang="en-US" sz="2000" dirty="0" smtClean="0">
                <a:latin typeface="Gill Sans MT"/>
                <a:cs typeface="Gill Sans MT"/>
              </a:rPr>
              <a:t>ADC output </a:t>
            </a:r>
            <a:r>
              <a:rPr lang="en-US" sz="2000" dirty="0">
                <a:latin typeface="Gill Sans MT"/>
                <a:cs typeface="Gill Sans MT"/>
              </a:rPr>
              <a:t>(</a:t>
            </a:r>
            <a:r>
              <a:rPr lang="en-US" sz="2000" dirty="0" smtClean="0">
                <a:latin typeface="Gill Sans MT"/>
                <a:cs typeface="Gill Sans MT"/>
              </a:rPr>
              <a:t>quantization) model</a:t>
            </a:r>
          </a:p>
          <a:p>
            <a:pPr marL="342900" indent="-342900">
              <a:lnSpc>
                <a:spcPct val="120000"/>
              </a:lnSpc>
              <a:spcBef>
                <a:spcPts val="300"/>
              </a:spcBef>
              <a:buFont typeface="Wingdings" charset="2"/>
              <a:buChar char="§"/>
            </a:pPr>
            <a:endParaRPr lang="en-US" i="1" dirty="0">
              <a:latin typeface="Gill Sans MT"/>
              <a:cs typeface="Gill Sans MT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Wingdings" charset="2"/>
              <a:buChar char="§"/>
            </a:pPr>
            <a:endParaRPr lang="en-US" i="1" dirty="0" smtClean="0">
              <a:latin typeface="Gill Sans MT"/>
              <a:cs typeface="Gill Sans MT"/>
            </a:endParaRPr>
          </a:p>
          <a:p>
            <a:pPr marL="342900" indent="-342900">
              <a:lnSpc>
                <a:spcPct val="120000"/>
              </a:lnSpc>
              <a:spcBef>
                <a:spcPts val="300"/>
              </a:spcBef>
              <a:buFont typeface="Wingdings" charset="2"/>
              <a:buChar char="§"/>
            </a:pPr>
            <a:r>
              <a:rPr lang="en-US" dirty="0" smtClean="0">
                <a:latin typeface="Gill Sans MT"/>
                <a:cs typeface="Gill Sans MT"/>
              </a:rPr>
              <a:t>              : </a:t>
            </a:r>
            <a:r>
              <a:rPr lang="en-US" sz="2000" dirty="0" smtClean="0">
                <a:latin typeface="Gill Sans MT"/>
                <a:cs typeface="Gill Sans MT"/>
              </a:rPr>
              <a:t>DFT matrix</a:t>
            </a:r>
            <a:r>
              <a:rPr lang="en-US" dirty="0" smtClean="0">
                <a:latin typeface="Gill Sans MT"/>
                <a:cs typeface="Gill Sans MT"/>
              </a:rPr>
              <a:t> </a:t>
            </a:r>
            <a:r>
              <a:rPr lang="en-US" sz="2000" dirty="0" smtClean="0">
                <a:latin typeface="Gill Sans MT"/>
                <a:cs typeface="Gill Sans MT"/>
              </a:rPr>
              <a:t>(</a:t>
            </a:r>
            <a:r>
              <a:rPr lang="en-US" sz="1800" dirty="0" smtClean="0">
                <a:latin typeface="Gill Sans MT"/>
                <a:cs typeface="Gill Sans MT"/>
              </a:rPr>
              <a:t>Recall                  )</a:t>
            </a:r>
            <a:endParaRPr lang="en-US" sz="1400" dirty="0">
              <a:latin typeface="Gill Sans MT"/>
              <a:cs typeface="Gill Sans MT"/>
            </a:endParaRPr>
          </a:p>
        </p:txBody>
      </p:sp>
      <p:grpSp>
        <p:nvGrpSpPr>
          <p:cNvPr id="113" name="Group 199"/>
          <p:cNvGrpSpPr/>
          <p:nvPr/>
        </p:nvGrpSpPr>
        <p:grpSpPr>
          <a:xfrm>
            <a:off x="5638800" y="2019300"/>
            <a:ext cx="228600" cy="2895600"/>
            <a:chOff x="5410200" y="1333500"/>
            <a:chExt cx="228600" cy="2895600"/>
          </a:xfrm>
        </p:grpSpPr>
        <p:sp>
          <p:nvSpPr>
            <p:cNvPr id="114" name="Rectangle 113"/>
            <p:cNvSpPr/>
            <p:nvPr/>
          </p:nvSpPr>
          <p:spPr>
            <a:xfrm>
              <a:off x="5410200" y="1333500"/>
              <a:ext cx="228600" cy="2895600"/>
            </a:xfrm>
            <a:prstGeom prst="rect">
              <a:avLst/>
            </a:prstGeom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2700000" scaled="0"/>
              <a:tileRect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5410200" y="1333500"/>
              <a:ext cx="228600" cy="1524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5410200" y="1485900"/>
              <a:ext cx="228600" cy="1524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5410200" y="1638300"/>
              <a:ext cx="228600" cy="1524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5410200" y="1943100"/>
              <a:ext cx="228600" cy="1524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5410200" y="2247900"/>
              <a:ext cx="228600" cy="1524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5410200" y="2400300"/>
              <a:ext cx="228600" cy="1524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5410200" y="2552700"/>
              <a:ext cx="228600" cy="1524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5410200" y="2705100"/>
              <a:ext cx="228600" cy="1524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5410200" y="3009900"/>
              <a:ext cx="228600" cy="1524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5410200" y="3314700"/>
              <a:ext cx="228600" cy="1524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5410200" y="3467100"/>
              <a:ext cx="228600" cy="1524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5410200" y="3619500"/>
              <a:ext cx="228600" cy="1524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410200" y="3771900"/>
              <a:ext cx="228600" cy="1524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410200" y="4076700"/>
              <a:ext cx="228600" cy="1524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486343"/>
            <a:ext cx="4038601" cy="6982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873" y="2435939"/>
            <a:ext cx="3604260" cy="3228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4891599"/>
            <a:ext cx="3492500" cy="30296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8280" y="1715576"/>
            <a:ext cx="175153" cy="21685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364999" y="1702886"/>
            <a:ext cx="1779001" cy="3212014"/>
            <a:chOff x="7364999" y="1702886"/>
            <a:chExt cx="1779001" cy="3212014"/>
          </a:xfrm>
        </p:grpSpPr>
        <p:grpSp>
          <p:nvGrpSpPr>
            <p:cNvPr id="98" name="Group 198"/>
            <p:cNvGrpSpPr/>
            <p:nvPr/>
          </p:nvGrpSpPr>
          <p:grpSpPr>
            <a:xfrm>
              <a:off x="7364999" y="2019300"/>
              <a:ext cx="228600" cy="2895600"/>
              <a:chOff x="7239000" y="1333500"/>
              <a:chExt cx="228600" cy="2895600"/>
            </a:xfrm>
            <a:solidFill>
              <a:srgbClr val="0099FF"/>
            </a:solidFill>
          </p:grpSpPr>
          <p:sp>
            <p:nvSpPr>
              <p:cNvPr id="99" name="Rectangle 98"/>
              <p:cNvSpPr/>
              <p:nvPr/>
            </p:nvSpPr>
            <p:spPr>
              <a:xfrm>
                <a:off x="7239000" y="1333500"/>
                <a:ext cx="228600" cy="28194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7239000" y="1485900"/>
                <a:ext cx="228600" cy="152400"/>
              </a:xfrm>
              <a:prstGeom prst="rect">
                <a:avLst/>
              </a:prstGeom>
              <a:solidFill>
                <a:srgbClr val="91DFFB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7239000" y="1790700"/>
                <a:ext cx="228600" cy="152400"/>
              </a:xfrm>
              <a:prstGeom prst="rect">
                <a:avLst/>
              </a:prstGeom>
              <a:solidFill>
                <a:srgbClr val="91DFFB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7239000" y="2095500"/>
                <a:ext cx="228600" cy="152400"/>
              </a:xfrm>
              <a:prstGeom prst="rect">
                <a:avLst/>
              </a:prstGeom>
              <a:solidFill>
                <a:srgbClr val="91DFFB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7239000" y="2247900"/>
                <a:ext cx="228600" cy="152400"/>
              </a:xfrm>
              <a:prstGeom prst="rect">
                <a:avLst/>
              </a:prstGeom>
              <a:solidFill>
                <a:srgbClr val="91DFFB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7239000" y="2400300"/>
                <a:ext cx="228600" cy="152400"/>
              </a:xfrm>
              <a:prstGeom prst="rect">
                <a:avLst/>
              </a:prstGeom>
              <a:solidFill>
                <a:srgbClr val="91DFFB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7239000" y="2552700"/>
                <a:ext cx="228600" cy="152400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7239000" y="2705100"/>
                <a:ext cx="228600" cy="152400"/>
              </a:xfrm>
              <a:prstGeom prst="rect">
                <a:avLst/>
              </a:prstGeom>
              <a:solidFill>
                <a:srgbClr val="91DFFB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7239000" y="3009900"/>
                <a:ext cx="228600" cy="152400"/>
              </a:xfrm>
              <a:prstGeom prst="rect">
                <a:avLst/>
              </a:prstGeom>
              <a:solidFill>
                <a:srgbClr val="91DFFB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7239000" y="3314700"/>
                <a:ext cx="228600" cy="152400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7239000" y="3467100"/>
                <a:ext cx="228600" cy="152400"/>
              </a:xfrm>
              <a:prstGeom prst="rect">
                <a:avLst/>
              </a:prstGeom>
              <a:solidFill>
                <a:srgbClr val="91DFFB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7239000" y="3619500"/>
                <a:ext cx="228600" cy="152400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7239000" y="3924300"/>
                <a:ext cx="228600" cy="152400"/>
              </a:xfrm>
              <a:prstGeom prst="rect">
                <a:avLst/>
              </a:prstGeom>
              <a:solidFill>
                <a:srgbClr val="91DFFB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7239000" y="4076700"/>
                <a:ext cx="228600" cy="152400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7" name="Right Brace 136"/>
            <p:cNvSpPr/>
            <p:nvPr/>
          </p:nvSpPr>
          <p:spPr>
            <a:xfrm>
              <a:off x="7620208" y="2076582"/>
              <a:ext cx="381000" cy="281940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8033266" y="2857500"/>
              <a:ext cx="111073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solidFill>
                    <a:srgbClr val="FF0000"/>
                  </a:solidFill>
                </a:rPr>
                <a:t>p </a:t>
              </a:r>
              <a:r>
                <a:rPr lang="en-US" sz="1600" dirty="0" smtClean="0">
                  <a:solidFill>
                    <a:srgbClr val="FF0000"/>
                  </a:solidFill>
                </a:rPr>
                <a:t>major </a:t>
              </a:r>
            </a:p>
            <a:p>
              <a:r>
                <a:rPr lang="en-US" sz="1600" dirty="0">
                  <a:solidFill>
                    <a:srgbClr val="FF0000"/>
                  </a:solidFill>
                </a:rPr>
                <a:t>e</a:t>
              </a:r>
              <a:r>
                <a:rPr lang="en-US" sz="1600" dirty="0" smtClean="0">
                  <a:solidFill>
                    <a:srgbClr val="FF0000"/>
                  </a:solidFill>
                </a:rPr>
                <a:t>lements</a:t>
              </a:r>
            </a:p>
            <a:p>
              <a:endParaRPr lang="en-US" sz="1600" dirty="0">
                <a:solidFill>
                  <a:srgbClr val="FF0000"/>
                </a:solidFill>
              </a:endParaRPr>
            </a:p>
            <a:p>
              <a:r>
                <a:rPr lang="en-US" sz="1600" i="1" dirty="0" smtClean="0">
                  <a:solidFill>
                    <a:srgbClr val="5ACEF9"/>
                  </a:solidFill>
                </a:rPr>
                <a:t>N-p </a:t>
              </a:r>
              <a:r>
                <a:rPr lang="en-US" sz="1600" dirty="0" smtClean="0">
                  <a:solidFill>
                    <a:srgbClr val="5ACEF9"/>
                  </a:solidFill>
                </a:rPr>
                <a:t>minor</a:t>
              </a:r>
            </a:p>
            <a:p>
              <a:r>
                <a:rPr lang="en-US" sz="1600" dirty="0" smtClean="0">
                  <a:solidFill>
                    <a:srgbClr val="5ACEF9"/>
                  </a:solidFill>
                </a:rPr>
                <a:t>elements</a:t>
              </a: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7366999" y="2018966"/>
              <a:ext cx="228600" cy="152400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72272" y="1702886"/>
              <a:ext cx="283865" cy="267168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4395" y="4381500"/>
            <a:ext cx="1143000" cy="25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1000" y="4435104"/>
            <a:ext cx="1003635" cy="18639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172200" y="3069591"/>
            <a:ext cx="916675" cy="763990"/>
            <a:chOff x="6402626" y="3069591"/>
            <a:chExt cx="916675" cy="763990"/>
          </a:xfrm>
        </p:grpSpPr>
        <p:sp>
          <p:nvSpPr>
            <p:cNvPr id="97" name="Right Arrow 96"/>
            <p:cNvSpPr/>
            <p:nvPr/>
          </p:nvSpPr>
          <p:spPr>
            <a:xfrm>
              <a:off x="6402626" y="3069591"/>
              <a:ext cx="916675" cy="76399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73151" y="3395376"/>
              <a:ext cx="645195" cy="143376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872837" y="4792098"/>
            <a:ext cx="3740727" cy="50380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Gill Sans MT"/>
              <a:cs typeface="Gill Sans MT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838200" y="2324100"/>
            <a:ext cx="3740727" cy="50380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Gill Sans MT"/>
              <a:cs typeface="Gill Sans MT"/>
            </a:endParaRPr>
          </a:p>
        </p:txBody>
      </p:sp>
      <p:sp>
        <p:nvSpPr>
          <p:cNvPr id="51" name="Slide Number Placeholder 3"/>
          <p:cNvSpPr txBox="1">
            <a:spLocks/>
          </p:cNvSpPr>
          <p:nvPr/>
        </p:nvSpPr>
        <p:spPr>
          <a:xfrm>
            <a:off x="8153400" y="5219700"/>
            <a:ext cx="74295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pPr>
              <a:lnSpc>
                <a:spcPct val="120000"/>
              </a:lnSpc>
            </a:pPr>
            <a:fld id="{949800EB-BCE0-4F84-93C5-500DAB48EB57}" type="slidenum">
              <a:rPr lang="es-ES_tradnl" smtClean="0">
                <a:latin typeface="Gill Sans MT"/>
                <a:cs typeface="Gill Sans MT"/>
              </a:rPr>
              <a:pPr>
                <a:lnSpc>
                  <a:spcPct val="120000"/>
                </a:lnSpc>
              </a:pPr>
              <a:t>7</a:t>
            </a:fld>
            <a:endParaRPr lang="es-ES_tradnl" dirty="0"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233937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7"/>
          <p:cNvSpPr txBox="1"/>
          <p:nvPr/>
        </p:nvSpPr>
        <p:spPr>
          <a:xfrm>
            <a:off x="442448" y="1800880"/>
            <a:ext cx="9539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300"/>
              </a:spcBef>
              <a:buFont typeface="Wingdings" charset="2"/>
              <a:buChar char="§"/>
            </a:pPr>
            <a:r>
              <a:rPr lang="en-US" dirty="0" smtClean="0">
                <a:latin typeface="Gill Sans MT"/>
                <a:cs typeface="Gill Sans MT"/>
              </a:rPr>
              <a:t>Model </a:t>
            </a:r>
            <a:r>
              <a:rPr lang="en-US" dirty="0" err="1">
                <a:latin typeface="Gill Sans MT"/>
                <a:cs typeface="Gill Sans MT"/>
              </a:rPr>
              <a:t>b</a:t>
            </a:r>
            <a:r>
              <a:rPr lang="en-US" dirty="0" err="1" smtClean="0">
                <a:latin typeface="Gill Sans MT"/>
                <a:cs typeface="Gill Sans MT"/>
              </a:rPr>
              <a:t>eamforming</a:t>
            </a:r>
            <a:r>
              <a:rPr lang="en-US" dirty="0" smtClean="0">
                <a:latin typeface="Gill Sans MT"/>
                <a:cs typeface="Gill Sans MT"/>
              </a:rPr>
              <a:t> output as complex Gaussian distribution* </a:t>
            </a:r>
            <a:endParaRPr lang="en-US" sz="1600" dirty="0">
              <a:latin typeface="Gill Sans MT"/>
              <a:cs typeface="Gill Sans M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81000" y="1299746"/>
            <a:ext cx="5735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Mean square quantization error (MSQE)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729" y="3195090"/>
            <a:ext cx="2458905" cy="33693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057400" y="2376748"/>
            <a:ext cx="5029200" cy="675598"/>
            <a:chOff x="1273625" y="2029502"/>
            <a:chExt cx="5660575" cy="82799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3625" y="2029502"/>
              <a:ext cx="4139994" cy="82799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01163" y="2350770"/>
              <a:ext cx="1233037" cy="18639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860018" y="3109436"/>
            <a:ext cx="970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where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33400" y="3661946"/>
            <a:ext cx="7910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300"/>
              </a:spcBef>
              <a:buFont typeface="Wingdings" charset="2"/>
              <a:buChar char="§"/>
            </a:pPr>
            <a:r>
              <a:rPr lang="en-US" dirty="0" smtClean="0">
                <a:latin typeface="Gill Sans MT"/>
                <a:cs typeface="Gill Sans MT"/>
              </a:rPr>
              <a:t>Under Gaussian model for    ,  MSQE becomes </a:t>
            </a:r>
            <a:endParaRPr lang="en-US" dirty="0">
              <a:latin typeface="Gill Sans MT"/>
              <a:cs typeface="Gill Sans M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4271546"/>
            <a:ext cx="4715649" cy="630855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8840" y="3845576"/>
            <a:ext cx="247965" cy="29388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810342" y="4425717"/>
            <a:ext cx="2351015" cy="689982"/>
            <a:chOff x="6810342" y="4425717"/>
            <a:chExt cx="2351015" cy="689982"/>
          </a:xfrm>
        </p:grpSpPr>
        <p:sp>
          <p:nvSpPr>
            <p:cNvPr id="106" name="Rectangle 105"/>
            <p:cNvSpPr/>
            <p:nvPr/>
          </p:nvSpPr>
          <p:spPr>
            <a:xfrm>
              <a:off x="6810342" y="4425717"/>
              <a:ext cx="304267" cy="245441"/>
            </a:xfrm>
            <a:prstGeom prst="rect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7" name="Straight Arrow Connector 106"/>
            <p:cNvCxnSpPr/>
            <p:nvPr/>
          </p:nvCxnSpPr>
          <p:spPr>
            <a:xfrm flipH="1" flipV="1">
              <a:off x="7048187" y="4728746"/>
              <a:ext cx="58756" cy="2286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/>
            <p:cNvSpPr txBox="1"/>
            <p:nvPr/>
          </p:nvSpPr>
          <p:spPr>
            <a:xfrm>
              <a:off x="7086600" y="4838700"/>
              <a:ext cx="20747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  <a:latin typeface="Gill Sans MT"/>
                  <a:cs typeface="Gill Sans MT"/>
                </a:rPr>
                <a:t>Quantization bits for </a:t>
              </a:r>
              <a:r>
                <a:rPr lang="en-US" sz="1200" i="1" dirty="0" err="1" smtClean="0">
                  <a:solidFill>
                    <a:srgbClr val="FF0000"/>
                  </a:solidFill>
                  <a:latin typeface="Gill Sans MT"/>
                  <a:cs typeface="Gill Sans MT"/>
                </a:rPr>
                <a:t>i-</a:t>
              </a:r>
              <a:r>
                <a:rPr lang="en-US" sz="1200" dirty="0" err="1" smtClean="0">
                  <a:solidFill>
                    <a:srgbClr val="FF0000"/>
                  </a:solidFill>
                  <a:latin typeface="Gill Sans MT"/>
                  <a:cs typeface="Gill Sans MT"/>
                </a:rPr>
                <a:t>th</a:t>
              </a:r>
              <a:r>
                <a:rPr lang="en-US" sz="1200" dirty="0" smtClean="0">
                  <a:solidFill>
                    <a:srgbClr val="FF0000"/>
                  </a:solidFill>
                  <a:latin typeface="Gill Sans MT"/>
                  <a:cs typeface="Gill Sans MT"/>
                </a:rPr>
                <a:t> ADC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0" y="5372100"/>
            <a:ext cx="2453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* Due to the Central Limit Theorem</a:t>
            </a:r>
          </a:p>
        </p:txBody>
      </p:sp>
      <p:sp>
        <p:nvSpPr>
          <p:cNvPr id="20" name="Slide Number Placeholder 3"/>
          <p:cNvSpPr txBox="1">
            <a:spLocks/>
          </p:cNvSpPr>
          <p:nvPr/>
        </p:nvSpPr>
        <p:spPr>
          <a:xfrm>
            <a:off x="8153400" y="5219700"/>
            <a:ext cx="74295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pPr>
              <a:lnSpc>
                <a:spcPct val="120000"/>
              </a:lnSpc>
            </a:pPr>
            <a:fld id="{949800EB-BCE0-4F84-93C5-500DAB48EB57}" type="slidenum">
              <a:rPr lang="es-ES_tradnl" smtClean="0">
                <a:latin typeface="Gill Sans MT"/>
                <a:cs typeface="Gill Sans MT"/>
              </a:rPr>
              <a:pPr>
                <a:lnSpc>
                  <a:spcPct val="120000"/>
                </a:lnSpc>
              </a:pPr>
              <a:t>8</a:t>
            </a:fld>
            <a:endParaRPr lang="es-ES_tradnl" dirty="0">
              <a:latin typeface="Gill Sans MT"/>
              <a:cs typeface="Gill Sans M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3570" y="647470"/>
            <a:ext cx="8292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  <a:latin typeface="Gill Sans MT"/>
                <a:cs typeface="Gill Sans MT"/>
              </a:rPr>
              <a:t>Bit Allocation:  </a:t>
            </a:r>
            <a:r>
              <a:rPr lang="en-US" sz="2800" b="1" dirty="0" smtClean="0">
                <a:latin typeface="Gill Sans MT"/>
                <a:cs typeface="Gill Sans MT"/>
              </a:rPr>
              <a:t>Problem Formulation</a:t>
            </a:r>
            <a:endParaRPr lang="en-US" sz="2800" b="1" dirty="0"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280927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7"/>
          <p:cNvSpPr txBox="1"/>
          <p:nvPr/>
        </p:nvSpPr>
        <p:spPr>
          <a:xfrm>
            <a:off x="510997" y="1869373"/>
            <a:ext cx="7947203" cy="2079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dirty="0" err="1" smtClean="0">
                <a:latin typeface="Gill Sans MT"/>
                <a:cs typeface="Gill Sans MT"/>
              </a:rPr>
              <a:t>i</a:t>
            </a:r>
            <a:r>
              <a:rPr lang="en-US" dirty="0" smtClean="0">
                <a:latin typeface="Gill Sans MT"/>
                <a:cs typeface="Gill Sans MT"/>
              </a:rPr>
              <a:t>) Relax </a:t>
            </a:r>
            <a:r>
              <a:rPr lang="en-US" i="1" dirty="0" smtClean="0">
                <a:latin typeface="Gill Sans MT"/>
                <a:cs typeface="Gill Sans MT"/>
              </a:rPr>
              <a:t>non-negative integer </a:t>
            </a:r>
            <a:r>
              <a:rPr lang="en-US" dirty="0" smtClean="0">
                <a:latin typeface="Gill Sans MT"/>
                <a:cs typeface="Gill Sans MT"/>
              </a:rPr>
              <a:t>problem to a real number problem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endParaRPr lang="en-US" dirty="0" smtClean="0">
              <a:latin typeface="Gill Sans MT"/>
              <a:cs typeface="Gill Sans MT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endParaRPr lang="en-US" sz="600" dirty="0" smtClean="0">
              <a:latin typeface="Gill Sans MT"/>
              <a:cs typeface="Gill Sans MT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dirty="0">
                <a:latin typeface="Gill Sans MT"/>
                <a:cs typeface="Gill Sans MT"/>
              </a:rPr>
              <a:t>i</a:t>
            </a:r>
            <a:r>
              <a:rPr lang="en-US" dirty="0" smtClean="0">
                <a:latin typeface="Gill Sans MT"/>
                <a:cs typeface="Gill Sans MT"/>
              </a:rPr>
              <a:t>i) Relax </a:t>
            </a:r>
            <a:r>
              <a:rPr lang="en-US" i="1" dirty="0" smtClean="0">
                <a:latin typeface="Gill Sans MT"/>
                <a:cs typeface="Gill Sans MT"/>
              </a:rPr>
              <a:t>power consumption model</a:t>
            </a:r>
            <a:r>
              <a:rPr lang="en-US" dirty="0" smtClean="0">
                <a:latin typeface="Gill Sans MT"/>
                <a:cs typeface="Gill Sans MT"/>
              </a:rPr>
              <a:t> to be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81000" y="1333500"/>
            <a:ext cx="5027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Relax MSQE minimization problem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4998364"/>
            <a:ext cx="2235368" cy="241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263" y="3541852"/>
            <a:ext cx="3288337" cy="3311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02740" y="4895790"/>
            <a:ext cx="2654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Relaxation (ii) removes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79890" y="3774802"/>
            <a:ext cx="970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cs typeface="Gill Sans MT"/>
              </a:rPr>
              <a:t>where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0058" y="4163084"/>
            <a:ext cx="62143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latin typeface="Gill Sans MT"/>
                <a:cs typeface="Gill Sans MT"/>
              </a:rPr>
              <a:t> </a:t>
            </a:r>
            <a:r>
              <a:rPr lang="en-US" sz="2000" i="1" dirty="0" smtClean="0">
                <a:latin typeface="Gill Sans MT"/>
                <a:cs typeface="Gill Sans MT"/>
              </a:rPr>
              <a:t>c =</a:t>
            </a:r>
            <a:r>
              <a:rPr lang="en-US" sz="2000" dirty="0" smtClean="0">
                <a:latin typeface="Gill Sans MT"/>
                <a:cs typeface="Gill Sans MT"/>
              </a:rPr>
              <a:t> energy </a:t>
            </a:r>
            <a:r>
              <a:rPr lang="en-US" sz="2000" dirty="0">
                <a:latin typeface="Gill Sans MT"/>
                <a:cs typeface="Gill Sans MT"/>
              </a:rPr>
              <a:t>consumption per conversion step (e.g. 494 </a:t>
            </a:r>
            <a:r>
              <a:rPr lang="en-US" sz="2000" dirty="0" err="1">
                <a:latin typeface="Gill Sans MT"/>
                <a:cs typeface="Gill Sans MT"/>
              </a:rPr>
              <a:t>fJ</a:t>
            </a:r>
            <a:r>
              <a:rPr lang="en-US" sz="2000" dirty="0">
                <a:latin typeface="Gill Sans MT"/>
                <a:cs typeface="Gill Sans MT"/>
              </a:rPr>
              <a:t>) </a:t>
            </a:r>
            <a:endParaRPr lang="en-US" sz="2000" dirty="0" smtClean="0">
              <a:latin typeface="Gill Sans MT"/>
              <a:cs typeface="Gill Sans MT"/>
            </a:endParaRPr>
          </a:p>
          <a:p>
            <a:r>
              <a:rPr lang="en-US" sz="2000" i="1" dirty="0" smtClean="0">
                <a:latin typeface="Gill Sans MT"/>
                <a:cs typeface="Gill Sans MT"/>
              </a:rPr>
              <a:t>W</a:t>
            </a:r>
            <a:r>
              <a:rPr lang="en-US" sz="2000" dirty="0">
                <a:latin typeface="Gill Sans MT"/>
                <a:cs typeface="Gill Sans MT"/>
              </a:rPr>
              <a:t> =</a:t>
            </a:r>
            <a:r>
              <a:rPr lang="en-US" sz="2000" dirty="0" smtClean="0">
                <a:latin typeface="Gill Sans MT"/>
                <a:cs typeface="Gill Sans MT"/>
              </a:rPr>
              <a:t> sampling rate</a:t>
            </a:r>
            <a:endParaRPr lang="en-US" sz="2000" dirty="0">
              <a:latin typeface="Gill Sans MT"/>
              <a:cs typeface="Gill Sans M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7664" y="2602338"/>
            <a:ext cx="817245" cy="3225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459" y="2587005"/>
            <a:ext cx="914741" cy="275999"/>
          </a:xfrm>
          <a:prstGeom prst="rect">
            <a:avLst/>
          </a:prstGeom>
        </p:spPr>
      </p:pic>
      <p:sp>
        <p:nvSpPr>
          <p:cNvPr id="25" name="Right Arrow 24"/>
          <p:cNvSpPr/>
          <p:nvPr/>
        </p:nvSpPr>
        <p:spPr>
          <a:xfrm>
            <a:off x="3949709" y="2620341"/>
            <a:ext cx="292081" cy="267773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957840" y="4966604"/>
            <a:ext cx="292081" cy="267773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5" name="Slide Number Placeholder 3"/>
          <p:cNvSpPr txBox="1">
            <a:spLocks/>
          </p:cNvSpPr>
          <p:nvPr/>
        </p:nvSpPr>
        <p:spPr>
          <a:xfrm>
            <a:off x="8153400" y="5219700"/>
            <a:ext cx="74295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pPr>
              <a:lnSpc>
                <a:spcPct val="120000"/>
              </a:lnSpc>
            </a:pPr>
            <a:fld id="{949800EB-BCE0-4F84-93C5-500DAB48EB57}" type="slidenum">
              <a:rPr lang="es-ES_tradnl" smtClean="0">
                <a:latin typeface="Gill Sans MT"/>
                <a:cs typeface="Gill Sans MT"/>
              </a:rPr>
              <a:pPr>
                <a:lnSpc>
                  <a:spcPct val="120000"/>
                </a:lnSpc>
              </a:pPr>
              <a:t>9</a:t>
            </a:fld>
            <a:endParaRPr lang="es-ES_tradnl" dirty="0">
              <a:latin typeface="Gill Sans MT"/>
              <a:cs typeface="Gill Sans M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3570" y="647470"/>
            <a:ext cx="8292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  <a:latin typeface="Gill Sans MT"/>
                <a:cs typeface="Gill Sans MT"/>
              </a:rPr>
              <a:t>Bit Allocation:  </a:t>
            </a:r>
            <a:r>
              <a:rPr lang="en-US" sz="2800" b="1" dirty="0" smtClean="0">
                <a:latin typeface="Gill Sans MT"/>
                <a:cs typeface="Gill Sans MT"/>
              </a:rPr>
              <a:t>Problem Formulation</a:t>
            </a:r>
            <a:endParaRPr lang="en-US" sz="2800" b="1" dirty="0"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933008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014_01_Wordmark_16x10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dirty="0">
            <a:solidFill>
              <a:schemeClr val="tx1">
                <a:lumMod val="75000"/>
                <a:lumOff val="25000"/>
              </a:schemeClr>
            </a:solidFill>
            <a:latin typeface="Gill Sans MT"/>
            <a:cs typeface="Gill Sans MT"/>
          </a:defRPr>
        </a:defPPr>
      </a:lstStyle>
    </a:spDef>
    <a:lnDef>
      <a:spPr>
        <a:ln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tx1">
                <a:lumMod val="75000"/>
                <a:lumOff val="25000"/>
              </a:schemeClr>
            </a:solidFill>
            <a:latin typeface="Gill Sans MT"/>
            <a:cs typeface="Gill Sans M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2014_01_Wordmark_16x10 2 revised" id="{849CCCC8-1F04-4868-B6C0-3000EFE4643F}" vid="{2D702F7A-DB13-4159-BD74-5EE036E3CD6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lecture_theme.potx</Template>
  <TotalTime>48852</TotalTime>
  <Words>1326</Words>
  <Application>Microsoft Macintosh PowerPoint</Application>
  <PresentationFormat>On-screen Show (16:10)</PresentationFormat>
  <Paragraphs>220</Paragraphs>
  <Slides>22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2014_01_Wordmark_16x10</vt:lpstr>
      <vt:lpstr>Equation</vt:lpstr>
      <vt:lpstr>ADC Bit Allocation under a Power Constraint For MmWave Massive MIMO Communication Receivers</vt:lpstr>
      <vt:lpstr>Millimeter Wave Communications [1]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  <vt:lpstr>Millimeter Wave Communications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University Marketing and Creative Services</dc:creator>
  <cp:lastModifiedBy>진석 최</cp:lastModifiedBy>
  <cp:revision>4826</cp:revision>
  <cp:lastPrinted>2011-01-24T02:49:42Z</cp:lastPrinted>
  <dcterms:created xsi:type="dcterms:W3CDTF">2011-06-30T15:04:08Z</dcterms:created>
  <dcterms:modified xsi:type="dcterms:W3CDTF">2017-03-07T05:03:44Z</dcterms:modified>
</cp:coreProperties>
</file>