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sldIdLst>
    <p:sldId id="659" r:id="rId2"/>
    <p:sldId id="670" r:id="rId3"/>
    <p:sldId id="692" r:id="rId4"/>
    <p:sldId id="691" r:id="rId5"/>
    <p:sldId id="688" r:id="rId6"/>
    <p:sldId id="684" r:id="rId7"/>
    <p:sldId id="685" r:id="rId8"/>
    <p:sldId id="689" r:id="rId9"/>
    <p:sldId id="687" r:id="rId10"/>
    <p:sldId id="686" r:id="rId11"/>
    <p:sldId id="682" r:id="rId12"/>
    <p:sldId id="690" r:id="rId13"/>
  </p:sldIdLst>
  <p:sldSz cx="12192000" cy="6858000"/>
  <p:notesSz cx="6858000" cy="9144000"/>
  <p:defaultTextStyle>
    <a:lvl1pPr marL="0" lvl="0" algn="l" defTabSz="914400">
      <a:defRPr sz="1800" kern="1200">
        <a:solidFill>
          <a:schemeClr val="tx1"/>
        </a:solidFill>
        <a:latin typeface="Arial" panose="020B0604020202020204"/>
        <a:ea typeface="微软雅黑" panose="020B0503020204020204" charset="-122"/>
      </a:defRPr>
    </a:lvl1pPr>
    <a:lvl2pPr marL="457200" lvl="1" algn="l" defTabSz="914400">
      <a:defRPr sz="1800" kern="1200">
        <a:solidFill>
          <a:schemeClr val="tx1"/>
        </a:solidFill>
        <a:latin typeface="Arial" panose="020B0604020202020204"/>
        <a:ea typeface="微软雅黑" panose="020B0503020204020204" charset="-122"/>
      </a:defRPr>
    </a:lvl2pPr>
    <a:lvl3pPr marL="914400" lvl="2" algn="l" defTabSz="914400">
      <a:defRPr sz="1800" kern="1200">
        <a:solidFill>
          <a:schemeClr val="tx1"/>
        </a:solidFill>
        <a:latin typeface="Arial" panose="020B0604020202020204"/>
        <a:ea typeface="微软雅黑" panose="020B0503020204020204" charset="-122"/>
      </a:defRPr>
    </a:lvl3pPr>
    <a:lvl4pPr marL="1371600" lvl="3" algn="l" defTabSz="914400">
      <a:defRPr sz="1800" kern="1200">
        <a:solidFill>
          <a:schemeClr val="tx1"/>
        </a:solidFill>
        <a:latin typeface="Arial" panose="020B0604020202020204"/>
        <a:ea typeface="微软雅黑" panose="020B0503020204020204" charset="-122"/>
      </a:defRPr>
    </a:lvl4pPr>
    <a:lvl5pPr marL="1828800" lvl="4" algn="l" defTabSz="914400">
      <a:defRPr sz="1800" kern="1200">
        <a:solidFill>
          <a:schemeClr val="tx1"/>
        </a:solidFill>
        <a:latin typeface="Arial" panose="020B0604020202020204"/>
        <a:ea typeface="微软雅黑" panose="020B0503020204020204" charset="-122"/>
      </a:defRPr>
    </a:lvl5pPr>
    <a:lvl6pPr marL="2286000" lvl="5" algn="l" defTabSz="914400">
      <a:defRPr sz="1800" kern="1200">
        <a:solidFill>
          <a:schemeClr val="tx1"/>
        </a:solidFill>
        <a:latin typeface="Arial" panose="020B0604020202020204"/>
        <a:ea typeface="微软雅黑" panose="020B0503020204020204" charset="-122"/>
      </a:defRPr>
    </a:lvl6pPr>
    <a:lvl7pPr marL="2743200" lvl="6" algn="l" defTabSz="914400">
      <a:defRPr sz="1800" kern="1200">
        <a:solidFill>
          <a:schemeClr val="tx1"/>
        </a:solidFill>
        <a:latin typeface="Arial" panose="020B0604020202020204"/>
        <a:ea typeface="微软雅黑" panose="020B0503020204020204" charset="-122"/>
      </a:defRPr>
    </a:lvl7pPr>
    <a:lvl8pPr marL="3200400" lvl="7" algn="l" defTabSz="914400">
      <a:defRPr sz="1800" kern="1200">
        <a:solidFill>
          <a:schemeClr val="tx1"/>
        </a:solidFill>
        <a:latin typeface="Arial" panose="020B0604020202020204"/>
        <a:ea typeface="微软雅黑" panose="020B0503020204020204" charset="-122"/>
      </a:defRPr>
    </a:lvl8pPr>
    <a:lvl9pPr marL="3657600" lvl="8" algn="l" defTabSz="914400">
      <a:defRPr sz="1800" kern="1200">
        <a:solidFill>
          <a:schemeClr val="tx1"/>
        </a:solidFill>
        <a:latin typeface="Arial" panose="020B0604020202020204"/>
        <a:ea typeface="微软雅黑" panose="020B0503020204020204" charset="-122"/>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300F"/>
    <a:srgbClr val="FFFFFF"/>
    <a:srgbClr val="5E6EFF"/>
    <a:srgbClr val="FB7D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24" autoAdjust="0"/>
    <p:restoredTop sz="88764" autoAdjust="0"/>
  </p:normalViewPr>
  <p:slideViewPr>
    <p:cSldViewPr snapToGrid="0">
      <p:cViewPr varScale="1">
        <p:scale>
          <a:sx n="76" d="100"/>
          <a:sy n="76" d="100"/>
        </p:scale>
        <p:origin x="1128" y="67"/>
      </p:cViewPr>
      <p:guideLst/>
    </p:cSldViewPr>
  </p:slideViewPr>
  <p:notesTextViewPr>
    <p:cViewPr>
      <p:scale>
        <a:sx n="3" d="2"/>
        <a:sy n="3" d="2"/>
      </p:scale>
      <p:origin x="0" y="0"/>
    </p:cViewPr>
  </p:notesTextViewPr>
  <p:notesViewPr>
    <p:cSldViewPr snapToGrid="0">
      <p:cViewPr varScale="1">
        <p:scale>
          <a:sx n="60" d="100"/>
          <a:sy n="60" d="100"/>
        </p:scale>
        <p:origin x="3187" y="3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F13B20-8BB8-B74B-ADB5-DA5707988F1E}" type="datetimeFigureOut">
              <a:rPr lang="zh-CN" altLang="en-US"/>
              <a:t>2022-02-21</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zh-CN" altLang="en-US"/>
              <a:t>编辑母版文本样式
第二级
第三级
第四级
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28674F-E567-AA4B-8C16-788D7CE21C4F}" type="slidenum">
              <a:rPr/>
              <a:t>‹#›</a:t>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A75D99-2AE7-49F1-BB03-59E2BF5579C1}" type="slidenum">
              <a:rPr lang="zh-CN" altLang="en-US" smtClean="0"/>
              <a:t>1</a:t>
            </a:fld>
            <a:endParaRPr lang="zh-CN" altLang="en-US"/>
          </a:p>
        </p:txBody>
      </p:sp>
    </p:spTree>
    <p:extLst>
      <p:ext uri="{BB962C8B-B14F-4D97-AF65-F5344CB8AC3E}">
        <p14:creationId xmlns:p14="http://schemas.microsoft.com/office/powerpoint/2010/main" val="143145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内容页-标题">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全空白">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2022-02-21</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anchor="ctr">
            <a:normAutofit/>
          </a:bodyPr>
          <a:lstStyle/>
          <a:p>
            <a:r>
              <a:rPr lang="zh-CN"/>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a:normAutofit/>
          </a:bodyPr>
          <a:lstStyle/>
          <a:p>
            <a:pPr lvl="0"/>
            <a:r>
              <a:rPr lang="zh-CN"/>
              <a:t>编辑母版文本样式</a:t>
            </a:r>
          </a:p>
          <a:p>
            <a:pPr lvl="1"/>
            <a:r>
              <a:rPr lang="zh-CN"/>
              <a:t>第二级</a:t>
            </a:r>
          </a:p>
          <a:p>
            <a:pPr lvl="2"/>
            <a:r>
              <a:rPr lang="zh-CN"/>
              <a:t>第三级</a:t>
            </a:r>
          </a:p>
          <a:p>
            <a:pPr lvl="3"/>
            <a:r>
              <a:rPr lang="zh-CN"/>
              <a:t>第四级</a:t>
            </a:r>
          </a:p>
          <a:p>
            <a:pPr lvl="4"/>
            <a:r>
              <a:rPr lang="zh-CN"/>
              <a:t>第五级</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lvl="0" algn="l" defTabSz="914400">
        <a:lnSpc>
          <a:spcPct val="90000"/>
        </a:lnSpc>
        <a:spcBef>
          <a:spcPct val="0"/>
        </a:spcBef>
        <a:buNone/>
        <a:defRPr sz="4400" kern="1200">
          <a:solidFill>
            <a:schemeClr val="tx1"/>
          </a:solidFill>
          <a:latin typeface="微软雅黑" panose="020B0503020204020204" charset="-122"/>
          <a:ea typeface="微软雅黑" panose="020B0503020204020204" charset="-122"/>
        </a:defRPr>
      </a:lvl1pPr>
    </p:titleStyle>
    <p:bodyStyle>
      <a:lvl1pPr marL="228600" lvl="0" indent="-228600" algn="l" defTabSz="914400">
        <a:lnSpc>
          <a:spcPct val="90000"/>
        </a:lnSpc>
        <a:spcBef>
          <a:spcPts val="1000"/>
        </a:spcBef>
        <a:buFont typeface="Arial" panose="020B0604020202020204" pitchFamily="34" charset="0"/>
        <a:buChar char="•"/>
        <a:defRPr sz="2800" kern="1200">
          <a:solidFill>
            <a:schemeClr val="tx1"/>
          </a:solidFill>
          <a:latin typeface="微软雅黑" panose="020B0503020204020204" charset="-122"/>
          <a:ea typeface="微软雅黑" panose="020B0503020204020204" charset="-122"/>
        </a:defRPr>
      </a:lvl1pPr>
      <a:lvl2pPr marL="685800" lvl="1" indent="-228600" algn="l" defTabSz="914400">
        <a:lnSpc>
          <a:spcPct val="90000"/>
        </a:lnSpc>
        <a:spcBef>
          <a:spcPts val="500"/>
        </a:spcBef>
        <a:buFont typeface="Arial" panose="020B0604020202020204" pitchFamily="34" charset="0"/>
        <a:buChar char="•"/>
        <a:defRPr sz="2400" kern="1200">
          <a:solidFill>
            <a:schemeClr val="tx1"/>
          </a:solidFill>
          <a:latin typeface="微软雅黑" panose="020B0503020204020204" charset="-122"/>
          <a:ea typeface="微软雅黑" panose="020B0503020204020204" charset="-122"/>
        </a:defRPr>
      </a:lvl2pPr>
      <a:lvl3pPr marL="1143000" lvl="2" indent="-228600" algn="l" defTabSz="914400">
        <a:lnSpc>
          <a:spcPct val="90000"/>
        </a:lnSpc>
        <a:spcBef>
          <a:spcPts val="5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defRPr>
      </a:lvl3pPr>
      <a:lvl4pPr marL="1600200" lvl="3" indent="-228600" algn="l" defTabSz="914400">
        <a:lnSpc>
          <a:spcPct val="90000"/>
        </a:lnSpc>
        <a:spcBef>
          <a:spcPts val="500"/>
        </a:spcBef>
        <a:buFont typeface="Arial" panose="020B0604020202020204" pitchFamily="34" charset="0"/>
        <a:buChar char="•"/>
        <a:defRPr sz="1800" kern="1200">
          <a:solidFill>
            <a:schemeClr val="tx1"/>
          </a:solidFill>
          <a:latin typeface="微软雅黑" panose="020B0503020204020204" charset="-122"/>
          <a:ea typeface="微软雅黑" panose="020B0503020204020204" charset="-122"/>
        </a:defRPr>
      </a:lvl4pPr>
      <a:lvl5pPr marL="2057400" lvl="4" indent="-228600" algn="l" defTabSz="914400">
        <a:lnSpc>
          <a:spcPct val="90000"/>
        </a:lnSpc>
        <a:spcBef>
          <a:spcPts val="500"/>
        </a:spcBef>
        <a:buFont typeface="Arial" panose="020B0604020202020204" pitchFamily="34" charset="0"/>
        <a:buChar char="•"/>
        <a:defRPr sz="1800" kern="1200">
          <a:solidFill>
            <a:schemeClr val="tx1"/>
          </a:solidFill>
          <a:latin typeface="微软雅黑" panose="020B0503020204020204" charset="-122"/>
          <a:ea typeface="微软雅黑" panose="020B0503020204020204" charset="-122"/>
        </a:defRPr>
      </a:lvl5pPr>
      <a:lvl6pPr marL="2514600" lvl="5" indent="-228600" algn="l" defTabSz="914400">
        <a:lnSpc>
          <a:spcPct val="90000"/>
        </a:lnSpc>
        <a:spcBef>
          <a:spcPts val="500"/>
        </a:spcBef>
        <a:buFont typeface="Arial" panose="020B0604020202020204" pitchFamily="34" charset="0"/>
        <a:buChar char="•"/>
        <a:defRPr sz="1800" kern="1200">
          <a:solidFill>
            <a:schemeClr val="tx1"/>
          </a:solidFill>
          <a:latin typeface="Arial" panose="020B0604020202020204"/>
          <a:ea typeface="微软雅黑" panose="020B0503020204020204" charset="-122"/>
        </a:defRPr>
      </a:lvl6pPr>
      <a:lvl7pPr marL="2971800" lvl="6" indent="-228600" algn="l" defTabSz="914400">
        <a:lnSpc>
          <a:spcPct val="90000"/>
        </a:lnSpc>
        <a:spcBef>
          <a:spcPts val="500"/>
        </a:spcBef>
        <a:buFont typeface="Arial" panose="020B0604020202020204" pitchFamily="34" charset="0"/>
        <a:buChar char="•"/>
        <a:defRPr sz="1800" kern="1200">
          <a:solidFill>
            <a:schemeClr val="tx1"/>
          </a:solidFill>
          <a:latin typeface="Arial" panose="020B0604020202020204"/>
          <a:ea typeface="微软雅黑" panose="020B0503020204020204" charset="-122"/>
        </a:defRPr>
      </a:lvl7pPr>
      <a:lvl8pPr marL="3429000" lvl="7" indent="-228600" algn="l" defTabSz="914400">
        <a:lnSpc>
          <a:spcPct val="90000"/>
        </a:lnSpc>
        <a:spcBef>
          <a:spcPts val="500"/>
        </a:spcBef>
        <a:buFont typeface="Arial" panose="020B0604020202020204" pitchFamily="34" charset="0"/>
        <a:buChar char="•"/>
        <a:defRPr sz="1800" kern="1200">
          <a:solidFill>
            <a:schemeClr val="tx1"/>
          </a:solidFill>
          <a:latin typeface="Arial" panose="020B0604020202020204"/>
          <a:ea typeface="微软雅黑" panose="020B0503020204020204" charset="-122"/>
        </a:defRPr>
      </a:lvl8pPr>
      <a:lvl9pPr marL="3886200" lvl="8" indent="-228600" algn="l" defTabSz="914400">
        <a:lnSpc>
          <a:spcPct val="90000"/>
        </a:lnSpc>
        <a:spcBef>
          <a:spcPts val="500"/>
        </a:spcBef>
        <a:buFont typeface="Arial" panose="020B0604020202020204" pitchFamily="34" charset="0"/>
        <a:buChar char="•"/>
        <a:defRPr sz="1800" kern="1200">
          <a:solidFill>
            <a:schemeClr val="tx1"/>
          </a:solidFill>
          <a:latin typeface="Arial" panose="020B0604020202020204"/>
          <a:ea typeface="微软雅黑" panose="020B0503020204020204" charset="-122"/>
        </a:defRPr>
      </a:lvl9pPr>
    </p:bodyStyle>
    <p:otherStyle>
      <a:lvl1pPr marL="0" lvl="0" algn="l" defTabSz="914400">
        <a:defRPr sz="1800" kern="1200">
          <a:solidFill>
            <a:schemeClr val="tx1"/>
          </a:solidFill>
          <a:latin typeface="Arial" panose="020B0604020202020204"/>
          <a:ea typeface="微软雅黑" panose="020B0503020204020204" charset="-122"/>
        </a:defRPr>
      </a:lvl1pPr>
      <a:lvl2pPr marL="457200" lvl="1" algn="l" defTabSz="914400">
        <a:defRPr sz="1800" kern="1200">
          <a:solidFill>
            <a:schemeClr val="tx1"/>
          </a:solidFill>
          <a:latin typeface="Arial" panose="020B0604020202020204"/>
          <a:ea typeface="微软雅黑" panose="020B0503020204020204" charset="-122"/>
        </a:defRPr>
      </a:lvl2pPr>
      <a:lvl3pPr marL="914400" lvl="2" algn="l" defTabSz="914400">
        <a:defRPr sz="1800" kern="1200">
          <a:solidFill>
            <a:schemeClr val="tx1"/>
          </a:solidFill>
          <a:latin typeface="Arial" panose="020B0604020202020204"/>
          <a:ea typeface="微软雅黑" panose="020B0503020204020204" charset="-122"/>
        </a:defRPr>
      </a:lvl3pPr>
      <a:lvl4pPr marL="1371600" lvl="3" algn="l" defTabSz="914400">
        <a:defRPr sz="1800" kern="1200">
          <a:solidFill>
            <a:schemeClr val="tx1"/>
          </a:solidFill>
          <a:latin typeface="Arial" panose="020B0604020202020204"/>
          <a:ea typeface="微软雅黑" panose="020B0503020204020204" charset="-122"/>
        </a:defRPr>
      </a:lvl4pPr>
      <a:lvl5pPr marL="1828800" lvl="4" algn="l" defTabSz="914400">
        <a:defRPr sz="1800" kern="1200">
          <a:solidFill>
            <a:schemeClr val="tx1"/>
          </a:solidFill>
          <a:latin typeface="Arial" panose="020B0604020202020204"/>
          <a:ea typeface="微软雅黑" panose="020B0503020204020204" charset="-122"/>
        </a:defRPr>
      </a:lvl5pPr>
      <a:lvl6pPr marL="2286000" lvl="5" algn="l" defTabSz="914400">
        <a:defRPr sz="1800" kern="1200">
          <a:solidFill>
            <a:schemeClr val="tx1"/>
          </a:solidFill>
          <a:latin typeface="Arial" panose="020B0604020202020204"/>
          <a:ea typeface="微软雅黑" panose="020B0503020204020204" charset="-122"/>
        </a:defRPr>
      </a:lvl6pPr>
      <a:lvl7pPr marL="2743200" lvl="6" algn="l" defTabSz="914400">
        <a:defRPr sz="1800" kern="1200">
          <a:solidFill>
            <a:schemeClr val="tx1"/>
          </a:solidFill>
          <a:latin typeface="Arial" panose="020B0604020202020204"/>
          <a:ea typeface="微软雅黑" panose="020B0503020204020204" charset="-122"/>
        </a:defRPr>
      </a:lvl7pPr>
      <a:lvl8pPr marL="3200400" lvl="7" algn="l" defTabSz="914400">
        <a:defRPr sz="1800" kern="1200">
          <a:solidFill>
            <a:schemeClr val="tx1"/>
          </a:solidFill>
          <a:latin typeface="Arial" panose="020B0604020202020204"/>
          <a:ea typeface="微软雅黑" panose="020B0503020204020204" charset="-122"/>
        </a:defRPr>
      </a:lvl8pPr>
      <a:lvl9pPr marL="3657600" lvl="8" algn="l" defTabSz="914400">
        <a:defRPr sz="1800" kern="1200">
          <a:solidFill>
            <a:schemeClr val="tx1"/>
          </a:solidFill>
          <a:latin typeface="Arial" panose="020B0604020202020204"/>
          <a:ea typeface="微软雅黑" panose="020B0503020204020204" charset="-122"/>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410.png"/><Relationship Id="rId13" Type="http://schemas.openxmlformats.org/officeDocument/2006/relationships/image" Target="../media/image5.gif"/><Relationship Id="rId7" Type="http://schemas.openxmlformats.org/officeDocument/2006/relationships/image" Target="../media/image3.png"/><Relationship Id="rId1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10.png"/><Relationship Id="rId5" Type="http://schemas.openxmlformats.org/officeDocument/2006/relationships/image" Target="../media/image1.png"/><Relationship Id="rId10" Type="http://schemas.openxmlformats.org/officeDocument/2006/relationships/image" Target="../media/image9.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3.jpeg"/><Relationship Id="rId3" Type="http://schemas.openxmlformats.org/officeDocument/2006/relationships/image" Target="../media/image7.jpeg"/><Relationship Id="rId7" Type="http://schemas.openxmlformats.org/officeDocument/2006/relationships/image" Target="../media/image41.png"/><Relationship Id="rId12" Type="http://schemas.openxmlformats.org/officeDocument/2006/relationships/image" Target="../media/image12.jpe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11.jpeg"/><Relationship Id="rId5" Type="http://schemas.openxmlformats.org/officeDocument/2006/relationships/image" Target="../media/image39.png"/><Relationship Id="rId10" Type="http://schemas.openxmlformats.org/officeDocument/2006/relationships/image" Target="../media/image10.jpeg"/><Relationship Id="rId4" Type="http://schemas.openxmlformats.org/officeDocument/2006/relationships/image" Target="../media/image8.jpeg"/><Relationship Id="rId9"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2.mp4"/><Relationship Id="rId7" Type="http://schemas.openxmlformats.org/officeDocument/2006/relationships/slideLayout" Target="../slideLayouts/slideLayout2.xml"/><Relationship Id="rId12"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17.png"/><Relationship Id="rId5" Type="http://schemas.microsoft.com/office/2007/relationships/media" Target="../media/media3.mp4"/><Relationship Id="rId10" Type="http://schemas.openxmlformats.org/officeDocument/2006/relationships/image" Target="../media/image16.png"/><Relationship Id="rId4" Type="http://schemas.openxmlformats.org/officeDocument/2006/relationships/video" Target="../media/media2.mp4"/><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video" Target="../media/media7.mp4"/><Relationship Id="rId13" Type="http://schemas.microsoft.com/office/2007/relationships/media" Target="../media/media10.mp4"/><Relationship Id="rId18" Type="http://schemas.openxmlformats.org/officeDocument/2006/relationships/image" Target="../media/image25.png"/><Relationship Id="rId3" Type="http://schemas.microsoft.com/office/2007/relationships/media" Target="../media/media5.mp4"/><Relationship Id="rId21" Type="http://schemas.openxmlformats.org/officeDocument/2006/relationships/image" Target="../media/image14.png"/><Relationship Id="rId7" Type="http://schemas.microsoft.com/office/2007/relationships/media" Target="../media/media7.mp4"/><Relationship Id="rId12" Type="http://schemas.openxmlformats.org/officeDocument/2006/relationships/video" Target="../media/media9.mp4"/><Relationship Id="rId17" Type="http://schemas.openxmlformats.org/officeDocument/2006/relationships/slideLayout" Target="../slideLayouts/slideLayout2.xml"/><Relationship Id="rId2" Type="http://schemas.openxmlformats.org/officeDocument/2006/relationships/video" Target="../media/media4.mp4"/><Relationship Id="rId16" Type="http://schemas.openxmlformats.org/officeDocument/2006/relationships/video" Target="../media/media3.mp4"/><Relationship Id="rId20" Type="http://schemas.openxmlformats.org/officeDocument/2006/relationships/image" Target="../media/image27.png"/><Relationship Id="rId1" Type="http://schemas.microsoft.com/office/2007/relationships/media" Target="../media/media4.mp4"/><Relationship Id="rId6" Type="http://schemas.openxmlformats.org/officeDocument/2006/relationships/video" Target="../media/media6.mp4"/><Relationship Id="rId11" Type="http://schemas.microsoft.com/office/2007/relationships/media" Target="../media/media9.mp4"/><Relationship Id="rId5" Type="http://schemas.microsoft.com/office/2007/relationships/media" Target="../media/media6.mp4"/><Relationship Id="rId15" Type="http://schemas.microsoft.com/office/2007/relationships/media" Target="../media/media3.mp4"/><Relationship Id="rId10" Type="http://schemas.openxmlformats.org/officeDocument/2006/relationships/video" Target="../media/media8.mp4"/><Relationship Id="rId19" Type="http://schemas.openxmlformats.org/officeDocument/2006/relationships/image" Target="../media/image26.png"/><Relationship Id="rId4" Type="http://schemas.openxmlformats.org/officeDocument/2006/relationships/video" Target="../media/media5.mp4"/><Relationship Id="rId9" Type="http://schemas.microsoft.com/office/2007/relationships/media" Target="../media/media8.mp4"/><Relationship Id="rId14" Type="http://schemas.openxmlformats.org/officeDocument/2006/relationships/video" Target="../media/media10.mp4"/></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文本框 163">
            <a:extLst>
              <a:ext uri="{FF2B5EF4-FFF2-40B4-BE49-F238E27FC236}">
                <a16:creationId xmlns:a16="http://schemas.microsoft.com/office/drawing/2014/main" id="{2B19F98A-2417-4BE4-876A-BC0CE97B44B3}"/>
              </a:ext>
            </a:extLst>
          </p:cNvPr>
          <p:cNvSpPr txBox="1"/>
          <p:nvPr/>
        </p:nvSpPr>
        <p:spPr>
          <a:xfrm>
            <a:off x="-83265" y="1882726"/>
            <a:ext cx="12356983" cy="1077218"/>
          </a:xfrm>
          <a:prstGeom prst="rect">
            <a:avLst/>
          </a:prstGeom>
          <a:noFill/>
        </p:spPr>
        <p:txBody>
          <a:bodyPr wrap="square">
            <a:spAutoFit/>
          </a:bodyPr>
          <a:lstStyle/>
          <a:p>
            <a:pPr lvl="0" algn="ctr"/>
            <a:r>
              <a:rPr lang="en-US" sz="3200" b="1" spc="200" dirty="0">
                <a:solidFill>
                  <a:schemeClr val="accent1"/>
                </a:solidFill>
              </a:rPr>
              <a:t>Semantic Neural Rendering-based Video Coding: Towards Ultra-Low Bitrate Video Conferencing</a:t>
            </a:r>
          </a:p>
        </p:txBody>
      </p:sp>
      <p:sp>
        <p:nvSpPr>
          <p:cNvPr id="165" name="文本框 164">
            <a:extLst>
              <a:ext uri="{FF2B5EF4-FFF2-40B4-BE49-F238E27FC236}">
                <a16:creationId xmlns:a16="http://schemas.microsoft.com/office/drawing/2014/main" id="{CEDFB2AC-C6DD-4F77-856C-5FBB0E1070EE}"/>
              </a:ext>
            </a:extLst>
          </p:cNvPr>
          <p:cNvSpPr txBox="1"/>
          <p:nvPr/>
        </p:nvSpPr>
        <p:spPr>
          <a:xfrm>
            <a:off x="1433226" y="3572808"/>
            <a:ext cx="9324000" cy="1426031"/>
          </a:xfrm>
          <a:prstGeom prst="rect">
            <a:avLst/>
          </a:prstGeom>
          <a:noFill/>
        </p:spPr>
        <p:txBody>
          <a:bodyPr wrap="square">
            <a:spAutoFit/>
          </a:bodyPr>
          <a:lstStyle/>
          <a:p>
            <a:pPr lvl="0" algn="ctr">
              <a:lnSpc>
                <a:spcPct val="150000"/>
              </a:lnSpc>
            </a:pPr>
            <a:r>
              <a:rPr lang="en-US" altLang="zh-CN" sz="2400" b="1" spc="200" dirty="0">
                <a:latin typeface="Arial" panose="020B0604020202020204" pitchFamily="34" charset="0"/>
                <a:cs typeface="Arial" panose="020B0604020202020204" pitchFamily="34" charset="0"/>
              </a:rPr>
              <a:t>Yujie Hu</a:t>
            </a:r>
            <a:r>
              <a:rPr lang="en-US" altLang="zh-CN" sz="2400" b="1" spc="200" baseline="30000" dirty="0">
                <a:latin typeface="Arial" panose="020B0604020202020204" pitchFamily="34" charset="0"/>
                <a:cs typeface="Arial" panose="020B0604020202020204" pitchFamily="34" charset="0"/>
              </a:rPr>
              <a:t>†,‡</a:t>
            </a:r>
            <a:r>
              <a:rPr lang="en-US" altLang="zh-CN" sz="2400" b="1" spc="200" dirty="0">
                <a:latin typeface="Arial" panose="020B0604020202020204" pitchFamily="34" charset="0"/>
                <a:cs typeface="Arial" panose="020B0604020202020204" pitchFamily="34" charset="0"/>
              </a:rPr>
              <a:t>, </a:t>
            </a:r>
            <a:r>
              <a:rPr lang="en-US" altLang="zh-CN" sz="2400" b="1" spc="200" dirty="0" err="1">
                <a:latin typeface="Arial" panose="020B0604020202020204" pitchFamily="34" charset="0"/>
                <a:cs typeface="Arial" panose="020B0604020202020204" pitchFamily="34" charset="0"/>
              </a:rPr>
              <a:t>Youmin</a:t>
            </a:r>
            <a:r>
              <a:rPr lang="en-US" altLang="zh-CN" sz="2400" b="1" spc="200" dirty="0">
                <a:latin typeface="Arial" panose="020B0604020202020204" pitchFamily="34" charset="0"/>
                <a:cs typeface="Arial" panose="020B0604020202020204" pitchFamily="34" charset="0"/>
              </a:rPr>
              <a:t> Xu</a:t>
            </a:r>
            <a:r>
              <a:rPr lang="en-US" altLang="zh-CN" sz="2400" b="1" spc="200" baseline="30000" dirty="0">
                <a:latin typeface="Arial" panose="020B0604020202020204" pitchFamily="34" charset="0"/>
                <a:cs typeface="Arial" panose="020B0604020202020204" pitchFamily="34" charset="0"/>
              </a:rPr>
              <a:t>†</a:t>
            </a:r>
            <a:r>
              <a:rPr lang="en-US" altLang="zh-CN" sz="2400" b="1" spc="200" dirty="0">
                <a:latin typeface="Arial" panose="020B0604020202020204" pitchFamily="34" charset="0"/>
                <a:cs typeface="Arial" panose="020B0604020202020204" pitchFamily="34" charset="0"/>
              </a:rPr>
              <a:t>, </a:t>
            </a:r>
            <a:r>
              <a:rPr lang="en-US" altLang="zh-CN" sz="2400" b="1" spc="200" dirty="0" err="1">
                <a:latin typeface="Arial" panose="020B0604020202020204" pitchFamily="34" charset="0"/>
                <a:cs typeface="Arial" panose="020B0604020202020204" pitchFamily="34" charset="0"/>
              </a:rPr>
              <a:t>Jianhui</a:t>
            </a:r>
            <a:r>
              <a:rPr lang="en-US" altLang="zh-CN" sz="2400" b="1" spc="200" dirty="0">
                <a:latin typeface="Arial" panose="020B0604020202020204" pitchFamily="34" charset="0"/>
                <a:cs typeface="Arial" panose="020B0604020202020204" pitchFamily="34" charset="0"/>
              </a:rPr>
              <a:t> Chang</a:t>
            </a:r>
            <a:r>
              <a:rPr lang="en-US" altLang="zh-CN" sz="2400" b="1" spc="200" baseline="30000" dirty="0">
                <a:latin typeface="Arial" panose="020B0604020202020204" pitchFamily="34" charset="0"/>
                <a:cs typeface="Arial" panose="020B0604020202020204" pitchFamily="34" charset="0"/>
              </a:rPr>
              <a:t>†</a:t>
            </a:r>
            <a:r>
              <a:rPr lang="en-US" altLang="zh-CN" sz="2400" b="1" spc="200" dirty="0">
                <a:latin typeface="Arial" panose="020B0604020202020204" pitchFamily="34" charset="0"/>
                <a:cs typeface="Arial" panose="020B0604020202020204" pitchFamily="34" charset="0"/>
              </a:rPr>
              <a:t>, Jian Zhang</a:t>
            </a:r>
            <a:r>
              <a:rPr lang="en-US" altLang="zh-CN" sz="2400" b="1" spc="200" baseline="30000" dirty="0">
                <a:latin typeface="Arial" panose="020B0604020202020204" pitchFamily="34" charset="0"/>
                <a:cs typeface="Arial" panose="020B0604020202020204" pitchFamily="34" charset="0"/>
              </a:rPr>
              <a:t>†,‡</a:t>
            </a:r>
            <a:endParaRPr lang="en-US" altLang="zh-CN" sz="2400" b="1" spc="200" dirty="0">
              <a:latin typeface="Arial" panose="020B0604020202020204" pitchFamily="34" charset="0"/>
              <a:cs typeface="Arial" panose="020B0604020202020204" pitchFamily="34" charset="0"/>
            </a:endParaRPr>
          </a:p>
          <a:p>
            <a:pPr lvl="0" algn="ctr">
              <a:lnSpc>
                <a:spcPct val="150000"/>
              </a:lnSpc>
            </a:pPr>
            <a:r>
              <a:rPr lang="en-US" altLang="zh-CN" spc="200" baseline="30000" dirty="0">
                <a:latin typeface="Arial" panose="020B0604020202020204" pitchFamily="34" charset="0"/>
                <a:cs typeface="Arial" panose="020B0604020202020204" pitchFamily="34" charset="0"/>
              </a:rPr>
              <a:t>†</a:t>
            </a:r>
            <a:r>
              <a:rPr lang="en-US" altLang="zh-CN" spc="200" dirty="0">
                <a:latin typeface="Arial" panose="020B0604020202020204" pitchFamily="34" charset="0"/>
                <a:cs typeface="Arial" panose="020B0604020202020204" pitchFamily="34" charset="0"/>
              </a:rPr>
              <a:t>Peking University Shenzhen Graduate School, China</a:t>
            </a:r>
          </a:p>
          <a:p>
            <a:pPr lvl="0" algn="ctr">
              <a:lnSpc>
                <a:spcPct val="150000"/>
              </a:lnSpc>
            </a:pPr>
            <a:r>
              <a:rPr lang="en-US" altLang="zh-CN" spc="200" baseline="30000" dirty="0">
                <a:latin typeface="Arial" panose="020B0604020202020204" pitchFamily="34" charset="0"/>
                <a:cs typeface="Arial" panose="020B0604020202020204" pitchFamily="34" charset="0"/>
              </a:rPr>
              <a:t>‡</a:t>
            </a:r>
            <a:r>
              <a:rPr lang="en-US" altLang="zh-CN" spc="200" dirty="0">
                <a:latin typeface="Arial" panose="020B0604020202020204" pitchFamily="34" charset="0"/>
                <a:cs typeface="Arial" panose="020B0604020202020204" pitchFamily="34" charset="0"/>
              </a:rPr>
              <a:t>Peng Cheng Laboratory, China</a:t>
            </a:r>
            <a:endParaRPr lang="en-US" b="0" i="0" u="none" strike="noStrike" kern="1200" spc="200" baseline="0" dirty="0">
              <a:latin typeface="Arial" panose="020B0604020202020204" pitchFamily="34" charset="0"/>
              <a:cs typeface="Arial" panose="020B0604020202020204" pitchFamily="34" charset="0"/>
            </a:endParaRPr>
          </a:p>
        </p:txBody>
      </p:sp>
      <p:pic>
        <p:nvPicPr>
          <p:cNvPr id="1028" name="Picture 4" descr="2022 Data Compression Conference Registration, Tue, Mar 22, 2022 at 7:00 PM  | Eventbrite">
            <a:extLst>
              <a:ext uri="{FF2B5EF4-FFF2-40B4-BE49-F238E27FC236}">
                <a16:creationId xmlns:a16="http://schemas.microsoft.com/office/drawing/2014/main" id="{2A7CCCD9-C5CC-430D-B158-7787CBC524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20" t="32218" b="28204"/>
          <a:stretch/>
        </p:blipFill>
        <p:spPr bwMode="auto">
          <a:xfrm>
            <a:off x="0" y="30203"/>
            <a:ext cx="6267418" cy="12908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科研助理招聘丨北京大学深圳研究生院- 知乎">
            <a:extLst>
              <a:ext uri="{FF2B5EF4-FFF2-40B4-BE49-F238E27FC236}">
                <a16:creationId xmlns:a16="http://schemas.microsoft.com/office/drawing/2014/main" id="{0D95D1C3-4D84-4FF4-A0A4-AC502D96EC6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8165" b="35535"/>
          <a:stretch/>
        </p:blipFill>
        <p:spPr bwMode="auto">
          <a:xfrm>
            <a:off x="6538868" y="6159359"/>
            <a:ext cx="3285211" cy="64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3">
            <a:extLst>
              <a:ext uri="{FF2B5EF4-FFF2-40B4-BE49-F238E27FC236}">
                <a16:creationId xmlns:a16="http://schemas.microsoft.com/office/drawing/2014/main" id="{F3919719-32FA-4D32-A5B3-3502D007639D}"/>
              </a:ext>
            </a:extLst>
          </p:cNvPr>
          <p:cNvGrpSpPr/>
          <p:nvPr/>
        </p:nvGrpSpPr>
        <p:grpSpPr>
          <a:xfrm>
            <a:off x="10074817" y="6195136"/>
            <a:ext cx="2306234" cy="576434"/>
            <a:chOff x="8985518" y="5902467"/>
            <a:chExt cx="2828576" cy="756001"/>
          </a:xfrm>
        </p:grpSpPr>
        <p:pic>
          <p:nvPicPr>
            <p:cNvPr id="1034" name="Picture 10" descr="鹏城实验室2020年高层次人才招聘- 中国地质大学深圳研究院">
              <a:extLst>
                <a:ext uri="{FF2B5EF4-FFF2-40B4-BE49-F238E27FC236}">
                  <a16:creationId xmlns:a16="http://schemas.microsoft.com/office/drawing/2014/main" id="{8150B3C2-A919-4277-95A3-2E9D6FCBB83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85518" y="5902467"/>
              <a:ext cx="756000" cy="756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组织结构- 社区- OpenI 启智新一代人工智能开源开放平台">
              <a:extLst>
                <a:ext uri="{FF2B5EF4-FFF2-40B4-BE49-F238E27FC236}">
                  <a16:creationId xmlns:a16="http://schemas.microsoft.com/office/drawing/2014/main" id="{8E4EE775-3107-4AEB-824D-DB28AE9D45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4299"/>
            <a:stretch/>
          </p:blipFill>
          <p:spPr bwMode="auto">
            <a:xfrm>
              <a:off x="9721131" y="6010836"/>
              <a:ext cx="1711502" cy="343105"/>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28A29C08-44C7-4055-8AA3-8E80132D5FA4}"/>
                </a:ext>
              </a:extLst>
            </p:cNvPr>
            <p:cNvSpPr txBox="1"/>
            <p:nvPr/>
          </p:nvSpPr>
          <p:spPr>
            <a:xfrm>
              <a:off x="9705661" y="6315363"/>
              <a:ext cx="2108433" cy="343105"/>
            </a:xfrm>
            <a:prstGeom prst="rect">
              <a:avLst/>
            </a:prstGeom>
            <a:noFill/>
          </p:spPr>
          <p:txBody>
            <a:bodyPr wrap="square" rtlCol="0">
              <a:spAutoFit/>
            </a:bodyPr>
            <a:lstStyle/>
            <a:p>
              <a:r>
                <a:rPr lang="en-US" altLang="zh-CN" sz="1100" kern="1000" spc="-50" dirty="0">
                  <a:latin typeface="Arial" panose="020B0604020202020204" pitchFamily="34" charset="0"/>
                  <a:cs typeface="Arial" panose="020B0604020202020204" pitchFamily="34" charset="0"/>
                </a:rPr>
                <a:t>Peng Cheng Laboratory</a:t>
              </a:r>
              <a:endParaRPr lang="zh-CN" altLang="en-US" sz="1100" kern="1000" spc="-5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94476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F0676DB-1DD2-4165-BAEA-FDB565DB4A63}"/>
              </a:ext>
            </a:extLst>
          </p:cNvPr>
          <p:cNvSpPr/>
          <p:nvPr/>
        </p:nvSpPr>
        <p:spPr>
          <a:xfrm>
            <a:off x="3118262" y="355010"/>
            <a:ext cx="5955476" cy="646331"/>
          </a:xfrm>
          <a:prstGeom prst="rect">
            <a:avLst/>
          </a:prstGeom>
        </p:spPr>
        <p:txBody>
          <a:bodyPr wrap="none">
            <a:spAutoFit/>
          </a:bodyPr>
          <a:lstStyle/>
          <a:p>
            <a:r>
              <a:rPr lang="en-US" altLang="zh-CN" sz="3600" dirty="0">
                <a:solidFill>
                  <a:schemeClr val="accent1"/>
                </a:solidFill>
                <a:latin typeface="Arial" panose="020B0604020202020204" pitchFamily="34" charset="0"/>
                <a:cs typeface="Arial" panose="020B0604020202020204" pitchFamily="34" charset="0"/>
              </a:rPr>
              <a:t>Rate-Distortion (RD) Curves</a:t>
            </a:r>
            <a:endParaRPr lang="zh-CN" altLang="en-US" sz="3600" dirty="0">
              <a:solidFill>
                <a:schemeClr val="accent1"/>
              </a:solidFill>
              <a:latin typeface="Arial" panose="020B0604020202020204" pitchFamily="34" charset="0"/>
              <a:cs typeface="Arial" panose="020B0604020202020204" pitchFamily="34" charset="0"/>
            </a:endParaRPr>
          </a:p>
        </p:txBody>
      </p:sp>
      <p:pic>
        <p:nvPicPr>
          <p:cNvPr id="4" name="图片 3">
            <a:extLst>
              <a:ext uri="{FF2B5EF4-FFF2-40B4-BE49-F238E27FC236}">
                <a16:creationId xmlns:a16="http://schemas.microsoft.com/office/drawing/2014/main" id="{BDE47C7B-2242-4C0B-BFE9-71DC8B345666}"/>
              </a:ext>
            </a:extLst>
          </p:cNvPr>
          <p:cNvPicPr>
            <a:picLocks noChangeAspect="1"/>
          </p:cNvPicPr>
          <p:nvPr/>
        </p:nvPicPr>
        <p:blipFill>
          <a:blip r:embed="rId2"/>
          <a:stretch>
            <a:fillRect/>
          </a:stretch>
        </p:blipFill>
        <p:spPr>
          <a:xfrm>
            <a:off x="3203066" y="1432559"/>
            <a:ext cx="5785868" cy="5139001"/>
          </a:xfrm>
          <a:prstGeom prst="rect">
            <a:avLst/>
          </a:prstGeom>
        </p:spPr>
      </p:pic>
    </p:spTree>
    <p:extLst>
      <p:ext uri="{BB962C8B-B14F-4D97-AF65-F5344CB8AC3E}">
        <p14:creationId xmlns:p14="http://schemas.microsoft.com/office/powerpoint/2010/main" val="2696257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文本框 94">
            <a:extLst>
              <a:ext uri="{FF2B5EF4-FFF2-40B4-BE49-F238E27FC236}">
                <a16:creationId xmlns:a16="http://schemas.microsoft.com/office/drawing/2014/main" id="{7395E653-C7FE-4427-9EF5-8432DAB5E1E5}"/>
              </a:ext>
            </a:extLst>
          </p:cNvPr>
          <p:cNvSpPr txBox="1"/>
          <p:nvPr/>
        </p:nvSpPr>
        <p:spPr>
          <a:xfrm>
            <a:off x="911430" y="1396392"/>
            <a:ext cx="10369140" cy="378052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dirty="0">
                <a:solidFill>
                  <a:schemeClr val="tx1">
                    <a:lumMod val="75000"/>
                    <a:lumOff val="25000"/>
                  </a:schemeClr>
                </a:solidFill>
              </a:rPr>
              <a:t>We take advantage of the current mature 3D parameter-driven motion imitation model to propose a semantic neural rendering-based video coding framework. </a:t>
            </a:r>
          </a:p>
          <a:p>
            <a:pPr marL="285750" indent="-285750">
              <a:lnSpc>
                <a:spcPct val="150000"/>
              </a:lnSpc>
              <a:buFont typeface="Arial" panose="020B0604020202020204" pitchFamily="34" charset="0"/>
              <a:buChar char="•"/>
            </a:pPr>
            <a:r>
              <a:rPr lang="en-US" altLang="zh-CN" dirty="0">
                <a:solidFill>
                  <a:schemeClr val="tx1">
                    <a:lumMod val="75000"/>
                    <a:lumOff val="25000"/>
                  </a:schemeClr>
                </a:solidFill>
              </a:rPr>
              <a:t>Through experiments and statistical analysis, we perform truncation and DPCM on these parameters, which greatly </a:t>
            </a:r>
            <a:r>
              <a:rPr lang="en-US" altLang="zh-CN" dirty="0">
                <a:solidFill>
                  <a:schemeClr val="accent1"/>
                </a:solidFill>
              </a:rPr>
              <a:t>reduces the bitrate without affecting the subjective quality</a:t>
            </a:r>
            <a:r>
              <a:rPr lang="en-US" altLang="zh-CN" dirty="0">
                <a:solidFill>
                  <a:schemeClr val="tx1">
                    <a:lumMod val="75000"/>
                    <a:lumOff val="25000"/>
                  </a:schemeClr>
                </a:solidFill>
              </a:rPr>
              <a:t> of the video. </a:t>
            </a:r>
          </a:p>
          <a:p>
            <a:pPr marL="285750" indent="-285750">
              <a:lnSpc>
                <a:spcPct val="150000"/>
              </a:lnSpc>
              <a:buFont typeface="Arial" panose="020B0604020202020204" pitchFamily="34" charset="0"/>
              <a:buChar char="•"/>
            </a:pPr>
            <a:r>
              <a:rPr lang="en-US" altLang="zh-CN" dirty="0">
                <a:solidFill>
                  <a:schemeClr val="tx1">
                    <a:lumMod val="75000"/>
                    <a:lumOff val="25000"/>
                  </a:schemeClr>
                </a:solidFill>
              </a:rPr>
              <a:t>In fact, with the development of deep learning, motion imitation models and 3D face reconstruction models are always advancing. With the help of these models, our method can also keep up with the times to achieve better performance. </a:t>
            </a:r>
          </a:p>
          <a:p>
            <a:pPr marL="285750" indent="-285750">
              <a:lnSpc>
                <a:spcPct val="150000"/>
              </a:lnSpc>
              <a:buFont typeface="Arial" panose="020B0604020202020204" pitchFamily="34" charset="0"/>
              <a:buChar char="•"/>
            </a:pPr>
            <a:r>
              <a:rPr lang="en-US" altLang="zh-CN" dirty="0">
                <a:solidFill>
                  <a:schemeClr val="tx1">
                    <a:lumMod val="75000"/>
                    <a:lumOff val="25000"/>
                  </a:schemeClr>
                </a:solidFill>
              </a:rPr>
              <a:t>At the same time, our method also </a:t>
            </a:r>
            <a:r>
              <a:rPr lang="en-US" altLang="zh-CN" dirty="0">
                <a:solidFill>
                  <a:schemeClr val="accent1"/>
                </a:solidFill>
              </a:rPr>
              <a:t>provides more practical scenarios and wider applications for these models</a:t>
            </a:r>
            <a:r>
              <a:rPr lang="en-US" altLang="zh-CN" dirty="0">
                <a:solidFill>
                  <a:schemeClr val="tx1">
                    <a:lumMod val="75000"/>
                    <a:lumOff val="25000"/>
                  </a:schemeClr>
                </a:solidFill>
              </a:rPr>
              <a:t>, which stimulates their potential to a greater extent.</a:t>
            </a:r>
          </a:p>
        </p:txBody>
      </p:sp>
      <p:sp>
        <p:nvSpPr>
          <p:cNvPr id="94" name="矩形 93">
            <a:extLst>
              <a:ext uri="{FF2B5EF4-FFF2-40B4-BE49-F238E27FC236}">
                <a16:creationId xmlns:a16="http://schemas.microsoft.com/office/drawing/2014/main" id="{E7A54043-88BE-4B1E-8489-8CDF70EE191F}"/>
              </a:ext>
            </a:extLst>
          </p:cNvPr>
          <p:cNvSpPr/>
          <p:nvPr/>
        </p:nvSpPr>
        <p:spPr>
          <a:xfrm>
            <a:off x="4862329" y="355010"/>
            <a:ext cx="2467342" cy="646331"/>
          </a:xfrm>
          <a:prstGeom prst="rect">
            <a:avLst/>
          </a:prstGeom>
        </p:spPr>
        <p:txBody>
          <a:bodyPr wrap="none">
            <a:spAutoFit/>
          </a:bodyPr>
          <a:lstStyle/>
          <a:p>
            <a:r>
              <a:rPr lang="en-US" altLang="zh-CN" sz="3600" dirty="0">
                <a:solidFill>
                  <a:schemeClr val="accent1"/>
                </a:solidFill>
                <a:latin typeface="Arial" panose="020B0604020202020204" pitchFamily="34" charset="0"/>
                <a:cs typeface="Arial" panose="020B0604020202020204" pitchFamily="34" charset="0"/>
              </a:rPr>
              <a:t>Conclusion</a:t>
            </a:r>
            <a:endParaRPr lang="zh-CN" altLang="en-US" sz="36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55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
                                            <p:txEl>
                                              <p:pRg st="0" end="0"/>
                                            </p:txEl>
                                          </p:spTgt>
                                        </p:tgtEl>
                                        <p:attrNameLst>
                                          <p:attrName>style.visibility</p:attrName>
                                        </p:attrNameLst>
                                      </p:cBhvr>
                                      <p:to>
                                        <p:strVal val="visible"/>
                                      </p:to>
                                    </p:set>
                                    <p:animEffect transition="in" filter="fade">
                                      <p:cBhvr>
                                        <p:cTn id="7" dur="500"/>
                                        <p:tgtEl>
                                          <p:spTgt spid="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5">
                                            <p:txEl>
                                              <p:pRg st="1" end="1"/>
                                            </p:txEl>
                                          </p:spTgt>
                                        </p:tgtEl>
                                        <p:attrNameLst>
                                          <p:attrName>style.visibility</p:attrName>
                                        </p:attrNameLst>
                                      </p:cBhvr>
                                      <p:to>
                                        <p:strVal val="visible"/>
                                      </p:to>
                                    </p:set>
                                    <p:animEffect transition="in" filter="fade">
                                      <p:cBhvr>
                                        <p:cTn id="12" dur="500"/>
                                        <p:tgtEl>
                                          <p:spTgt spid="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5">
                                            <p:txEl>
                                              <p:pRg st="2" end="2"/>
                                            </p:txEl>
                                          </p:spTgt>
                                        </p:tgtEl>
                                        <p:attrNameLst>
                                          <p:attrName>style.visibility</p:attrName>
                                        </p:attrNameLst>
                                      </p:cBhvr>
                                      <p:to>
                                        <p:strVal val="visible"/>
                                      </p:to>
                                    </p:set>
                                    <p:animEffect transition="in" filter="fade">
                                      <p:cBhvr>
                                        <p:cTn id="17" dur="500"/>
                                        <p:tgtEl>
                                          <p:spTgt spid="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xEl>
                                              <p:pRg st="3" end="3"/>
                                            </p:txEl>
                                          </p:spTgt>
                                        </p:tgtEl>
                                        <p:attrNameLst>
                                          <p:attrName>style.visibility</p:attrName>
                                        </p:attrNameLst>
                                      </p:cBhvr>
                                      <p:to>
                                        <p:strVal val="visible"/>
                                      </p:to>
                                    </p:set>
                                    <p:animEffect transition="in" filter="fade">
                                      <p:cBhvr>
                                        <p:cTn id="22" dur="500"/>
                                        <p:tgtEl>
                                          <p:spTgt spid="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59B2837F-956F-44CD-AB82-1683F6C58041}"/>
              </a:ext>
            </a:extLst>
          </p:cNvPr>
          <p:cNvSpPr txBox="1"/>
          <p:nvPr/>
        </p:nvSpPr>
        <p:spPr>
          <a:xfrm>
            <a:off x="1352126" y="3571101"/>
            <a:ext cx="9487748" cy="830997"/>
          </a:xfrm>
          <a:prstGeom prst="rect">
            <a:avLst/>
          </a:prstGeom>
          <a:noFill/>
        </p:spPr>
        <p:txBody>
          <a:bodyPr wrap="square">
            <a:spAutoFit/>
          </a:bodyPr>
          <a:lstStyle/>
          <a:p>
            <a:pPr lvl="0" algn="ctr"/>
            <a:r>
              <a:rPr lang="en-US" sz="2400" b="1" spc="200" dirty="0"/>
              <a:t>Semantic Neural Rendering-based Video Coding: Towards Ultra-Low Bitrate Video Conferencing</a:t>
            </a:r>
          </a:p>
        </p:txBody>
      </p:sp>
      <p:sp>
        <p:nvSpPr>
          <p:cNvPr id="5" name="文本框 4">
            <a:extLst>
              <a:ext uri="{FF2B5EF4-FFF2-40B4-BE49-F238E27FC236}">
                <a16:creationId xmlns:a16="http://schemas.microsoft.com/office/drawing/2014/main" id="{DE99FC73-5CDF-4E60-96BA-EE8E5CEAB0F1}"/>
              </a:ext>
            </a:extLst>
          </p:cNvPr>
          <p:cNvSpPr txBox="1"/>
          <p:nvPr/>
        </p:nvSpPr>
        <p:spPr>
          <a:xfrm>
            <a:off x="1434000" y="4391952"/>
            <a:ext cx="9324000" cy="1114216"/>
          </a:xfrm>
          <a:prstGeom prst="rect">
            <a:avLst/>
          </a:prstGeom>
          <a:noFill/>
        </p:spPr>
        <p:txBody>
          <a:bodyPr wrap="square">
            <a:spAutoFit/>
          </a:bodyPr>
          <a:lstStyle/>
          <a:p>
            <a:pPr lvl="0" algn="ctr">
              <a:lnSpc>
                <a:spcPct val="150000"/>
              </a:lnSpc>
            </a:pPr>
            <a:r>
              <a:rPr lang="en-US" altLang="zh-CN" b="1" spc="200" dirty="0">
                <a:latin typeface="Arial" panose="020B0604020202020204" pitchFamily="34" charset="0"/>
                <a:cs typeface="Arial" panose="020B0604020202020204" pitchFamily="34" charset="0"/>
              </a:rPr>
              <a:t>Yujie Hu</a:t>
            </a:r>
            <a:r>
              <a:rPr lang="en-US" altLang="zh-CN" b="1" spc="200" baseline="30000" dirty="0">
                <a:latin typeface="Arial" panose="020B0604020202020204" pitchFamily="34" charset="0"/>
                <a:cs typeface="Arial" panose="020B0604020202020204" pitchFamily="34" charset="0"/>
              </a:rPr>
              <a:t>†,‡</a:t>
            </a:r>
            <a:r>
              <a:rPr lang="en-US" altLang="zh-CN" b="1" spc="200" dirty="0">
                <a:latin typeface="Arial" panose="020B0604020202020204" pitchFamily="34" charset="0"/>
                <a:cs typeface="Arial" panose="020B0604020202020204" pitchFamily="34" charset="0"/>
              </a:rPr>
              <a:t>, </a:t>
            </a:r>
            <a:r>
              <a:rPr lang="en-US" altLang="zh-CN" b="1" spc="200" dirty="0" err="1">
                <a:latin typeface="Arial" panose="020B0604020202020204" pitchFamily="34" charset="0"/>
                <a:cs typeface="Arial" panose="020B0604020202020204" pitchFamily="34" charset="0"/>
              </a:rPr>
              <a:t>Youmin</a:t>
            </a:r>
            <a:r>
              <a:rPr lang="en-US" altLang="zh-CN" b="1" spc="200" dirty="0">
                <a:latin typeface="Arial" panose="020B0604020202020204" pitchFamily="34" charset="0"/>
                <a:cs typeface="Arial" panose="020B0604020202020204" pitchFamily="34" charset="0"/>
              </a:rPr>
              <a:t> Xu</a:t>
            </a:r>
            <a:r>
              <a:rPr lang="en-US" altLang="zh-CN" b="1" spc="200" baseline="30000" dirty="0">
                <a:latin typeface="Arial" panose="020B0604020202020204" pitchFamily="34" charset="0"/>
                <a:cs typeface="Arial" panose="020B0604020202020204" pitchFamily="34" charset="0"/>
              </a:rPr>
              <a:t>†</a:t>
            </a:r>
            <a:r>
              <a:rPr lang="en-US" altLang="zh-CN" b="1" spc="200" dirty="0">
                <a:latin typeface="Arial" panose="020B0604020202020204" pitchFamily="34" charset="0"/>
                <a:cs typeface="Arial" panose="020B0604020202020204" pitchFamily="34" charset="0"/>
              </a:rPr>
              <a:t>, </a:t>
            </a:r>
            <a:r>
              <a:rPr lang="en-US" altLang="zh-CN" b="1" spc="200" dirty="0" err="1">
                <a:latin typeface="Arial" panose="020B0604020202020204" pitchFamily="34" charset="0"/>
                <a:cs typeface="Arial" panose="020B0604020202020204" pitchFamily="34" charset="0"/>
              </a:rPr>
              <a:t>Jianhui</a:t>
            </a:r>
            <a:r>
              <a:rPr lang="en-US" altLang="zh-CN" b="1" spc="200" dirty="0">
                <a:latin typeface="Arial" panose="020B0604020202020204" pitchFamily="34" charset="0"/>
                <a:cs typeface="Arial" panose="020B0604020202020204" pitchFamily="34" charset="0"/>
              </a:rPr>
              <a:t> Chang</a:t>
            </a:r>
            <a:r>
              <a:rPr lang="en-US" altLang="zh-CN" b="1" spc="200" baseline="30000" dirty="0">
                <a:latin typeface="Arial" panose="020B0604020202020204" pitchFamily="34" charset="0"/>
                <a:cs typeface="Arial" panose="020B0604020202020204" pitchFamily="34" charset="0"/>
              </a:rPr>
              <a:t>†</a:t>
            </a:r>
            <a:r>
              <a:rPr lang="en-US" altLang="zh-CN" b="1" spc="200" dirty="0">
                <a:latin typeface="Arial" panose="020B0604020202020204" pitchFamily="34" charset="0"/>
                <a:cs typeface="Arial" panose="020B0604020202020204" pitchFamily="34" charset="0"/>
              </a:rPr>
              <a:t>, Jian Zhang</a:t>
            </a:r>
            <a:r>
              <a:rPr lang="en-US" altLang="zh-CN" b="1" spc="200" baseline="30000" dirty="0">
                <a:latin typeface="Arial" panose="020B0604020202020204" pitchFamily="34" charset="0"/>
                <a:cs typeface="Arial" panose="020B0604020202020204" pitchFamily="34" charset="0"/>
              </a:rPr>
              <a:t>†,‡</a:t>
            </a:r>
            <a:endParaRPr lang="en-US" altLang="zh-CN" b="1" spc="200" dirty="0">
              <a:latin typeface="Arial" panose="020B0604020202020204" pitchFamily="34" charset="0"/>
              <a:cs typeface="Arial" panose="020B0604020202020204" pitchFamily="34" charset="0"/>
            </a:endParaRPr>
          </a:p>
          <a:p>
            <a:pPr lvl="0" algn="ctr">
              <a:lnSpc>
                <a:spcPct val="150000"/>
              </a:lnSpc>
            </a:pPr>
            <a:r>
              <a:rPr lang="en-US" altLang="zh-CN" sz="1400" spc="200" baseline="30000" dirty="0">
                <a:latin typeface="Arial" panose="020B0604020202020204" pitchFamily="34" charset="0"/>
                <a:cs typeface="Arial" panose="020B0604020202020204" pitchFamily="34" charset="0"/>
              </a:rPr>
              <a:t>†</a:t>
            </a:r>
            <a:r>
              <a:rPr lang="en-US" altLang="zh-CN" sz="1400" spc="200" dirty="0">
                <a:latin typeface="Arial" panose="020B0604020202020204" pitchFamily="34" charset="0"/>
                <a:cs typeface="Arial" panose="020B0604020202020204" pitchFamily="34" charset="0"/>
              </a:rPr>
              <a:t>Peking University Shenzhen Graduate School, China</a:t>
            </a:r>
          </a:p>
          <a:p>
            <a:pPr lvl="0" algn="ctr">
              <a:lnSpc>
                <a:spcPct val="150000"/>
              </a:lnSpc>
            </a:pPr>
            <a:r>
              <a:rPr lang="en-US" altLang="zh-CN" sz="1400" spc="200" baseline="30000" dirty="0">
                <a:latin typeface="Arial" panose="020B0604020202020204" pitchFamily="34" charset="0"/>
                <a:cs typeface="Arial" panose="020B0604020202020204" pitchFamily="34" charset="0"/>
              </a:rPr>
              <a:t>‡</a:t>
            </a:r>
            <a:r>
              <a:rPr lang="en-US" altLang="zh-CN" sz="1400" spc="200" dirty="0">
                <a:latin typeface="Arial" panose="020B0604020202020204" pitchFamily="34" charset="0"/>
                <a:cs typeface="Arial" panose="020B0604020202020204" pitchFamily="34" charset="0"/>
              </a:rPr>
              <a:t>Peng Cheng Laboratory, China</a:t>
            </a:r>
            <a:endParaRPr lang="en-US" sz="1400" b="0" i="0" u="none" strike="noStrike" kern="1200" spc="200" baseline="0" dirty="0">
              <a:latin typeface="Arial" panose="020B0604020202020204" pitchFamily="34" charset="0"/>
              <a:cs typeface="Arial" panose="020B0604020202020204" pitchFamily="34" charset="0"/>
            </a:endParaRPr>
          </a:p>
        </p:txBody>
      </p:sp>
      <p:pic>
        <p:nvPicPr>
          <p:cNvPr id="6" name="Picture 4" descr="2022 Data Compression Conference Registration, Tue, Mar 22, 2022 at 7:00 PM  | Eventbrite">
            <a:extLst>
              <a:ext uri="{FF2B5EF4-FFF2-40B4-BE49-F238E27FC236}">
                <a16:creationId xmlns:a16="http://schemas.microsoft.com/office/drawing/2014/main" id="{85F142BF-B827-4076-9A60-0278AD79B4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20" t="32218" b="28204"/>
          <a:stretch/>
        </p:blipFill>
        <p:spPr bwMode="auto">
          <a:xfrm>
            <a:off x="0" y="30203"/>
            <a:ext cx="6267418" cy="12908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科研助理招聘丨北京大学深圳研究生院- 知乎">
            <a:extLst>
              <a:ext uri="{FF2B5EF4-FFF2-40B4-BE49-F238E27FC236}">
                <a16:creationId xmlns:a16="http://schemas.microsoft.com/office/drawing/2014/main" id="{C7D807C3-21FB-4C77-94CB-670D6F2FAF5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8165" b="35535"/>
          <a:stretch/>
        </p:blipFill>
        <p:spPr bwMode="auto">
          <a:xfrm>
            <a:off x="6538868" y="6159359"/>
            <a:ext cx="3285211" cy="648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组合 7">
            <a:extLst>
              <a:ext uri="{FF2B5EF4-FFF2-40B4-BE49-F238E27FC236}">
                <a16:creationId xmlns:a16="http://schemas.microsoft.com/office/drawing/2014/main" id="{BBB93820-86BC-4790-9125-94DAAF8A1C78}"/>
              </a:ext>
            </a:extLst>
          </p:cNvPr>
          <p:cNvGrpSpPr/>
          <p:nvPr/>
        </p:nvGrpSpPr>
        <p:grpSpPr>
          <a:xfrm>
            <a:off x="10074817" y="6195136"/>
            <a:ext cx="2306234" cy="576434"/>
            <a:chOff x="8985518" y="5902467"/>
            <a:chExt cx="2828576" cy="756001"/>
          </a:xfrm>
        </p:grpSpPr>
        <p:pic>
          <p:nvPicPr>
            <p:cNvPr id="9" name="Picture 10" descr="鹏城实验室2020年高层次人才招聘- 中国地质大学深圳研究院">
              <a:extLst>
                <a:ext uri="{FF2B5EF4-FFF2-40B4-BE49-F238E27FC236}">
                  <a16:creationId xmlns:a16="http://schemas.microsoft.com/office/drawing/2014/main" id="{6E1FB56F-1882-41C6-AAB2-F3EFA2E43E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85518" y="5902467"/>
              <a:ext cx="756000" cy="756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组织结构- 社区- OpenI 启智新一代人工智能开源开放平台">
              <a:extLst>
                <a:ext uri="{FF2B5EF4-FFF2-40B4-BE49-F238E27FC236}">
                  <a16:creationId xmlns:a16="http://schemas.microsoft.com/office/drawing/2014/main" id="{7EC723D5-FEB8-4DA4-AB1A-70BE6F2BC3F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4299"/>
            <a:stretch/>
          </p:blipFill>
          <p:spPr bwMode="auto">
            <a:xfrm>
              <a:off x="9721131" y="6010836"/>
              <a:ext cx="1711502" cy="343105"/>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a:extLst>
                <a:ext uri="{FF2B5EF4-FFF2-40B4-BE49-F238E27FC236}">
                  <a16:creationId xmlns:a16="http://schemas.microsoft.com/office/drawing/2014/main" id="{E32DEE06-0366-4B04-9023-633BB080646C}"/>
                </a:ext>
              </a:extLst>
            </p:cNvPr>
            <p:cNvSpPr txBox="1"/>
            <p:nvPr/>
          </p:nvSpPr>
          <p:spPr>
            <a:xfrm>
              <a:off x="9705661" y="6315363"/>
              <a:ext cx="2108433" cy="343105"/>
            </a:xfrm>
            <a:prstGeom prst="rect">
              <a:avLst/>
            </a:prstGeom>
            <a:noFill/>
          </p:spPr>
          <p:txBody>
            <a:bodyPr wrap="square" rtlCol="0">
              <a:spAutoFit/>
            </a:bodyPr>
            <a:lstStyle/>
            <a:p>
              <a:r>
                <a:rPr lang="en-US" altLang="zh-CN" sz="1100" kern="1000" spc="-50" dirty="0">
                  <a:latin typeface="Arial" panose="020B0604020202020204" pitchFamily="34" charset="0"/>
                  <a:cs typeface="Arial" panose="020B0604020202020204" pitchFamily="34" charset="0"/>
                </a:rPr>
                <a:t>Peng Cheng Laboratory</a:t>
              </a:r>
              <a:endParaRPr lang="zh-CN" altLang="en-US" sz="1100" kern="1000" spc="-50" dirty="0">
                <a:latin typeface="Arial" panose="020B0604020202020204" pitchFamily="34" charset="0"/>
                <a:cs typeface="Arial" panose="020B0604020202020204" pitchFamily="34" charset="0"/>
              </a:endParaRPr>
            </a:p>
          </p:txBody>
        </p:sp>
      </p:grpSp>
      <p:sp>
        <p:nvSpPr>
          <p:cNvPr id="12" name="文本框 11">
            <a:extLst>
              <a:ext uri="{FF2B5EF4-FFF2-40B4-BE49-F238E27FC236}">
                <a16:creationId xmlns:a16="http://schemas.microsoft.com/office/drawing/2014/main" id="{BFCF1CD5-87E9-4C26-8330-B8092F031CC2}"/>
              </a:ext>
            </a:extLst>
          </p:cNvPr>
          <p:cNvSpPr txBox="1"/>
          <p:nvPr/>
        </p:nvSpPr>
        <p:spPr>
          <a:xfrm>
            <a:off x="-82491" y="2045725"/>
            <a:ext cx="12356983" cy="830997"/>
          </a:xfrm>
          <a:prstGeom prst="rect">
            <a:avLst/>
          </a:prstGeom>
          <a:noFill/>
        </p:spPr>
        <p:txBody>
          <a:bodyPr wrap="square">
            <a:spAutoFit/>
          </a:bodyPr>
          <a:lstStyle/>
          <a:p>
            <a:pPr lvl="0" algn="ctr"/>
            <a:r>
              <a:rPr lang="en-US" sz="4800" b="1" spc="200" dirty="0">
                <a:solidFill>
                  <a:schemeClr val="accent1"/>
                </a:solidFill>
              </a:rPr>
              <a:t>Thank you for listening!</a:t>
            </a:r>
          </a:p>
        </p:txBody>
      </p:sp>
    </p:spTree>
    <p:extLst>
      <p:ext uri="{BB962C8B-B14F-4D97-AF65-F5344CB8AC3E}">
        <p14:creationId xmlns:p14="http://schemas.microsoft.com/office/powerpoint/2010/main" val="1129005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矩形 93">
            <a:extLst>
              <a:ext uri="{FF2B5EF4-FFF2-40B4-BE49-F238E27FC236}">
                <a16:creationId xmlns:a16="http://schemas.microsoft.com/office/drawing/2014/main" id="{82D09ACE-6CC9-4658-AE07-A63292F669DC}"/>
              </a:ext>
            </a:extLst>
          </p:cNvPr>
          <p:cNvSpPr/>
          <p:nvPr/>
        </p:nvSpPr>
        <p:spPr>
          <a:xfrm>
            <a:off x="4798209" y="355010"/>
            <a:ext cx="2595582" cy="646331"/>
          </a:xfrm>
          <a:prstGeom prst="rect">
            <a:avLst/>
          </a:prstGeom>
        </p:spPr>
        <p:txBody>
          <a:bodyPr wrap="none">
            <a:spAutoFit/>
          </a:bodyPr>
          <a:lstStyle/>
          <a:p>
            <a:r>
              <a:rPr lang="en-US" altLang="zh-CN" sz="3600" dirty="0">
                <a:solidFill>
                  <a:schemeClr val="accent1"/>
                </a:solidFill>
                <a:latin typeface="Arial" panose="020B0604020202020204" pitchFamily="34" charset="0"/>
                <a:cs typeface="Arial" panose="020B0604020202020204" pitchFamily="34" charset="0"/>
              </a:rPr>
              <a:t>Introduction</a:t>
            </a:r>
          </a:p>
        </p:txBody>
      </p:sp>
      <p:grpSp>
        <p:nvGrpSpPr>
          <p:cNvPr id="4" name="组合 3">
            <a:extLst>
              <a:ext uri="{FF2B5EF4-FFF2-40B4-BE49-F238E27FC236}">
                <a16:creationId xmlns:a16="http://schemas.microsoft.com/office/drawing/2014/main" id="{152C5951-7B2A-425B-ACEF-7178CD56F781}"/>
              </a:ext>
            </a:extLst>
          </p:cNvPr>
          <p:cNvGrpSpPr>
            <a:grpSpLocks noChangeAspect="1"/>
          </p:cNvGrpSpPr>
          <p:nvPr/>
        </p:nvGrpSpPr>
        <p:grpSpPr>
          <a:xfrm>
            <a:off x="669213" y="1746202"/>
            <a:ext cx="5236902" cy="3240000"/>
            <a:chOff x="627021" y="1207775"/>
            <a:chExt cx="5980314" cy="3699938"/>
          </a:xfrm>
        </p:grpSpPr>
        <p:sp>
          <p:nvSpPr>
            <p:cNvPr id="128" name="矩形 127">
              <a:extLst>
                <a:ext uri="{FF2B5EF4-FFF2-40B4-BE49-F238E27FC236}">
                  <a16:creationId xmlns:a16="http://schemas.microsoft.com/office/drawing/2014/main" id="{102EC330-23C6-415C-9572-656D70B19421}"/>
                </a:ext>
              </a:extLst>
            </p:cNvPr>
            <p:cNvSpPr/>
            <p:nvPr/>
          </p:nvSpPr>
          <p:spPr>
            <a:xfrm>
              <a:off x="1960098" y="1849415"/>
              <a:ext cx="1260000" cy="360000"/>
            </a:xfrm>
            <a:prstGeom prst="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Transform</a:t>
              </a:r>
              <a:endPar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29" name="矩形 128">
              <a:extLst>
                <a:ext uri="{FF2B5EF4-FFF2-40B4-BE49-F238E27FC236}">
                  <a16:creationId xmlns:a16="http://schemas.microsoft.com/office/drawing/2014/main" id="{E1C36EAC-BEB7-4DB5-BAA4-E1A3EA70B720}"/>
                </a:ext>
              </a:extLst>
            </p:cNvPr>
            <p:cNvSpPr/>
            <p:nvPr/>
          </p:nvSpPr>
          <p:spPr>
            <a:xfrm>
              <a:off x="3755530" y="1855012"/>
              <a:ext cx="1260000" cy="360000"/>
            </a:xfrm>
            <a:prstGeom prst="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Quantization</a:t>
              </a:r>
              <a:endPar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30" name="矩形 129">
              <a:extLst>
                <a:ext uri="{FF2B5EF4-FFF2-40B4-BE49-F238E27FC236}">
                  <a16:creationId xmlns:a16="http://schemas.microsoft.com/office/drawing/2014/main" id="{003E8BAB-4BA3-41DF-B6CE-B25745E33C18}"/>
                </a:ext>
              </a:extLst>
            </p:cNvPr>
            <p:cNvSpPr/>
            <p:nvPr/>
          </p:nvSpPr>
          <p:spPr>
            <a:xfrm>
              <a:off x="1688008" y="4367713"/>
              <a:ext cx="1804179" cy="540000"/>
            </a:xfrm>
            <a:prstGeom prst="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Block based Motion Estimation</a:t>
              </a:r>
              <a:endPar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31" name="矩形 130">
              <a:extLst>
                <a:ext uri="{FF2B5EF4-FFF2-40B4-BE49-F238E27FC236}">
                  <a16:creationId xmlns:a16="http://schemas.microsoft.com/office/drawing/2014/main" id="{C365964F-223E-41C0-B028-0411FB348CFC}"/>
                </a:ext>
              </a:extLst>
            </p:cNvPr>
            <p:cNvSpPr/>
            <p:nvPr/>
          </p:nvSpPr>
          <p:spPr>
            <a:xfrm>
              <a:off x="1870098" y="2989553"/>
              <a:ext cx="1440000" cy="540000"/>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Motion Compensation</a:t>
              </a:r>
              <a:endPar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32" name="矩形 131">
              <a:extLst>
                <a:ext uri="{FF2B5EF4-FFF2-40B4-BE49-F238E27FC236}">
                  <a16:creationId xmlns:a16="http://schemas.microsoft.com/office/drawing/2014/main" id="{D3BDD789-FCE1-454B-9352-4E8E89461F9E}"/>
                </a:ext>
              </a:extLst>
            </p:cNvPr>
            <p:cNvSpPr/>
            <p:nvPr/>
          </p:nvSpPr>
          <p:spPr>
            <a:xfrm>
              <a:off x="5347335" y="2989553"/>
              <a:ext cx="1260000" cy="540000"/>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Entropy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Coding</a:t>
              </a:r>
              <a:endPar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33" name="矩形 132">
              <a:extLst>
                <a:ext uri="{FF2B5EF4-FFF2-40B4-BE49-F238E27FC236}">
                  <a16:creationId xmlns:a16="http://schemas.microsoft.com/office/drawing/2014/main" id="{8F06EBC5-AC6E-4EF5-AA66-D39C9209B430}"/>
                </a:ext>
              </a:extLst>
            </p:cNvPr>
            <p:cNvSpPr/>
            <p:nvPr/>
          </p:nvSpPr>
          <p:spPr>
            <a:xfrm>
              <a:off x="3575530" y="2469585"/>
              <a:ext cx="1620001" cy="540000"/>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Inverse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Transform</a:t>
              </a:r>
              <a:endPar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cxnSp>
          <p:nvCxnSpPr>
            <p:cNvPr id="134" name="直接箭头连接符 133">
              <a:extLst>
                <a:ext uri="{FF2B5EF4-FFF2-40B4-BE49-F238E27FC236}">
                  <a16:creationId xmlns:a16="http://schemas.microsoft.com/office/drawing/2014/main" id="{A53159D5-B56A-440C-8293-8A1F23CDCC7A}"/>
                </a:ext>
              </a:extLst>
            </p:cNvPr>
            <p:cNvCxnSpPr>
              <a:cxnSpLocks/>
              <a:endCxn id="128" idx="1"/>
            </p:cNvCxnSpPr>
            <p:nvPr/>
          </p:nvCxnSpPr>
          <p:spPr>
            <a:xfrm>
              <a:off x="1567883" y="2029416"/>
              <a:ext cx="392215" cy="0"/>
            </a:xfrm>
            <a:prstGeom prst="straightConnector1">
              <a:avLst/>
            </a:prstGeom>
            <a:noFill/>
            <a:ln w="12700" cap="flat" cmpd="sng" algn="ctr">
              <a:solidFill>
                <a:sysClr val="windowText" lastClr="000000"/>
              </a:solidFill>
              <a:prstDash val="solid"/>
              <a:miter lim="800000"/>
              <a:tailEnd type="triangle"/>
            </a:ln>
            <a:effectLst/>
          </p:spPr>
        </p:cxnSp>
        <p:cxnSp>
          <p:nvCxnSpPr>
            <p:cNvPr id="135" name="直接箭头连接符 134">
              <a:extLst>
                <a:ext uri="{FF2B5EF4-FFF2-40B4-BE49-F238E27FC236}">
                  <a16:creationId xmlns:a16="http://schemas.microsoft.com/office/drawing/2014/main" id="{2E84E0FF-1844-459E-88D6-46CE76C2602F}"/>
                </a:ext>
              </a:extLst>
            </p:cNvPr>
            <p:cNvCxnSpPr>
              <a:cxnSpLocks/>
              <a:stCxn id="128" idx="3"/>
              <a:endCxn id="129" idx="1"/>
            </p:cNvCxnSpPr>
            <p:nvPr/>
          </p:nvCxnSpPr>
          <p:spPr>
            <a:xfrm>
              <a:off x="3220098" y="2029416"/>
              <a:ext cx="535433" cy="5597"/>
            </a:xfrm>
            <a:prstGeom prst="straightConnector1">
              <a:avLst/>
            </a:prstGeom>
            <a:noFill/>
            <a:ln w="12700" cap="flat" cmpd="sng" algn="ctr">
              <a:solidFill>
                <a:sysClr val="windowText" lastClr="000000"/>
              </a:solidFill>
              <a:prstDash val="solid"/>
              <a:miter lim="800000"/>
              <a:tailEnd type="triangle"/>
            </a:ln>
            <a:effectLst/>
          </p:spPr>
        </p:cxnSp>
        <p:cxnSp>
          <p:nvCxnSpPr>
            <p:cNvPr id="136" name="直接箭头连接符 135">
              <a:extLst>
                <a:ext uri="{FF2B5EF4-FFF2-40B4-BE49-F238E27FC236}">
                  <a16:creationId xmlns:a16="http://schemas.microsoft.com/office/drawing/2014/main" id="{8BE5C3F8-CF2E-4BD3-960B-480ACC0140FA}"/>
                </a:ext>
              </a:extLst>
            </p:cNvPr>
            <p:cNvCxnSpPr>
              <a:cxnSpLocks/>
              <a:stCxn id="129" idx="2"/>
              <a:endCxn id="133" idx="0"/>
            </p:cNvCxnSpPr>
            <p:nvPr/>
          </p:nvCxnSpPr>
          <p:spPr>
            <a:xfrm>
              <a:off x="4385530" y="2215012"/>
              <a:ext cx="1" cy="254573"/>
            </a:xfrm>
            <a:prstGeom prst="straightConnector1">
              <a:avLst/>
            </a:prstGeom>
            <a:noFill/>
            <a:ln w="12700" cap="flat" cmpd="sng" algn="ctr">
              <a:solidFill>
                <a:sysClr val="windowText" lastClr="000000"/>
              </a:solidFill>
              <a:prstDash val="solid"/>
              <a:miter lim="800000"/>
              <a:tailEnd type="triangle"/>
            </a:ln>
            <a:effectLst/>
          </p:spPr>
        </p:cxnSp>
        <p:cxnSp>
          <p:nvCxnSpPr>
            <p:cNvPr id="137" name="直接箭头连接符 136">
              <a:extLst>
                <a:ext uri="{FF2B5EF4-FFF2-40B4-BE49-F238E27FC236}">
                  <a16:creationId xmlns:a16="http://schemas.microsoft.com/office/drawing/2014/main" id="{F543C2B0-0D68-46EB-B44D-0C059C09125B}"/>
                </a:ext>
              </a:extLst>
            </p:cNvPr>
            <p:cNvCxnSpPr>
              <a:cxnSpLocks/>
              <a:stCxn id="145" idx="1"/>
              <a:endCxn id="130" idx="3"/>
            </p:cNvCxnSpPr>
            <p:nvPr/>
          </p:nvCxnSpPr>
          <p:spPr>
            <a:xfrm flipH="1">
              <a:off x="3492187" y="4634078"/>
              <a:ext cx="158022" cy="3636"/>
            </a:xfrm>
            <a:prstGeom prst="straightConnector1">
              <a:avLst/>
            </a:prstGeom>
            <a:noFill/>
            <a:ln w="12700" cap="flat" cmpd="sng" algn="ctr">
              <a:solidFill>
                <a:sysClr val="windowText" lastClr="000000"/>
              </a:solidFill>
              <a:prstDash val="solid"/>
              <a:miter lim="800000"/>
              <a:tailEnd type="triangle"/>
            </a:ln>
            <a:effectLst/>
          </p:spPr>
        </p:cxnSp>
        <p:cxnSp>
          <p:nvCxnSpPr>
            <p:cNvPr id="138" name="直接箭头连接符 29">
              <a:extLst>
                <a:ext uri="{FF2B5EF4-FFF2-40B4-BE49-F238E27FC236}">
                  <a16:creationId xmlns:a16="http://schemas.microsoft.com/office/drawing/2014/main" id="{544C1598-45A0-4784-B01F-CDEFDF1E5C85}"/>
                </a:ext>
              </a:extLst>
            </p:cNvPr>
            <p:cNvCxnSpPr>
              <a:cxnSpLocks/>
              <a:endCxn id="130" idx="1"/>
            </p:cNvCxnSpPr>
            <p:nvPr/>
          </p:nvCxnSpPr>
          <p:spPr>
            <a:xfrm rot="16200000" flipH="1">
              <a:off x="334001" y="3283707"/>
              <a:ext cx="2091040" cy="616973"/>
            </a:xfrm>
            <a:prstGeom prst="bentConnector2">
              <a:avLst/>
            </a:prstGeom>
            <a:noFill/>
            <a:ln w="12700" cap="flat" cmpd="sng" algn="ctr">
              <a:solidFill>
                <a:sysClr val="windowText" lastClr="000000"/>
              </a:solidFill>
              <a:prstDash val="solid"/>
              <a:miter lim="800000"/>
              <a:tailEnd type="triangle"/>
            </a:ln>
            <a:effectLst/>
          </p:spPr>
        </p:cxnSp>
        <p:cxnSp>
          <p:nvCxnSpPr>
            <p:cNvPr id="139" name="直接箭头连接符 138">
              <a:extLst>
                <a:ext uri="{FF2B5EF4-FFF2-40B4-BE49-F238E27FC236}">
                  <a16:creationId xmlns:a16="http://schemas.microsoft.com/office/drawing/2014/main" id="{B9594873-4A58-42B8-A0E4-3FB75C6E34C3}"/>
                </a:ext>
              </a:extLst>
            </p:cNvPr>
            <p:cNvCxnSpPr>
              <a:cxnSpLocks/>
              <a:stCxn id="130" idx="0"/>
              <a:endCxn id="131" idx="2"/>
            </p:cNvCxnSpPr>
            <p:nvPr/>
          </p:nvCxnSpPr>
          <p:spPr>
            <a:xfrm flipV="1">
              <a:off x="2590097" y="3529553"/>
              <a:ext cx="1" cy="838159"/>
            </a:xfrm>
            <a:prstGeom prst="straightConnector1">
              <a:avLst/>
            </a:prstGeom>
            <a:noFill/>
            <a:ln w="12700" cap="flat" cmpd="sng" algn="ctr">
              <a:solidFill>
                <a:sysClr val="windowText" lastClr="000000"/>
              </a:solidFill>
              <a:prstDash val="solid"/>
              <a:miter lim="800000"/>
              <a:tailEnd type="triangle"/>
            </a:ln>
            <a:effectLst/>
          </p:spPr>
        </p:cxnSp>
        <p:cxnSp>
          <p:nvCxnSpPr>
            <p:cNvPr id="140" name="直接箭头连接符 38">
              <a:extLst>
                <a:ext uri="{FF2B5EF4-FFF2-40B4-BE49-F238E27FC236}">
                  <a16:creationId xmlns:a16="http://schemas.microsoft.com/office/drawing/2014/main" id="{AF85026A-B4B4-401D-BC03-7BD62D4279D8}"/>
                </a:ext>
              </a:extLst>
            </p:cNvPr>
            <p:cNvCxnSpPr>
              <a:cxnSpLocks/>
              <a:stCxn id="131" idx="3"/>
              <a:endCxn id="144" idx="0"/>
            </p:cNvCxnSpPr>
            <p:nvPr/>
          </p:nvCxnSpPr>
          <p:spPr>
            <a:xfrm>
              <a:off x="3310098" y="3259554"/>
              <a:ext cx="1075432" cy="1181308"/>
            </a:xfrm>
            <a:prstGeom prst="bentConnector2">
              <a:avLst/>
            </a:prstGeom>
            <a:noFill/>
            <a:ln w="12700" cap="flat" cmpd="sng" algn="ctr">
              <a:solidFill>
                <a:sysClr val="windowText" lastClr="000000"/>
              </a:solidFill>
              <a:prstDash val="solid"/>
              <a:miter lim="800000"/>
              <a:tailEnd type="triangle"/>
            </a:ln>
            <a:effectLst/>
          </p:spPr>
        </p:cxnSp>
        <p:cxnSp>
          <p:nvCxnSpPr>
            <p:cNvPr id="141" name="直接箭头连接符 140">
              <a:extLst>
                <a:ext uri="{FF2B5EF4-FFF2-40B4-BE49-F238E27FC236}">
                  <a16:creationId xmlns:a16="http://schemas.microsoft.com/office/drawing/2014/main" id="{FECD4F19-A084-4FD4-9BBF-77E6518F4F55}"/>
                </a:ext>
              </a:extLst>
            </p:cNvPr>
            <p:cNvCxnSpPr>
              <a:cxnSpLocks/>
              <a:stCxn id="133" idx="2"/>
              <a:endCxn id="144" idx="0"/>
            </p:cNvCxnSpPr>
            <p:nvPr/>
          </p:nvCxnSpPr>
          <p:spPr>
            <a:xfrm flipH="1">
              <a:off x="4385530" y="3009585"/>
              <a:ext cx="1" cy="1431277"/>
            </a:xfrm>
            <a:prstGeom prst="straightConnector1">
              <a:avLst/>
            </a:prstGeom>
            <a:noFill/>
            <a:ln w="12700" cap="flat" cmpd="sng" algn="ctr">
              <a:solidFill>
                <a:sysClr val="windowText" lastClr="000000"/>
              </a:solidFill>
              <a:prstDash val="solid"/>
              <a:miter lim="800000"/>
              <a:tailEnd type="triangle"/>
            </a:ln>
            <a:effectLst/>
          </p:spPr>
        </p:cxnSp>
        <p:cxnSp>
          <p:nvCxnSpPr>
            <p:cNvPr id="142" name="直接箭头连接符 62">
              <a:extLst>
                <a:ext uri="{FF2B5EF4-FFF2-40B4-BE49-F238E27FC236}">
                  <a16:creationId xmlns:a16="http://schemas.microsoft.com/office/drawing/2014/main" id="{5456BC96-E66B-4991-A61F-A3DE9A9EC205}"/>
                </a:ext>
              </a:extLst>
            </p:cNvPr>
            <p:cNvCxnSpPr>
              <a:cxnSpLocks/>
              <a:stCxn id="129" idx="3"/>
              <a:endCxn id="132" idx="0"/>
            </p:cNvCxnSpPr>
            <p:nvPr/>
          </p:nvCxnSpPr>
          <p:spPr>
            <a:xfrm>
              <a:off x="5015530" y="2035012"/>
              <a:ext cx="961805" cy="954541"/>
            </a:xfrm>
            <a:prstGeom prst="bentConnector2">
              <a:avLst/>
            </a:prstGeom>
            <a:noFill/>
            <a:ln w="12700" cap="flat" cmpd="sng" algn="ctr">
              <a:solidFill>
                <a:sysClr val="windowText" lastClr="000000"/>
              </a:solidFill>
              <a:prstDash val="dash"/>
              <a:miter lim="800000"/>
              <a:tailEnd type="triangle"/>
            </a:ln>
            <a:effectLst/>
          </p:spPr>
        </p:cxnSp>
        <p:cxnSp>
          <p:nvCxnSpPr>
            <p:cNvPr id="143" name="直接箭头连接符 62">
              <a:extLst>
                <a:ext uri="{FF2B5EF4-FFF2-40B4-BE49-F238E27FC236}">
                  <a16:creationId xmlns:a16="http://schemas.microsoft.com/office/drawing/2014/main" id="{E737DBEB-308A-4E12-93C9-E3DEDD62E4D5}"/>
                </a:ext>
              </a:extLst>
            </p:cNvPr>
            <p:cNvCxnSpPr>
              <a:cxnSpLocks/>
              <a:stCxn id="130" idx="0"/>
              <a:endCxn id="132" idx="2"/>
            </p:cNvCxnSpPr>
            <p:nvPr/>
          </p:nvCxnSpPr>
          <p:spPr>
            <a:xfrm rot="5400000" flipH="1" flipV="1">
              <a:off x="3864637" y="2255015"/>
              <a:ext cx="838159" cy="3387238"/>
            </a:xfrm>
            <a:prstGeom prst="bentConnector3">
              <a:avLst>
                <a:gd name="adj1" fmla="val 50000"/>
              </a:avLst>
            </a:prstGeom>
            <a:noFill/>
            <a:ln w="12700" cap="flat" cmpd="sng" algn="ctr">
              <a:solidFill>
                <a:sysClr val="windowText" lastClr="000000"/>
              </a:solidFill>
              <a:prstDash val="dash"/>
              <a:miter lim="800000"/>
              <a:tailEnd type="triangle"/>
            </a:ln>
            <a:effectLst/>
          </p:spPr>
        </p:cxnSp>
        <mc:AlternateContent xmlns:mc="http://schemas.openxmlformats.org/markup-compatibility/2006" xmlns:a14="http://schemas.microsoft.com/office/drawing/2010/main">
          <mc:Choice Requires="a14">
            <p:sp>
              <p:nvSpPr>
                <p:cNvPr id="144" name="矩形 143">
                  <a:extLst>
                    <a:ext uri="{FF2B5EF4-FFF2-40B4-BE49-F238E27FC236}">
                      <a16:creationId xmlns:a16="http://schemas.microsoft.com/office/drawing/2014/main" id="{E58C0B2E-CBAF-4722-8B2B-D08883AAB147}"/>
                    </a:ext>
                  </a:extLst>
                </p:cNvPr>
                <p:cNvSpPr/>
                <p:nvPr/>
              </p:nvSpPr>
              <p:spPr>
                <a:xfrm>
                  <a:off x="4146906" y="4440862"/>
                  <a:ext cx="477247" cy="376770"/>
                </a:xfrm>
                <a:prstGeom prst="rect">
                  <a:avLst/>
                </a:prstGeom>
                <a:solidFill>
                  <a:sysClr val="window" lastClr="FFFFFF"/>
                </a:solidFill>
                <a:ln w="12700">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800" b="0" i="1" u="none" strike="noStrike" kern="0" cap="none" spc="0" normalizeH="0" baseline="0" noProof="0">
                                <a:ln>
                                  <a:noFill/>
                                </a:ln>
                                <a:solidFill>
                                  <a:prstClr val="black"/>
                                </a:solidFill>
                                <a:effectLst/>
                                <a:uLnTx/>
                                <a:uFillTx/>
                                <a:latin typeface="Cambria Math" panose="02040503050406030204" pitchFamily="18" charset="0"/>
                                <a:cs typeface="Arial" panose="020B0604020202020204" pitchFamily="34" charset="0"/>
                              </a:rPr>
                            </m:ctrlPr>
                          </m:sSubPr>
                          <m:e>
                            <m:acc>
                              <m:accPr>
                                <m:chr m:val="̂"/>
                                <m:ctrlPr>
                                  <a:rPr kumimoji="0" lang="en-US" altLang="zh-CN" sz="1800" b="1" i="1" u="none" strike="noStrike" kern="0" cap="none" spc="0" normalizeH="0" baseline="0" noProof="0">
                                    <a:ln>
                                      <a:noFill/>
                                    </a:ln>
                                    <a:solidFill>
                                      <a:prstClr val="black"/>
                                    </a:solidFill>
                                    <a:effectLst/>
                                    <a:uLnTx/>
                                    <a:uFillTx/>
                                    <a:latin typeface="Cambria Math" panose="02040503050406030204" pitchFamily="18" charset="0"/>
                                    <a:cs typeface="Arial" panose="020B0604020202020204" pitchFamily="34" charset="0"/>
                                  </a:rPr>
                                </m:ctrlPr>
                              </m:accPr>
                              <m:e>
                                <m:r>
                                  <a:rPr kumimoji="0" lang="en-US" altLang="zh-CN" sz="1800" b="1" i="0" u="none" strike="noStrike" kern="0" cap="none" spc="0" normalizeH="0" baseline="0" noProof="0">
                                    <a:ln>
                                      <a:noFill/>
                                    </a:ln>
                                    <a:solidFill>
                                      <a:prstClr val="black"/>
                                    </a:solidFill>
                                    <a:effectLst/>
                                    <a:uLnTx/>
                                    <a:uFillTx/>
                                    <a:latin typeface="Cambria Math" panose="02040503050406030204" pitchFamily="18" charset="0"/>
                                    <a:cs typeface="Arial" panose="020B0604020202020204" pitchFamily="34" charset="0"/>
                                  </a:rPr>
                                  <m:t>𝐅</m:t>
                                </m:r>
                              </m:e>
                            </m:acc>
                          </m:e>
                          <m:sub>
                            <m: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𝑘</m:t>
                            </m:r>
                          </m:sub>
                        </m:sSub>
                      </m:oMath>
                    </m:oMathPara>
                  </a14:m>
                  <a:endParaRPr kumimoji="0" lang="zh-CN" altLang="en-US" sz="1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mc:Choice>
          <mc:Fallback xmlns="">
            <p:sp>
              <p:nvSpPr>
                <p:cNvPr id="144" name="矩形 143">
                  <a:extLst>
                    <a:ext uri="{FF2B5EF4-FFF2-40B4-BE49-F238E27FC236}">
                      <a16:creationId xmlns:a16="http://schemas.microsoft.com/office/drawing/2014/main" id="{E58C0B2E-CBAF-4722-8B2B-D08883AAB147}"/>
                    </a:ext>
                  </a:extLst>
                </p:cNvPr>
                <p:cNvSpPr>
                  <a:spLocks noRot="1" noChangeAspect="1" noMove="1" noResize="1" noEditPoints="1" noAdjustHandles="1" noChangeArrowheads="1" noChangeShapeType="1" noTextEdit="1"/>
                </p:cNvSpPr>
                <p:nvPr/>
              </p:nvSpPr>
              <p:spPr>
                <a:xfrm>
                  <a:off x="4146906" y="4440862"/>
                  <a:ext cx="477247" cy="376770"/>
                </a:xfrm>
                <a:prstGeom prst="rect">
                  <a:avLst/>
                </a:prstGeom>
                <a:blipFill>
                  <a:blip r:embed="rId2"/>
                  <a:stretch>
                    <a:fillRect l="-2899" b="-16667"/>
                  </a:stretch>
                </a:blipFill>
                <a:ln w="12700">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5" name="矩形 144">
                  <a:extLst>
                    <a:ext uri="{FF2B5EF4-FFF2-40B4-BE49-F238E27FC236}">
                      <a16:creationId xmlns:a16="http://schemas.microsoft.com/office/drawing/2014/main" id="{51091E48-87BE-41F4-B297-F13C8B4DD96D}"/>
                    </a:ext>
                  </a:extLst>
                </p:cNvPr>
                <p:cNvSpPr/>
                <p:nvPr/>
              </p:nvSpPr>
              <p:spPr>
                <a:xfrm>
                  <a:off x="3650209" y="4445693"/>
                  <a:ext cx="696857" cy="376770"/>
                </a:xfrm>
                <a:prstGeom prst="rect">
                  <a:avLst/>
                </a:prstGeom>
                <a:noFill/>
                <a:ln w="12700">
                  <a:noFill/>
                </a:ln>
              </p:spPr>
              <p:txBody>
                <a:bodyPr wrap="none">
                  <a:spAutoFit/>
                </a:bodyPr>
                <a:lstStyle/>
                <a:p>
                  <a:pPr algn="ctr" rtl="0">
                    <a:defRPr/>
                  </a:pPr>
                  <a14:m>
                    <m:oMathPara xmlns:m="http://schemas.openxmlformats.org/officeDocument/2006/math">
                      <m:oMathParaPr>
                        <m:jc m:val="centerGroup"/>
                      </m:oMathParaPr>
                      <m:oMath xmlns:m="http://schemas.openxmlformats.org/officeDocument/2006/math">
                        <m:sSub>
                          <m:sSubPr>
                            <m:ctrlPr>
                              <a:rPr lang="en-US" altLang="zh-CN" i="1" smtClean="0">
                                <a:solidFill>
                                  <a:prstClr val="black"/>
                                </a:solidFill>
                                <a:latin typeface="Cambria Math" panose="02040503050406030204" pitchFamily="18" charset="0"/>
                                <a:cs typeface="Arial" panose="020B0604020202020204" pitchFamily="34" charset="0"/>
                              </a:rPr>
                            </m:ctrlPr>
                          </m:sSubPr>
                          <m:e>
                            <m:acc>
                              <m:accPr>
                                <m:chr m:val="̂"/>
                                <m:ctrlPr>
                                  <a:rPr lang="en-US" altLang="zh-CN" b="1" i="1">
                                    <a:solidFill>
                                      <a:prstClr val="black"/>
                                    </a:solidFill>
                                    <a:latin typeface="Cambria Math" panose="02040503050406030204" pitchFamily="18" charset="0"/>
                                    <a:cs typeface="Arial" panose="020B0604020202020204" pitchFamily="34" charset="0"/>
                                  </a:rPr>
                                </m:ctrlPr>
                              </m:accPr>
                              <m:e>
                                <m:r>
                                  <a:rPr lang="en-US" altLang="zh-CN" b="1">
                                    <a:solidFill>
                                      <a:prstClr val="black"/>
                                    </a:solidFill>
                                    <a:latin typeface="Cambria Math" panose="02040503050406030204" pitchFamily="18" charset="0"/>
                                    <a:cs typeface="Arial" panose="020B0604020202020204" pitchFamily="34" charset="0"/>
                                  </a:rPr>
                                  <m:t>𝐅</m:t>
                                </m:r>
                              </m:e>
                            </m:acc>
                          </m:e>
                          <m:sub>
                            <m:r>
                              <a:rPr lang="en-US" altLang="zh-CN" i="1">
                                <a:solidFill>
                                  <a:prstClr val="black"/>
                                </a:solidFill>
                                <a:latin typeface="Cambria Math" panose="02040503050406030204" pitchFamily="18" charset="0"/>
                                <a:cs typeface="Arial" panose="020B0604020202020204" pitchFamily="34" charset="0"/>
                              </a:rPr>
                              <m:t>𝑘</m:t>
                            </m:r>
                            <m:r>
                              <a:rPr lang="en-US" altLang="zh-CN" i="1" smtClean="0">
                                <a:solidFill>
                                  <a:prstClr val="black"/>
                                </a:solidFill>
                                <a:latin typeface="Cambria Math" panose="02040503050406030204" pitchFamily="18" charset="0"/>
                                <a:cs typeface="Arial" panose="020B0604020202020204" pitchFamily="34" charset="0"/>
                              </a:rPr>
                              <m:t>−1</m:t>
                            </m:r>
                          </m:sub>
                        </m:sSub>
                      </m:oMath>
                    </m:oMathPara>
                  </a14:m>
                  <a:endParaRPr lang="zh-CN" altLang="en-US"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mc:Choice>
          <mc:Fallback xmlns="">
            <p:sp>
              <p:nvSpPr>
                <p:cNvPr id="145" name="矩形 144">
                  <a:extLst>
                    <a:ext uri="{FF2B5EF4-FFF2-40B4-BE49-F238E27FC236}">
                      <a16:creationId xmlns:a16="http://schemas.microsoft.com/office/drawing/2014/main" id="{51091E48-87BE-41F4-B297-F13C8B4DD96D}"/>
                    </a:ext>
                  </a:extLst>
                </p:cNvPr>
                <p:cNvSpPr>
                  <a:spLocks noRot="1" noChangeAspect="1" noMove="1" noResize="1" noEditPoints="1" noAdjustHandles="1" noChangeArrowheads="1" noChangeShapeType="1" noTextEdit="1"/>
                </p:cNvSpPr>
                <p:nvPr/>
              </p:nvSpPr>
              <p:spPr>
                <a:xfrm>
                  <a:off x="3650209" y="4445693"/>
                  <a:ext cx="696857" cy="376770"/>
                </a:xfrm>
                <a:prstGeom prst="rect">
                  <a:avLst/>
                </a:prstGeom>
                <a:blipFill>
                  <a:blip r:embed="rId3"/>
                  <a:stretch>
                    <a:fillRect l="-4000" b="-16667"/>
                  </a:stretch>
                </a:blipFill>
                <a:ln w="12700">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6" name="矩形 145">
                  <a:extLst>
                    <a:ext uri="{FF2B5EF4-FFF2-40B4-BE49-F238E27FC236}">
                      <a16:creationId xmlns:a16="http://schemas.microsoft.com/office/drawing/2014/main" id="{0F93E974-B298-4440-B17A-2F1B9A21EA39}"/>
                    </a:ext>
                  </a:extLst>
                </p:cNvPr>
                <p:cNvSpPr/>
                <p:nvPr/>
              </p:nvSpPr>
              <p:spPr>
                <a:xfrm>
                  <a:off x="851857" y="1207775"/>
                  <a:ext cx="450000" cy="369332"/>
                </a:xfrm>
                <a:prstGeom prst="rect">
                  <a:avLst/>
                </a:prstGeom>
                <a:noFill/>
                <a:ln w="3175">
                  <a:noFill/>
                </a:ln>
              </p:spPr>
              <p:txBody>
                <a:bodyPr wrap="square">
                  <a:spAutoFit/>
                </a:bodyPr>
                <a:lstStyle/>
                <a:p>
                  <a:pPr algn="ctr" rtl="0">
                    <a:defRPr/>
                  </a:pPr>
                  <a14:m>
                    <m:oMathPara xmlns:m="http://schemas.openxmlformats.org/officeDocument/2006/math">
                      <m:oMathParaPr>
                        <m:jc m:val="centerGroup"/>
                      </m:oMathParaPr>
                      <m:oMath xmlns:m="http://schemas.openxmlformats.org/officeDocument/2006/math">
                        <m:sSub>
                          <m:sSubPr>
                            <m:ctrlPr>
                              <a:rPr lang="en-US" altLang="zh-CN" i="1" smtClean="0">
                                <a:solidFill>
                                  <a:prstClr val="black"/>
                                </a:solidFill>
                                <a:latin typeface="Cambria Math" panose="02040503050406030204" pitchFamily="18" charset="0"/>
                                <a:cs typeface="Arial" panose="020B0604020202020204" pitchFamily="34" charset="0"/>
                              </a:rPr>
                            </m:ctrlPr>
                          </m:sSubPr>
                          <m:e>
                            <m:r>
                              <a:rPr lang="en-US" altLang="zh-CN" b="1" smtClean="0">
                                <a:solidFill>
                                  <a:prstClr val="black"/>
                                </a:solidFill>
                                <a:latin typeface="Cambria Math" panose="02040503050406030204" pitchFamily="18" charset="0"/>
                                <a:cs typeface="Arial" panose="020B0604020202020204" pitchFamily="34" charset="0"/>
                              </a:rPr>
                              <m:t>𝐅</m:t>
                            </m:r>
                          </m:e>
                          <m:sub>
                            <m:r>
                              <a:rPr lang="en-US" altLang="zh-CN" i="1" smtClean="0">
                                <a:solidFill>
                                  <a:prstClr val="black"/>
                                </a:solidFill>
                                <a:latin typeface="Cambria Math" panose="02040503050406030204" pitchFamily="18" charset="0"/>
                                <a:cs typeface="Arial" panose="020B0604020202020204" pitchFamily="34" charset="0"/>
                              </a:rPr>
                              <m:t>𝑘</m:t>
                            </m:r>
                          </m:sub>
                        </m:sSub>
                      </m:oMath>
                    </m:oMathPara>
                  </a14:m>
                  <a:endParaRPr lang="zh-CN" altLang="en-US"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mc:Choice>
          <mc:Fallback xmlns="">
            <p:sp>
              <p:nvSpPr>
                <p:cNvPr id="146" name="矩形 145">
                  <a:extLst>
                    <a:ext uri="{FF2B5EF4-FFF2-40B4-BE49-F238E27FC236}">
                      <a16:creationId xmlns:a16="http://schemas.microsoft.com/office/drawing/2014/main" id="{0F93E974-B298-4440-B17A-2F1B9A21EA39}"/>
                    </a:ext>
                  </a:extLst>
                </p:cNvPr>
                <p:cNvSpPr>
                  <a:spLocks noRot="1" noChangeAspect="1" noMove="1" noResize="1" noEditPoints="1" noAdjustHandles="1" noChangeArrowheads="1" noChangeShapeType="1" noTextEdit="1"/>
                </p:cNvSpPr>
                <p:nvPr/>
              </p:nvSpPr>
              <p:spPr>
                <a:xfrm>
                  <a:off x="851857" y="1207775"/>
                  <a:ext cx="450000" cy="369332"/>
                </a:xfrm>
                <a:prstGeom prst="rect">
                  <a:avLst/>
                </a:prstGeom>
                <a:blipFill>
                  <a:blip r:embed="rId4"/>
                  <a:stretch>
                    <a:fillRect l="-6154" b="-14815"/>
                  </a:stretch>
                </a:blipFill>
                <a:ln w="3175">
                  <a:noFill/>
                </a:ln>
              </p:spPr>
              <p:txBody>
                <a:bodyPr/>
                <a:lstStyle/>
                <a:p>
                  <a:r>
                    <a:rPr lang="zh-CN" altLang="en-US">
                      <a:noFill/>
                    </a:rPr>
                    <a:t> </a:t>
                  </a:r>
                </a:p>
              </p:txBody>
            </p:sp>
          </mc:Fallback>
        </mc:AlternateContent>
        <p:grpSp>
          <p:nvGrpSpPr>
            <p:cNvPr id="147" name="组合 146">
              <a:extLst>
                <a:ext uri="{FF2B5EF4-FFF2-40B4-BE49-F238E27FC236}">
                  <a16:creationId xmlns:a16="http://schemas.microsoft.com/office/drawing/2014/main" id="{3E2196E7-0CC8-464D-A72B-2C22109BC337}"/>
                </a:ext>
              </a:extLst>
            </p:cNvPr>
            <p:cNvGrpSpPr/>
            <p:nvPr/>
          </p:nvGrpSpPr>
          <p:grpSpPr>
            <a:xfrm>
              <a:off x="627021" y="1582595"/>
              <a:ext cx="900327" cy="904833"/>
              <a:chOff x="2571266" y="130530"/>
              <a:chExt cx="900327" cy="904833"/>
            </a:xfrm>
          </p:grpSpPr>
          <p:grpSp>
            <p:nvGrpSpPr>
              <p:cNvPr id="148" name="组合 147">
                <a:extLst>
                  <a:ext uri="{FF2B5EF4-FFF2-40B4-BE49-F238E27FC236}">
                    <a16:creationId xmlns:a16="http://schemas.microsoft.com/office/drawing/2014/main" id="{8959A6F9-9112-42B5-B8A4-8FDE42C4A150}"/>
                  </a:ext>
                </a:extLst>
              </p:cNvPr>
              <p:cNvGrpSpPr/>
              <p:nvPr/>
            </p:nvGrpSpPr>
            <p:grpSpPr>
              <a:xfrm>
                <a:off x="2571266" y="135361"/>
                <a:ext cx="899344" cy="900002"/>
                <a:chOff x="2571266" y="135361"/>
                <a:chExt cx="899344" cy="900002"/>
              </a:xfrm>
            </p:grpSpPr>
            <p:cxnSp>
              <p:nvCxnSpPr>
                <p:cNvPr id="155" name="直接连接符 154">
                  <a:extLst>
                    <a:ext uri="{FF2B5EF4-FFF2-40B4-BE49-F238E27FC236}">
                      <a16:creationId xmlns:a16="http://schemas.microsoft.com/office/drawing/2014/main" id="{E6DE64B3-ACB2-4B40-A511-EB3C0ADE5B96}"/>
                    </a:ext>
                  </a:extLst>
                </p:cNvPr>
                <p:cNvCxnSpPr>
                  <a:cxnSpLocks/>
                </p:cNvCxnSpPr>
                <p:nvPr/>
              </p:nvCxnSpPr>
              <p:spPr>
                <a:xfrm>
                  <a:off x="3020938" y="135361"/>
                  <a:ext cx="0" cy="900000"/>
                </a:xfrm>
                <a:prstGeom prst="line">
                  <a:avLst/>
                </a:prstGeom>
                <a:noFill/>
                <a:ln w="12700" cap="flat" cmpd="sng" algn="ctr">
                  <a:solidFill>
                    <a:sysClr val="windowText" lastClr="000000"/>
                  </a:solidFill>
                  <a:prstDash val="solid"/>
                  <a:miter lim="800000"/>
                </a:ln>
                <a:effectLst/>
              </p:spPr>
            </p:cxnSp>
            <p:cxnSp>
              <p:nvCxnSpPr>
                <p:cNvPr id="156" name="直接连接符 155">
                  <a:extLst>
                    <a:ext uri="{FF2B5EF4-FFF2-40B4-BE49-F238E27FC236}">
                      <a16:creationId xmlns:a16="http://schemas.microsoft.com/office/drawing/2014/main" id="{E38C8BD9-3EFE-4D4F-A297-7C37A617505A}"/>
                    </a:ext>
                  </a:extLst>
                </p:cNvPr>
                <p:cNvCxnSpPr>
                  <a:cxnSpLocks/>
                </p:cNvCxnSpPr>
                <p:nvPr/>
              </p:nvCxnSpPr>
              <p:spPr>
                <a:xfrm>
                  <a:off x="3245774" y="135363"/>
                  <a:ext cx="0" cy="900000"/>
                </a:xfrm>
                <a:prstGeom prst="line">
                  <a:avLst/>
                </a:prstGeom>
                <a:noFill/>
                <a:ln w="12700" cap="flat" cmpd="sng" algn="ctr">
                  <a:solidFill>
                    <a:sysClr val="windowText" lastClr="000000"/>
                  </a:solidFill>
                  <a:prstDash val="solid"/>
                  <a:miter lim="800000"/>
                </a:ln>
                <a:effectLst/>
              </p:spPr>
            </p:cxnSp>
            <p:cxnSp>
              <p:nvCxnSpPr>
                <p:cNvPr id="157" name="直接连接符 156">
                  <a:extLst>
                    <a:ext uri="{FF2B5EF4-FFF2-40B4-BE49-F238E27FC236}">
                      <a16:creationId xmlns:a16="http://schemas.microsoft.com/office/drawing/2014/main" id="{4B4DC4AC-4A05-4B7C-A47F-ECF549B05B55}"/>
                    </a:ext>
                  </a:extLst>
                </p:cNvPr>
                <p:cNvCxnSpPr>
                  <a:cxnSpLocks/>
                </p:cNvCxnSpPr>
                <p:nvPr/>
              </p:nvCxnSpPr>
              <p:spPr>
                <a:xfrm>
                  <a:off x="2796102" y="135363"/>
                  <a:ext cx="0" cy="900000"/>
                </a:xfrm>
                <a:prstGeom prst="line">
                  <a:avLst/>
                </a:prstGeom>
                <a:noFill/>
                <a:ln w="12700" cap="flat" cmpd="sng" algn="ctr">
                  <a:solidFill>
                    <a:sysClr val="windowText" lastClr="000000"/>
                  </a:solidFill>
                  <a:prstDash val="solid"/>
                  <a:miter lim="800000"/>
                </a:ln>
                <a:effectLst/>
              </p:spPr>
            </p:cxnSp>
            <p:cxnSp>
              <p:nvCxnSpPr>
                <p:cNvPr id="158" name="直接连接符 157">
                  <a:extLst>
                    <a:ext uri="{FF2B5EF4-FFF2-40B4-BE49-F238E27FC236}">
                      <a16:creationId xmlns:a16="http://schemas.microsoft.com/office/drawing/2014/main" id="{A7487E3C-713C-4CFA-BA5B-12C2199E4044}"/>
                    </a:ext>
                  </a:extLst>
                </p:cNvPr>
                <p:cNvCxnSpPr>
                  <a:cxnSpLocks/>
                </p:cNvCxnSpPr>
                <p:nvPr/>
              </p:nvCxnSpPr>
              <p:spPr>
                <a:xfrm>
                  <a:off x="2571266" y="135361"/>
                  <a:ext cx="0" cy="900000"/>
                </a:xfrm>
                <a:prstGeom prst="line">
                  <a:avLst/>
                </a:prstGeom>
                <a:noFill/>
                <a:ln w="12700" cap="flat" cmpd="sng" algn="ctr">
                  <a:solidFill>
                    <a:sysClr val="windowText" lastClr="000000"/>
                  </a:solidFill>
                  <a:prstDash val="solid"/>
                  <a:miter lim="800000"/>
                </a:ln>
                <a:effectLst/>
              </p:spPr>
            </p:cxnSp>
            <p:cxnSp>
              <p:nvCxnSpPr>
                <p:cNvPr id="159" name="直接连接符 158">
                  <a:extLst>
                    <a:ext uri="{FF2B5EF4-FFF2-40B4-BE49-F238E27FC236}">
                      <a16:creationId xmlns:a16="http://schemas.microsoft.com/office/drawing/2014/main" id="{28E6100F-F555-4CCF-91E9-226393623251}"/>
                    </a:ext>
                  </a:extLst>
                </p:cNvPr>
                <p:cNvCxnSpPr>
                  <a:cxnSpLocks/>
                </p:cNvCxnSpPr>
                <p:nvPr/>
              </p:nvCxnSpPr>
              <p:spPr>
                <a:xfrm>
                  <a:off x="3470610" y="135361"/>
                  <a:ext cx="0" cy="900000"/>
                </a:xfrm>
                <a:prstGeom prst="line">
                  <a:avLst/>
                </a:prstGeom>
                <a:noFill/>
                <a:ln w="12700" cap="flat" cmpd="sng" algn="ctr">
                  <a:solidFill>
                    <a:sysClr val="windowText" lastClr="000000"/>
                  </a:solidFill>
                  <a:prstDash val="solid"/>
                  <a:miter lim="800000"/>
                </a:ln>
                <a:effectLst/>
              </p:spPr>
            </p:cxnSp>
          </p:grpSp>
          <p:grpSp>
            <p:nvGrpSpPr>
              <p:cNvPr id="149" name="组合 148">
                <a:extLst>
                  <a:ext uri="{FF2B5EF4-FFF2-40B4-BE49-F238E27FC236}">
                    <a16:creationId xmlns:a16="http://schemas.microsoft.com/office/drawing/2014/main" id="{39EE4EA2-3043-4211-936F-CAE9C5DD934F}"/>
                  </a:ext>
                </a:extLst>
              </p:cNvPr>
              <p:cNvGrpSpPr/>
              <p:nvPr/>
            </p:nvGrpSpPr>
            <p:grpSpPr>
              <a:xfrm rot="5400000">
                <a:off x="2571920" y="130201"/>
                <a:ext cx="899344" cy="900002"/>
                <a:chOff x="2571266" y="135361"/>
                <a:chExt cx="899344" cy="900002"/>
              </a:xfrm>
            </p:grpSpPr>
            <p:cxnSp>
              <p:nvCxnSpPr>
                <p:cNvPr id="150" name="直接连接符 149">
                  <a:extLst>
                    <a:ext uri="{FF2B5EF4-FFF2-40B4-BE49-F238E27FC236}">
                      <a16:creationId xmlns:a16="http://schemas.microsoft.com/office/drawing/2014/main" id="{2563D2E0-4BDF-4091-909F-08F0FEF0B417}"/>
                    </a:ext>
                  </a:extLst>
                </p:cNvPr>
                <p:cNvCxnSpPr>
                  <a:cxnSpLocks/>
                </p:cNvCxnSpPr>
                <p:nvPr/>
              </p:nvCxnSpPr>
              <p:spPr>
                <a:xfrm>
                  <a:off x="3020938" y="135361"/>
                  <a:ext cx="0" cy="900000"/>
                </a:xfrm>
                <a:prstGeom prst="line">
                  <a:avLst/>
                </a:prstGeom>
                <a:noFill/>
                <a:ln w="12700" cap="flat" cmpd="sng" algn="ctr">
                  <a:solidFill>
                    <a:sysClr val="windowText" lastClr="000000"/>
                  </a:solidFill>
                  <a:prstDash val="solid"/>
                  <a:miter lim="800000"/>
                </a:ln>
                <a:effectLst/>
              </p:spPr>
            </p:cxnSp>
            <p:cxnSp>
              <p:nvCxnSpPr>
                <p:cNvPr id="151" name="直接连接符 150">
                  <a:extLst>
                    <a:ext uri="{FF2B5EF4-FFF2-40B4-BE49-F238E27FC236}">
                      <a16:creationId xmlns:a16="http://schemas.microsoft.com/office/drawing/2014/main" id="{99959909-3C0B-467A-8311-7105181CAB6A}"/>
                    </a:ext>
                  </a:extLst>
                </p:cNvPr>
                <p:cNvCxnSpPr>
                  <a:cxnSpLocks/>
                </p:cNvCxnSpPr>
                <p:nvPr/>
              </p:nvCxnSpPr>
              <p:spPr>
                <a:xfrm>
                  <a:off x="3245774" y="135363"/>
                  <a:ext cx="0" cy="900000"/>
                </a:xfrm>
                <a:prstGeom prst="line">
                  <a:avLst/>
                </a:prstGeom>
                <a:noFill/>
                <a:ln w="12700" cap="flat" cmpd="sng" algn="ctr">
                  <a:solidFill>
                    <a:sysClr val="windowText" lastClr="000000"/>
                  </a:solidFill>
                  <a:prstDash val="solid"/>
                  <a:miter lim="800000"/>
                </a:ln>
                <a:effectLst/>
              </p:spPr>
            </p:cxnSp>
            <p:cxnSp>
              <p:nvCxnSpPr>
                <p:cNvPr id="152" name="直接连接符 151">
                  <a:extLst>
                    <a:ext uri="{FF2B5EF4-FFF2-40B4-BE49-F238E27FC236}">
                      <a16:creationId xmlns:a16="http://schemas.microsoft.com/office/drawing/2014/main" id="{E4D5FF5B-2A15-4EC0-90CF-C00DD8909330}"/>
                    </a:ext>
                  </a:extLst>
                </p:cNvPr>
                <p:cNvCxnSpPr>
                  <a:cxnSpLocks/>
                </p:cNvCxnSpPr>
                <p:nvPr/>
              </p:nvCxnSpPr>
              <p:spPr>
                <a:xfrm>
                  <a:off x="2796102" y="135363"/>
                  <a:ext cx="0" cy="900000"/>
                </a:xfrm>
                <a:prstGeom prst="line">
                  <a:avLst/>
                </a:prstGeom>
                <a:noFill/>
                <a:ln w="12700" cap="flat" cmpd="sng" algn="ctr">
                  <a:solidFill>
                    <a:sysClr val="windowText" lastClr="000000"/>
                  </a:solidFill>
                  <a:prstDash val="solid"/>
                  <a:miter lim="800000"/>
                </a:ln>
                <a:effectLst/>
              </p:spPr>
            </p:cxnSp>
            <p:cxnSp>
              <p:nvCxnSpPr>
                <p:cNvPr id="153" name="直接连接符 152">
                  <a:extLst>
                    <a:ext uri="{FF2B5EF4-FFF2-40B4-BE49-F238E27FC236}">
                      <a16:creationId xmlns:a16="http://schemas.microsoft.com/office/drawing/2014/main" id="{73FEF502-5122-4982-B434-0355DA2B1369}"/>
                    </a:ext>
                  </a:extLst>
                </p:cNvPr>
                <p:cNvCxnSpPr>
                  <a:cxnSpLocks/>
                </p:cNvCxnSpPr>
                <p:nvPr/>
              </p:nvCxnSpPr>
              <p:spPr>
                <a:xfrm>
                  <a:off x="2571266" y="135361"/>
                  <a:ext cx="0" cy="900000"/>
                </a:xfrm>
                <a:prstGeom prst="line">
                  <a:avLst/>
                </a:prstGeom>
                <a:noFill/>
                <a:ln w="12700" cap="flat" cmpd="sng" algn="ctr">
                  <a:solidFill>
                    <a:sysClr val="windowText" lastClr="000000"/>
                  </a:solidFill>
                  <a:prstDash val="solid"/>
                  <a:miter lim="800000"/>
                </a:ln>
                <a:effectLst/>
              </p:spPr>
            </p:cxnSp>
            <p:cxnSp>
              <p:nvCxnSpPr>
                <p:cNvPr id="154" name="直接连接符 153">
                  <a:extLst>
                    <a:ext uri="{FF2B5EF4-FFF2-40B4-BE49-F238E27FC236}">
                      <a16:creationId xmlns:a16="http://schemas.microsoft.com/office/drawing/2014/main" id="{6C74DE93-73DE-4630-96D8-714237BF93AE}"/>
                    </a:ext>
                  </a:extLst>
                </p:cNvPr>
                <p:cNvCxnSpPr>
                  <a:cxnSpLocks/>
                </p:cNvCxnSpPr>
                <p:nvPr/>
              </p:nvCxnSpPr>
              <p:spPr>
                <a:xfrm>
                  <a:off x="3470610" y="135361"/>
                  <a:ext cx="0" cy="900000"/>
                </a:xfrm>
                <a:prstGeom prst="line">
                  <a:avLst/>
                </a:prstGeom>
                <a:noFill/>
                <a:ln w="12700" cap="flat" cmpd="sng" algn="ctr">
                  <a:solidFill>
                    <a:sysClr val="windowText" lastClr="000000"/>
                  </a:solidFill>
                  <a:prstDash val="solid"/>
                  <a:miter lim="800000"/>
                </a:ln>
                <a:effectLst/>
              </p:spPr>
            </p:cxnSp>
          </p:grpSp>
        </p:grpSp>
      </p:grpSp>
      <p:sp>
        <p:nvSpPr>
          <p:cNvPr id="250" name="矩形 249">
            <a:extLst>
              <a:ext uri="{FF2B5EF4-FFF2-40B4-BE49-F238E27FC236}">
                <a16:creationId xmlns:a16="http://schemas.microsoft.com/office/drawing/2014/main" id="{9AE0ACC2-B654-441B-AA52-1E8998B5A20D}"/>
              </a:ext>
            </a:extLst>
          </p:cNvPr>
          <p:cNvSpPr/>
          <p:nvPr/>
        </p:nvSpPr>
        <p:spPr>
          <a:xfrm>
            <a:off x="1816749" y="5180670"/>
            <a:ext cx="2941831" cy="369332"/>
          </a:xfrm>
          <a:prstGeom prst="rect">
            <a:avLst/>
          </a:prstGeom>
        </p:spPr>
        <p:txBody>
          <a:bodyPr wrap="none">
            <a:spAutoFit/>
          </a:bodyPr>
          <a:lstStyle/>
          <a:p>
            <a:r>
              <a:rPr lang="en-US" altLang="zh-CN" dirty="0"/>
              <a:t>(a) Block-based framework</a:t>
            </a:r>
            <a:endParaRPr lang="zh-CN" altLang="en-US" dirty="0"/>
          </a:p>
        </p:txBody>
      </p:sp>
      <p:sp>
        <p:nvSpPr>
          <p:cNvPr id="2" name="矩形 1">
            <a:extLst>
              <a:ext uri="{FF2B5EF4-FFF2-40B4-BE49-F238E27FC236}">
                <a16:creationId xmlns:a16="http://schemas.microsoft.com/office/drawing/2014/main" id="{0A89B9C3-6534-46CF-8178-0549EC0865A2}"/>
              </a:ext>
            </a:extLst>
          </p:cNvPr>
          <p:cNvSpPr/>
          <p:nvPr/>
        </p:nvSpPr>
        <p:spPr>
          <a:xfrm>
            <a:off x="6837571" y="2514687"/>
            <a:ext cx="4437758" cy="1703030"/>
          </a:xfrm>
          <a:prstGeom prst="rect">
            <a:avLst/>
          </a:prstGeom>
        </p:spPr>
        <p:txBody>
          <a:bodyPr wrap="square">
            <a:spAutoFit/>
          </a:bodyPr>
          <a:lstStyle/>
          <a:p>
            <a:pPr>
              <a:lnSpc>
                <a:spcPct val="150000"/>
              </a:lnSpc>
            </a:pPr>
            <a:r>
              <a:rPr lang="en-US" altLang="zh-CN" dirty="0"/>
              <a:t>Advanced Video Coding (AVC)</a:t>
            </a:r>
          </a:p>
          <a:p>
            <a:pPr>
              <a:lnSpc>
                <a:spcPct val="150000"/>
              </a:lnSpc>
            </a:pPr>
            <a:r>
              <a:rPr lang="en-US" altLang="zh-CN" dirty="0"/>
              <a:t>High Efficiency Video Coding (HEVC)</a:t>
            </a:r>
          </a:p>
          <a:p>
            <a:pPr>
              <a:lnSpc>
                <a:spcPct val="150000"/>
              </a:lnSpc>
            </a:pPr>
            <a:r>
              <a:rPr lang="en-US" altLang="zh-CN" dirty="0"/>
              <a:t>Versatile Video Coding (VVC)</a:t>
            </a:r>
          </a:p>
          <a:p>
            <a:pPr>
              <a:lnSpc>
                <a:spcPct val="150000"/>
              </a:lnSpc>
            </a:pPr>
            <a:r>
              <a:rPr lang="en-US" altLang="zh-CN" dirty="0"/>
              <a:t>Audio Video Standard (AVS), </a:t>
            </a:r>
            <a:endParaRPr lang="zh-CN" altLang="en-US" dirty="0"/>
          </a:p>
        </p:txBody>
      </p:sp>
    </p:spTree>
    <p:extLst>
      <p:ext uri="{BB962C8B-B14F-4D97-AF65-F5344CB8AC3E}">
        <p14:creationId xmlns:p14="http://schemas.microsoft.com/office/powerpoint/2010/main" val="55157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矩形 93">
            <a:extLst>
              <a:ext uri="{FF2B5EF4-FFF2-40B4-BE49-F238E27FC236}">
                <a16:creationId xmlns:a16="http://schemas.microsoft.com/office/drawing/2014/main" id="{82D09ACE-6CC9-4658-AE07-A63292F669DC}"/>
              </a:ext>
            </a:extLst>
          </p:cNvPr>
          <p:cNvSpPr/>
          <p:nvPr/>
        </p:nvSpPr>
        <p:spPr>
          <a:xfrm>
            <a:off x="4798209" y="355010"/>
            <a:ext cx="2595582" cy="646331"/>
          </a:xfrm>
          <a:prstGeom prst="rect">
            <a:avLst/>
          </a:prstGeom>
        </p:spPr>
        <p:txBody>
          <a:bodyPr wrap="none">
            <a:spAutoFit/>
          </a:bodyPr>
          <a:lstStyle/>
          <a:p>
            <a:r>
              <a:rPr lang="en-US" altLang="zh-CN" sz="3600" dirty="0">
                <a:solidFill>
                  <a:schemeClr val="accent1"/>
                </a:solidFill>
                <a:latin typeface="Arial" panose="020B0604020202020204" pitchFamily="34" charset="0"/>
                <a:cs typeface="Arial" panose="020B0604020202020204" pitchFamily="34" charset="0"/>
              </a:rPr>
              <a:t>Introduction</a:t>
            </a:r>
          </a:p>
        </p:txBody>
      </p:sp>
      <p:grpSp>
        <p:nvGrpSpPr>
          <p:cNvPr id="2" name="组合 1">
            <a:extLst>
              <a:ext uri="{FF2B5EF4-FFF2-40B4-BE49-F238E27FC236}">
                <a16:creationId xmlns:a16="http://schemas.microsoft.com/office/drawing/2014/main" id="{9E35FE2E-8DFD-4916-8E28-CDC87D03D3B9}"/>
              </a:ext>
            </a:extLst>
          </p:cNvPr>
          <p:cNvGrpSpPr>
            <a:grpSpLocks noChangeAspect="1"/>
          </p:cNvGrpSpPr>
          <p:nvPr/>
        </p:nvGrpSpPr>
        <p:grpSpPr>
          <a:xfrm>
            <a:off x="6353631" y="1746202"/>
            <a:ext cx="4941273" cy="3240000"/>
            <a:chOff x="6353623" y="1561312"/>
            <a:chExt cx="5825136" cy="3819550"/>
          </a:xfrm>
        </p:grpSpPr>
        <p:sp>
          <p:nvSpPr>
            <p:cNvPr id="200" name="矩形 199">
              <a:extLst>
                <a:ext uri="{FF2B5EF4-FFF2-40B4-BE49-F238E27FC236}">
                  <a16:creationId xmlns:a16="http://schemas.microsoft.com/office/drawing/2014/main" id="{C92DC9E7-EA26-49F5-B47C-1312CE07563D}"/>
                </a:ext>
              </a:extLst>
            </p:cNvPr>
            <p:cNvSpPr/>
            <p:nvPr/>
          </p:nvSpPr>
          <p:spPr>
            <a:xfrm>
              <a:off x="6441584" y="2754023"/>
              <a:ext cx="415498" cy="369332"/>
            </a:xfrm>
            <a:prstGeom prst="rect">
              <a:avLst/>
            </a:prstGeom>
          </p:spPr>
          <p:txBody>
            <a:bodyPr wrap="none">
              <a:spAutoFit/>
            </a:bodyPr>
            <a:lstStyle/>
            <a:p>
              <a:pPr rtl="0">
                <a:defRPr/>
              </a:pPr>
              <a:r>
                <a:rPr lang="en-US" altLang="zh-CN"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a:t>
              </a:r>
              <a:endParaRPr lang="zh-CN" altLang="en-US"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201" name="矩形 200">
              <a:extLst>
                <a:ext uri="{FF2B5EF4-FFF2-40B4-BE49-F238E27FC236}">
                  <a16:creationId xmlns:a16="http://schemas.microsoft.com/office/drawing/2014/main" id="{F151C759-6E63-436B-8182-F50C479A2F5B}"/>
                </a:ext>
              </a:extLst>
            </p:cNvPr>
            <p:cNvSpPr/>
            <p:nvPr/>
          </p:nvSpPr>
          <p:spPr>
            <a:xfrm>
              <a:off x="7439416" y="2867335"/>
              <a:ext cx="1790584" cy="539999"/>
            </a:xfrm>
            <a:prstGeom prst="rect">
              <a:avLst/>
            </a:prstGeom>
            <a:solidFill>
              <a:srgbClr val="5B9BD5">
                <a:lumMod val="60000"/>
                <a:lumOff val="40000"/>
              </a:srgbClr>
            </a:solidFill>
            <a:ln w="12700" cap="flat" cmpd="sng" algn="ctr">
              <a:noFill/>
              <a:prstDash val="solid"/>
              <a:miter lim="800000"/>
            </a:ln>
            <a:effectLst/>
          </p:spPr>
          <p:txBody>
            <a:bodyPr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Motion Descriptor</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Encoder</a:t>
              </a:r>
              <a:endPar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02" name="矩形 201">
              <a:extLst>
                <a:ext uri="{FF2B5EF4-FFF2-40B4-BE49-F238E27FC236}">
                  <a16:creationId xmlns:a16="http://schemas.microsoft.com/office/drawing/2014/main" id="{AC9ED155-4CE4-43CE-80CF-76896D3540E6}"/>
                </a:ext>
              </a:extLst>
            </p:cNvPr>
            <p:cNvSpPr/>
            <p:nvPr/>
          </p:nvSpPr>
          <p:spPr>
            <a:xfrm>
              <a:off x="9602101" y="4664388"/>
              <a:ext cx="1572166" cy="360000"/>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Motion Imitator</a:t>
              </a:r>
              <a:endPar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03" name="矩形 202">
              <a:extLst>
                <a:ext uri="{FF2B5EF4-FFF2-40B4-BE49-F238E27FC236}">
                  <a16:creationId xmlns:a16="http://schemas.microsoft.com/office/drawing/2014/main" id="{F1B5CDE7-3DB7-4285-A06A-523CA349ACEE}"/>
                </a:ext>
              </a:extLst>
            </p:cNvPr>
            <p:cNvSpPr/>
            <p:nvPr/>
          </p:nvSpPr>
          <p:spPr>
            <a:xfrm>
              <a:off x="11008720" y="3115909"/>
              <a:ext cx="1080000" cy="539999"/>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Entropy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Coding</a:t>
              </a:r>
              <a:endPar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04" name="矩形 203">
              <a:extLst>
                <a:ext uri="{FF2B5EF4-FFF2-40B4-BE49-F238E27FC236}">
                  <a16:creationId xmlns:a16="http://schemas.microsoft.com/office/drawing/2014/main" id="{EE875DD6-2399-4D00-9F79-2E36F8C15B8B}"/>
                </a:ext>
              </a:extLst>
            </p:cNvPr>
            <p:cNvSpPr/>
            <p:nvPr/>
          </p:nvSpPr>
          <p:spPr>
            <a:xfrm>
              <a:off x="7562748" y="1651312"/>
              <a:ext cx="1543922" cy="360000"/>
            </a:xfrm>
            <a:prstGeom prst="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Frame Encoder</a:t>
              </a:r>
              <a:endPar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05" name="矩形 204">
              <a:extLst>
                <a:ext uri="{FF2B5EF4-FFF2-40B4-BE49-F238E27FC236}">
                  <a16:creationId xmlns:a16="http://schemas.microsoft.com/office/drawing/2014/main" id="{59D7CBB0-48F6-45EB-AB6A-B95D2796AB80}"/>
                </a:ext>
              </a:extLst>
            </p:cNvPr>
            <p:cNvSpPr/>
            <p:nvPr/>
          </p:nvSpPr>
          <p:spPr>
            <a:xfrm>
              <a:off x="7614709" y="3599737"/>
              <a:ext cx="1440000" cy="360000"/>
            </a:xfrm>
            <a:prstGeom prst="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Quantization</a:t>
              </a:r>
              <a:endPar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06" name="矩形 205">
              <a:extLst>
                <a:ext uri="{FF2B5EF4-FFF2-40B4-BE49-F238E27FC236}">
                  <a16:creationId xmlns:a16="http://schemas.microsoft.com/office/drawing/2014/main" id="{5D2387CB-9E61-4415-893A-CFE4B04590D2}"/>
                </a:ext>
              </a:extLst>
            </p:cNvPr>
            <p:cNvSpPr/>
            <p:nvPr/>
          </p:nvSpPr>
          <p:spPr>
            <a:xfrm>
              <a:off x="9624645" y="2465573"/>
              <a:ext cx="1527077" cy="360000"/>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Frame Decoder</a:t>
              </a:r>
              <a:endPar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cxnSp>
          <p:nvCxnSpPr>
            <p:cNvPr id="207" name="直接箭头连接符 206">
              <a:extLst>
                <a:ext uri="{FF2B5EF4-FFF2-40B4-BE49-F238E27FC236}">
                  <a16:creationId xmlns:a16="http://schemas.microsoft.com/office/drawing/2014/main" id="{9C6E04B3-D7F3-4728-A2AC-B26E32C225F4}"/>
                </a:ext>
              </a:extLst>
            </p:cNvPr>
            <p:cNvCxnSpPr>
              <a:cxnSpLocks/>
              <a:stCxn id="224" idx="3"/>
              <a:endCxn id="204" idx="1"/>
            </p:cNvCxnSpPr>
            <p:nvPr/>
          </p:nvCxnSpPr>
          <p:spPr>
            <a:xfrm>
              <a:off x="6929530" y="1831312"/>
              <a:ext cx="633218" cy="0"/>
            </a:xfrm>
            <a:prstGeom prst="straightConnector1">
              <a:avLst/>
            </a:prstGeom>
            <a:noFill/>
            <a:ln w="12700" cap="flat" cmpd="sng" algn="ctr">
              <a:solidFill>
                <a:sysClr val="windowText" lastClr="000000"/>
              </a:solidFill>
              <a:prstDash val="solid"/>
              <a:miter lim="800000"/>
              <a:tailEnd type="triangle"/>
            </a:ln>
            <a:effectLst/>
          </p:spPr>
        </p:cxnSp>
        <p:cxnSp>
          <p:nvCxnSpPr>
            <p:cNvPr id="208" name="直接箭头连接符 207">
              <a:extLst>
                <a:ext uri="{FF2B5EF4-FFF2-40B4-BE49-F238E27FC236}">
                  <a16:creationId xmlns:a16="http://schemas.microsoft.com/office/drawing/2014/main" id="{0BAE6C8D-45EC-482C-B30C-AB5407E289ED}"/>
                </a:ext>
              </a:extLst>
            </p:cNvPr>
            <p:cNvCxnSpPr>
              <a:cxnSpLocks/>
              <a:stCxn id="217" idx="2"/>
              <a:endCxn id="206" idx="0"/>
            </p:cNvCxnSpPr>
            <p:nvPr/>
          </p:nvCxnSpPr>
          <p:spPr>
            <a:xfrm flipH="1">
              <a:off x="10388183" y="2011312"/>
              <a:ext cx="1" cy="454261"/>
            </a:xfrm>
            <a:prstGeom prst="straightConnector1">
              <a:avLst/>
            </a:prstGeom>
            <a:noFill/>
            <a:ln w="12700" cap="flat" cmpd="sng" algn="ctr">
              <a:solidFill>
                <a:sysClr val="windowText" lastClr="000000"/>
              </a:solidFill>
              <a:prstDash val="solid"/>
              <a:miter lim="800000"/>
              <a:tailEnd type="triangle"/>
            </a:ln>
            <a:effectLst/>
          </p:spPr>
        </p:cxnSp>
        <p:cxnSp>
          <p:nvCxnSpPr>
            <p:cNvPr id="209" name="直接箭头连接符 26">
              <a:extLst>
                <a:ext uri="{FF2B5EF4-FFF2-40B4-BE49-F238E27FC236}">
                  <a16:creationId xmlns:a16="http://schemas.microsoft.com/office/drawing/2014/main" id="{1BE783F4-C0C4-4FDB-81F4-7DD370D17B45}"/>
                </a:ext>
              </a:extLst>
            </p:cNvPr>
            <p:cNvCxnSpPr>
              <a:cxnSpLocks/>
              <a:stCxn id="227" idx="3"/>
              <a:endCxn id="201" idx="1"/>
            </p:cNvCxnSpPr>
            <p:nvPr/>
          </p:nvCxnSpPr>
          <p:spPr>
            <a:xfrm>
              <a:off x="6921932" y="2512685"/>
              <a:ext cx="517484" cy="624650"/>
            </a:xfrm>
            <a:prstGeom prst="bentConnector3">
              <a:avLst>
                <a:gd name="adj1" fmla="val 50000"/>
              </a:avLst>
            </a:prstGeom>
            <a:noFill/>
            <a:ln w="12700" cap="flat" cmpd="sng" algn="ctr">
              <a:solidFill>
                <a:sysClr val="windowText" lastClr="000000"/>
              </a:solidFill>
              <a:prstDash val="solid"/>
              <a:miter lim="800000"/>
              <a:tailEnd type="triangle"/>
            </a:ln>
            <a:effectLst/>
          </p:spPr>
        </p:cxnSp>
        <p:cxnSp>
          <p:nvCxnSpPr>
            <p:cNvPr id="210" name="直接箭头连接符 26">
              <a:extLst>
                <a:ext uri="{FF2B5EF4-FFF2-40B4-BE49-F238E27FC236}">
                  <a16:creationId xmlns:a16="http://schemas.microsoft.com/office/drawing/2014/main" id="{2EF0707B-6ACD-47CD-833E-8E33E3B4D230}"/>
                </a:ext>
              </a:extLst>
            </p:cNvPr>
            <p:cNvCxnSpPr>
              <a:cxnSpLocks/>
              <a:stCxn id="230" idx="3"/>
              <a:endCxn id="201" idx="1"/>
            </p:cNvCxnSpPr>
            <p:nvPr/>
          </p:nvCxnSpPr>
          <p:spPr>
            <a:xfrm flipV="1">
              <a:off x="6928740" y="3137335"/>
              <a:ext cx="510676" cy="352254"/>
            </a:xfrm>
            <a:prstGeom prst="bentConnector3">
              <a:avLst>
                <a:gd name="adj1" fmla="val 50000"/>
              </a:avLst>
            </a:prstGeom>
            <a:noFill/>
            <a:ln w="12700" cap="flat" cmpd="sng" algn="ctr">
              <a:solidFill>
                <a:sysClr val="windowText" lastClr="000000"/>
              </a:solidFill>
              <a:prstDash val="solid"/>
              <a:miter lim="800000"/>
              <a:tailEnd type="triangle"/>
            </a:ln>
            <a:effectLst/>
          </p:spPr>
        </p:cxnSp>
        <p:cxnSp>
          <p:nvCxnSpPr>
            <p:cNvPr id="211" name="直接箭头连接符 26">
              <a:extLst>
                <a:ext uri="{FF2B5EF4-FFF2-40B4-BE49-F238E27FC236}">
                  <a16:creationId xmlns:a16="http://schemas.microsoft.com/office/drawing/2014/main" id="{DAFC7705-A2A7-4FA3-A9EC-3699A564381C}"/>
                </a:ext>
              </a:extLst>
            </p:cNvPr>
            <p:cNvCxnSpPr>
              <a:cxnSpLocks/>
              <a:stCxn id="233" idx="3"/>
              <a:endCxn id="201" idx="1"/>
            </p:cNvCxnSpPr>
            <p:nvPr/>
          </p:nvCxnSpPr>
          <p:spPr>
            <a:xfrm flipV="1">
              <a:off x="6923931" y="3137335"/>
              <a:ext cx="515485" cy="1003489"/>
            </a:xfrm>
            <a:prstGeom prst="bentConnector3">
              <a:avLst>
                <a:gd name="adj1" fmla="val 50000"/>
              </a:avLst>
            </a:prstGeom>
            <a:noFill/>
            <a:ln w="12700" cap="flat" cmpd="sng" algn="ctr">
              <a:solidFill>
                <a:sysClr val="windowText" lastClr="000000"/>
              </a:solidFill>
              <a:prstDash val="solid"/>
              <a:miter lim="800000"/>
              <a:tailEnd type="triangle"/>
            </a:ln>
            <a:effectLst/>
          </p:spPr>
        </p:cxnSp>
        <p:cxnSp>
          <p:nvCxnSpPr>
            <p:cNvPr id="212" name="直接箭头连接符 26">
              <a:extLst>
                <a:ext uri="{FF2B5EF4-FFF2-40B4-BE49-F238E27FC236}">
                  <a16:creationId xmlns:a16="http://schemas.microsoft.com/office/drawing/2014/main" id="{4F902B94-5103-4AD5-98D6-5D4E40DD60A6}"/>
                </a:ext>
              </a:extLst>
            </p:cNvPr>
            <p:cNvCxnSpPr>
              <a:cxnSpLocks/>
              <a:stCxn id="202" idx="3"/>
            </p:cNvCxnSpPr>
            <p:nvPr/>
          </p:nvCxnSpPr>
          <p:spPr>
            <a:xfrm>
              <a:off x="11174267" y="4844387"/>
              <a:ext cx="264692" cy="0"/>
            </a:xfrm>
            <a:prstGeom prst="straightConnector1">
              <a:avLst/>
            </a:prstGeom>
            <a:noFill/>
            <a:ln w="12700" cap="flat" cmpd="sng" algn="ctr">
              <a:solidFill>
                <a:sysClr val="windowText" lastClr="000000"/>
              </a:solidFill>
              <a:prstDash val="solid"/>
              <a:miter lim="800000"/>
              <a:tailEnd type="triangle"/>
            </a:ln>
            <a:effectLst/>
          </p:spPr>
        </p:cxnSp>
        <p:cxnSp>
          <p:nvCxnSpPr>
            <p:cNvPr id="213" name="直接箭头连接符 26">
              <a:extLst>
                <a:ext uri="{FF2B5EF4-FFF2-40B4-BE49-F238E27FC236}">
                  <a16:creationId xmlns:a16="http://schemas.microsoft.com/office/drawing/2014/main" id="{DDB68978-0F42-4501-A124-E26F2423251F}"/>
                </a:ext>
              </a:extLst>
            </p:cNvPr>
            <p:cNvCxnSpPr>
              <a:cxnSpLocks/>
              <a:stCxn id="201" idx="2"/>
              <a:endCxn id="205" idx="0"/>
            </p:cNvCxnSpPr>
            <p:nvPr/>
          </p:nvCxnSpPr>
          <p:spPr>
            <a:xfrm>
              <a:off x="8334708" y="3407335"/>
              <a:ext cx="1" cy="192403"/>
            </a:xfrm>
            <a:prstGeom prst="straightConnector1">
              <a:avLst/>
            </a:prstGeom>
            <a:noFill/>
            <a:ln w="12700" cap="flat" cmpd="sng" algn="ctr">
              <a:solidFill>
                <a:sysClr val="windowText" lastClr="000000"/>
              </a:solidFill>
              <a:prstDash val="solid"/>
              <a:miter lim="800000"/>
              <a:tailEnd type="triangle"/>
            </a:ln>
            <a:effectLst/>
          </p:spPr>
        </p:cxnSp>
        <p:cxnSp>
          <p:nvCxnSpPr>
            <p:cNvPr id="214" name="直接箭头连接符 26">
              <a:extLst>
                <a:ext uri="{FF2B5EF4-FFF2-40B4-BE49-F238E27FC236}">
                  <a16:creationId xmlns:a16="http://schemas.microsoft.com/office/drawing/2014/main" id="{8C708FB6-D8BD-4674-8BDD-E57524BF1B27}"/>
                </a:ext>
              </a:extLst>
            </p:cNvPr>
            <p:cNvCxnSpPr>
              <a:cxnSpLocks/>
              <a:stCxn id="205" idx="2"/>
              <a:endCxn id="215" idx="0"/>
            </p:cNvCxnSpPr>
            <p:nvPr/>
          </p:nvCxnSpPr>
          <p:spPr>
            <a:xfrm flipH="1">
              <a:off x="8334708" y="3959737"/>
              <a:ext cx="1" cy="614649"/>
            </a:xfrm>
            <a:prstGeom prst="straightConnector1">
              <a:avLst/>
            </a:prstGeom>
            <a:noFill/>
            <a:ln w="12700" cap="flat" cmpd="sng" algn="ctr">
              <a:solidFill>
                <a:sysClr val="windowText" lastClr="000000"/>
              </a:solidFill>
              <a:prstDash val="solid"/>
              <a:miter lim="800000"/>
              <a:tailEnd type="triangle"/>
            </a:ln>
            <a:effectLst/>
          </p:spPr>
        </p:cxnSp>
        <p:sp>
          <p:nvSpPr>
            <p:cNvPr id="215" name="矩形 214">
              <a:extLst>
                <a:ext uri="{FF2B5EF4-FFF2-40B4-BE49-F238E27FC236}">
                  <a16:creationId xmlns:a16="http://schemas.microsoft.com/office/drawing/2014/main" id="{45EFF419-A837-40B1-863D-BF820F613145}"/>
                </a:ext>
              </a:extLst>
            </p:cNvPr>
            <p:cNvSpPr/>
            <p:nvPr/>
          </p:nvSpPr>
          <p:spPr>
            <a:xfrm>
              <a:off x="7403456" y="4574386"/>
              <a:ext cx="1862505" cy="539999"/>
            </a:xfrm>
            <a:prstGeom prst="rect">
              <a:avLst/>
            </a:prstGeom>
            <a:noFill/>
            <a:ln w="12700" cap="flat" cmpd="sng" algn="ctr">
              <a:solidFill>
                <a:sysClr val="windowText" lastClr="000000"/>
              </a:solidFill>
              <a:prstDash val="solid"/>
              <a:miter lim="800000"/>
            </a:ln>
            <a:effectLst/>
          </p:spPr>
          <p:txBody>
            <a:bodyPr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Motion Descriptor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Decoder</a:t>
              </a:r>
              <a:endPar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cxnSp>
          <p:nvCxnSpPr>
            <p:cNvPr id="216" name="直接箭头连接符 26">
              <a:extLst>
                <a:ext uri="{FF2B5EF4-FFF2-40B4-BE49-F238E27FC236}">
                  <a16:creationId xmlns:a16="http://schemas.microsoft.com/office/drawing/2014/main" id="{20802CF7-38C1-4DED-838D-56306EE54840}"/>
                </a:ext>
              </a:extLst>
            </p:cNvPr>
            <p:cNvCxnSpPr>
              <a:cxnSpLocks/>
              <a:stCxn id="215" idx="3"/>
              <a:endCxn id="202" idx="1"/>
            </p:cNvCxnSpPr>
            <p:nvPr/>
          </p:nvCxnSpPr>
          <p:spPr>
            <a:xfrm>
              <a:off x="9265961" y="4844386"/>
              <a:ext cx="336140" cy="1"/>
            </a:xfrm>
            <a:prstGeom prst="straightConnector1">
              <a:avLst/>
            </a:prstGeom>
            <a:noFill/>
            <a:ln w="12700" cap="flat" cmpd="sng" algn="ctr">
              <a:solidFill>
                <a:sysClr val="windowText" lastClr="000000"/>
              </a:solidFill>
              <a:prstDash val="solid"/>
              <a:miter lim="800000"/>
              <a:tailEnd type="triangle"/>
            </a:ln>
            <a:effectLst/>
          </p:spPr>
        </p:cxnSp>
        <p:sp>
          <p:nvSpPr>
            <p:cNvPr id="217" name="矩形 216">
              <a:extLst>
                <a:ext uri="{FF2B5EF4-FFF2-40B4-BE49-F238E27FC236}">
                  <a16:creationId xmlns:a16="http://schemas.microsoft.com/office/drawing/2014/main" id="{58A8C5CD-69D0-4306-B830-F3A43292CBFA}"/>
                </a:ext>
              </a:extLst>
            </p:cNvPr>
            <p:cNvSpPr/>
            <p:nvPr/>
          </p:nvSpPr>
          <p:spPr>
            <a:xfrm>
              <a:off x="9668184" y="1651312"/>
              <a:ext cx="1440000" cy="360000"/>
            </a:xfrm>
            <a:prstGeom prst="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Quantization</a:t>
              </a:r>
              <a:endPar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cxnSp>
          <p:nvCxnSpPr>
            <p:cNvPr id="218" name="直接箭头连接符 217">
              <a:extLst>
                <a:ext uri="{FF2B5EF4-FFF2-40B4-BE49-F238E27FC236}">
                  <a16:creationId xmlns:a16="http://schemas.microsoft.com/office/drawing/2014/main" id="{76167B89-1662-47EF-8F5E-635E887CFFC7}"/>
                </a:ext>
              </a:extLst>
            </p:cNvPr>
            <p:cNvCxnSpPr>
              <a:cxnSpLocks/>
              <a:stCxn id="204" idx="3"/>
              <a:endCxn id="217" idx="1"/>
            </p:cNvCxnSpPr>
            <p:nvPr/>
          </p:nvCxnSpPr>
          <p:spPr>
            <a:xfrm>
              <a:off x="9106670" y="1831312"/>
              <a:ext cx="561514" cy="0"/>
            </a:xfrm>
            <a:prstGeom prst="straightConnector1">
              <a:avLst/>
            </a:prstGeom>
            <a:noFill/>
            <a:ln w="12700" cap="flat" cmpd="sng" algn="ctr">
              <a:solidFill>
                <a:sysClr val="windowText" lastClr="000000"/>
              </a:solidFill>
              <a:prstDash val="solid"/>
              <a:miter lim="800000"/>
              <a:tailEnd type="triangle"/>
            </a:ln>
            <a:effectLst/>
          </p:spPr>
        </p:cxnSp>
        <p:cxnSp>
          <p:nvCxnSpPr>
            <p:cNvPr id="219" name="直接箭头连接符 218">
              <a:extLst>
                <a:ext uri="{FF2B5EF4-FFF2-40B4-BE49-F238E27FC236}">
                  <a16:creationId xmlns:a16="http://schemas.microsoft.com/office/drawing/2014/main" id="{A3569156-8EA6-43DE-8D5C-71EF123D7ECD}"/>
                </a:ext>
              </a:extLst>
            </p:cNvPr>
            <p:cNvCxnSpPr>
              <a:cxnSpLocks/>
              <a:stCxn id="206" idx="2"/>
              <a:endCxn id="235" idx="0"/>
            </p:cNvCxnSpPr>
            <p:nvPr/>
          </p:nvCxnSpPr>
          <p:spPr>
            <a:xfrm>
              <a:off x="10388183" y="2825572"/>
              <a:ext cx="1" cy="558319"/>
            </a:xfrm>
            <a:prstGeom prst="straightConnector1">
              <a:avLst/>
            </a:prstGeom>
            <a:noFill/>
            <a:ln w="12700" cap="flat" cmpd="sng" algn="ctr">
              <a:solidFill>
                <a:sysClr val="windowText" lastClr="000000"/>
              </a:solidFill>
              <a:prstDash val="solid"/>
              <a:miter lim="800000"/>
              <a:tailEnd type="triangle"/>
            </a:ln>
            <a:effectLst/>
          </p:spPr>
        </p:cxnSp>
        <p:cxnSp>
          <p:nvCxnSpPr>
            <p:cNvPr id="220" name="直接箭头连接符 75">
              <a:extLst>
                <a:ext uri="{FF2B5EF4-FFF2-40B4-BE49-F238E27FC236}">
                  <a16:creationId xmlns:a16="http://schemas.microsoft.com/office/drawing/2014/main" id="{29BEC5A0-9F91-4148-8564-C0045D889838}"/>
                </a:ext>
              </a:extLst>
            </p:cNvPr>
            <p:cNvCxnSpPr>
              <a:cxnSpLocks/>
              <a:stCxn id="217" idx="2"/>
              <a:endCxn id="203" idx="0"/>
            </p:cNvCxnSpPr>
            <p:nvPr/>
          </p:nvCxnSpPr>
          <p:spPr>
            <a:xfrm rot="16200000" flipH="1">
              <a:off x="10416153" y="1983342"/>
              <a:ext cx="1104597" cy="1160536"/>
            </a:xfrm>
            <a:prstGeom prst="bentConnector3">
              <a:avLst>
                <a:gd name="adj1" fmla="val 18721"/>
              </a:avLst>
            </a:prstGeom>
            <a:noFill/>
            <a:ln w="12700" cap="flat" cmpd="sng" algn="ctr">
              <a:solidFill>
                <a:sysClr val="windowText" lastClr="000000"/>
              </a:solidFill>
              <a:prstDash val="dash"/>
              <a:miter lim="800000"/>
              <a:tailEnd type="triangle"/>
            </a:ln>
            <a:effectLst/>
          </p:spPr>
        </p:cxnSp>
        <p:cxnSp>
          <p:nvCxnSpPr>
            <p:cNvPr id="221" name="直接箭头连接符 75">
              <a:extLst>
                <a:ext uri="{FF2B5EF4-FFF2-40B4-BE49-F238E27FC236}">
                  <a16:creationId xmlns:a16="http://schemas.microsoft.com/office/drawing/2014/main" id="{B816D646-BB6D-4C05-AB47-07D17DB949E2}"/>
                </a:ext>
              </a:extLst>
            </p:cNvPr>
            <p:cNvCxnSpPr>
              <a:cxnSpLocks/>
              <a:stCxn id="205" idx="2"/>
              <a:endCxn id="203" idx="2"/>
            </p:cNvCxnSpPr>
            <p:nvPr/>
          </p:nvCxnSpPr>
          <p:spPr>
            <a:xfrm rot="5400000" flipH="1" flipV="1">
              <a:off x="9789800" y="2200817"/>
              <a:ext cx="303829" cy="3214011"/>
            </a:xfrm>
            <a:prstGeom prst="bentConnector3">
              <a:avLst>
                <a:gd name="adj1" fmla="val -88698"/>
              </a:avLst>
            </a:prstGeom>
            <a:noFill/>
            <a:ln w="12700" cap="flat" cmpd="sng" algn="ctr">
              <a:solidFill>
                <a:sysClr val="windowText" lastClr="000000"/>
              </a:solidFill>
              <a:prstDash val="dash"/>
              <a:miter lim="800000"/>
              <a:tailEnd type="triangle"/>
            </a:ln>
            <a:effectLst/>
          </p:spPr>
        </p:cxnSp>
        <p:cxnSp>
          <p:nvCxnSpPr>
            <p:cNvPr id="222" name="直接箭头连接符 26">
              <a:extLst>
                <a:ext uri="{FF2B5EF4-FFF2-40B4-BE49-F238E27FC236}">
                  <a16:creationId xmlns:a16="http://schemas.microsoft.com/office/drawing/2014/main" id="{8F9A8180-F6D5-4D68-81C5-800E54BA2F4F}"/>
                </a:ext>
              </a:extLst>
            </p:cNvPr>
            <p:cNvCxnSpPr>
              <a:cxnSpLocks/>
              <a:endCxn id="202" idx="0"/>
            </p:cNvCxnSpPr>
            <p:nvPr/>
          </p:nvCxnSpPr>
          <p:spPr>
            <a:xfrm>
              <a:off x="10388183" y="3869769"/>
              <a:ext cx="1" cy="794618"/>
            </a:xfrm>
            <a:prstGeom prst="straightConnector1">
              <a:avLst/>
            </a:prstGeom>
            <a:noFill/>
            <a:ln w="12700" cap="flat" cmpd="sng" algn="ctr">
              <a:solidFill>
                <a:sysClr val="windowText" lastClr="000000"/>
              </a:solidFill>
              <a:prstDash val="solid"/>
              <a:miter lim="800000"/>
              <a:tailEnd type="triangle"/>
            </a:ln>
            <a:effectLst/>
          </p:spPr>
        </p:cxnSp>
        <p:grpSp>
          <p:nvGrpSpPr>
            <p:cNvPr id="223" name="组合 222">
              <a:extLst>
                <a:ext uri="{FF2B5EF4-FFF2-40B4-BE49-F238E27FC236}">
                  <a16:creationId xmlns:a16="http://schemas.microsoft.com/office/drawing/2014/main" id="{5F0EC98A-11C3-46F6-A4E5-94CA1EA844C3}"/>
                </a:ext>
              </a:extLst>
            </p:cNvPr>
            <p:cNvGrpSpPr/>
            <p:nvPr/>
          </p:nvGrpSpPr>
          <p:grpSpPr>
            <a:xfrm>
              <a:off x="6389530" y="1561312"/>
              <a:ext cx="540000" cy="540000"/>
              <a:chOff x="1375144" y="858397"/>
              <a:chExt cx="540000" cy="540000"/>
            </a:xfrm>
          </p:grpSpPr>
          <p:sp>
            <p:nvSpPr>
              <p:cNvPr id="224" name="矩形 223">
                <a:extLst>
                  <a:ext uri="{FF2B5EF4-FFF2-40B4-BE49-F238E27FC236}">
                    <a16:creationId xmlns:a16="http://schemas.microsoft.com/office/drawing/2014/main" id="{263B17F7-9A84-47A4-9692-CAD301B851EF}"/>
                  </a:ext>
                </a:extLst>
              </p:cNvPr>
              <p:cNvSpPr/>
              <p:nvPr/>
            </p:nvSpPr>
            <p:spPr>
              <a:xfrm>
                <a:off x="1375144" y="858397"/>
                <a:ext cx="540000" cy="540000"/>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25" name="矩形 224">
                    <a:extLst>
                      <a:ext uri="{FF2B5EF4-FFF2-40B4-BE49-F238E27FC236}">
                        <a16:creationId xmlns:a16="http://schemas.microsoft.com/office/drawing/2014/main" id="{3F389A5D-D4E2-42C2-A1C0-6EC9E3C9A879}"/>
                      </a:ext>
                    </a:extLst>
                  </p:cNvPr>
                  <p:cNvSpPr/>
                  <p:nvPr/>
                </p:nvSpPr>
                <p:spPr>
                  <a:xfrm>
                    <a:off x="1432103" y="906983"/>
                    <a:ext cx="462178" cy="369332"/>
                  </a:xfrm>
                  <a:prstGeom prst="rect">
                    <a:avLst/>
                  </a:prstGeom>
                  <a:noFill/>
                  <a:ln w="12700">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altLang="zh-CN" sz="1800" b="1" i="0" u="none" strike="noStrike" kern="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𝐅</m:t>
                              </m:r>
                            </m:e>
                            <m:sub>
                              <m: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1</m:t>
                              </m:r>
                            </m:sub>
                          </m:sSub>
                        </m:oMath>
                      </m:oMathPara>
                    </a14:m>
                    <a:endParaRPr kumimoji="0" lang="zh-CN" altLang="en-US" sz="1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mc:Choice>
            <mc:Fallback xmlns="">
              <p:sp>
                <p:nvSpPr>
                  <p:cNvPr id="386" name="矩形 385">
                    <a:extLst>
                      <a:ext uri="{FF2B5EF4-FFF2-40B4-BE49-F238E27FC236}">
                        <a16:creationId xmlns:a16="http://schemas.microsoft.com/office/drawing/2014/main" id="{B3DDD129-335F-4D9E-82F6-2714547B3F2F}"/>
                      </a:ext>
                    </a:extLst>
                  </p:cNvPr>
                  <p:cNvSpPr>
                    <a:spLocks noRot="1" noChangeAspect="1" noMove="1" noResize="1" noEditPoints="1" noAdjustHandles="1" noChangeArrowheads="1" noChangeShapeType="1" noTextEdit="1"/>
                  </p:cNvSpPr>
                  <p:nvPr/>
                </p:nvSpPr>
                <p:spPr>
                  <a:xfrm>
                    <a:off x="1432103" y="906983"/>
                    <a:ext cx="462178" cy="369332"/>
                  </a:xfrm>
                  <a:prstGeom prst="rect">
                    <a:avLst/>
                  </a:prstGeom>
                  <a:blipFill>
                    <a:blip r:embed="rId5"/>
                    <a:stretch>
                      <a:fillRect/>
                    </a:stretch>
                  </a:blipFill>
                  <a:ln w="12700">
                    <a:noFill/>
                  </a:ln>
                </p:spPr>
                <p:txBody>
                  <a:bodyPr/>
                  <a:lstStyle/>
                  <a:p>
                    <a:r>
                      <a:rPr lang="zh-CN" altLang="en-US">
                        <a:noFill/>
                      </a:rPr>
                      <a:t> </a:t>
                    </a:r>
                  </a:p>
                </p:txBody>
              </p:sp>
            </mc:Fallback>
          </mc:AlternateContent>
        </p:grpSp>
        <p:grpSp>
          <p:nvGrpSpPr>
            <p:cNvPr id="226" name="组合 225">
              <a:extLst>
                <a:ext uri="{FF2B5EF4-FFF2-40B4-BE49-F238E27FC236}">
                  <a16:creationId xmlns:a16="http://schemas.microsoft.com/office/drawing/2014/main" id="{B9ABE9BA-34F2-473F-9B0E-91599905E12B}"/>
                </a:ext>
              </a:extLst>
            </p:cNvPr>
            <p:cNvGrpSpPr/>
            <p:nvPr/>
          </p:nvGrpSpPr>
          <p:grpSpPr>
            <a:xfrm>
              <a:off x="6381932" y="2242686"/>
              <a:ext cx="540000" cy="540000"/>
              <a:chOff x="1308135" y="1307511"/>
              <a:chExt cx="540000" cy="540000"/>
            </a:xfrm>
          </p:grpSpPr>
          <p:sp>
            <p:nvSpPr>
              <p:cNvPr id="227" name="矩形 226">
                <a:extLst>
                  <a:ext uri="{FF2B5EF4-FFF2-40B4-BE49-F238E27FC236}">
                    <a16:creationId xmlns:a16="http://schemas.microsoft.com/office/drawing/2014/main" id="{73DA2686-4C4A-4D0D-8C7F-73A0C6D7FE8E}"/>
                  </a:ext>
                </a:extLst>
              </p:cNvPr>
              <p:cNvSpPr/>
              <p:nvPr/>
            </p:nvSpPr>
            <p:spPr>
              <a:xfrm>
                <a:off x="1308135" y="1307511"/>
                <a:ext cx="540000" cy="540000"/>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28" name="矩形 227">
                    <a:extLst>
                      <a:ext uri="{FF2B5EF4-FFF2-40B4-BE49-F238E27FC236}">
                        <a16:creationId xmlns:a16="http://schemas.microsoft.com/office/drawing/2014/main" id="{E7718B62-EB5A-4915-80C2-3790DE57C411}"/>
                      </a:ext>
                    </a:extLst>
                  </p:cNvPr>
                  <p:cNvSpPr/>
                  <p:nvPr/>
                </p:nvSpPr>
                <p:spPr>
                  <a:xfrm>
                    <a:off x="1370285" y="1369154"/>
                    <a:ext cx="467499" cy="369332"/>
                  </a:xfrm>
                  <a:prstGeom prst="rect">
                    <a:avLst/>
                  </a:prstGeom>
                  <a:noFill/>
                  <a:ln w="12700">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altLang="zh-CN" sz="1800" b="1" i="0" u="none" strike="noStrike" kern="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𝐅</m:t>
                              </m:r>
                            </m:e>
                            <m:sub>
                              <m: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2</m:t>
                              </m:r>
                            </m:sub>
                          </m:sSub>
                        </m:oMath>
                      </m:oMathPara>
                    </a14:m>
                    <a:endParaRPr kumimoji="0" lang="zh-CN" altLang="en-US" sz="1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mc:Choice>
            <mc:Fallback xmlns="">
              <p:sp>
                <p:nvSpPr>
                  <p:cNvPr id="384" name="矩形 383">
                    <a:extLst>
                      <a:ext uri="{FF2B5EF4-FFF2-40B4-BE49-F238E27FC236}">
                        <a16:creationId xmlns:a16="http://schemas.microsoft.com/office/drawing/2014/main" id="{21385038-B24B-46EC-8A67-160E291DBF5A}"/>
                      </a:ext>
                    </a:extLst>
                  </p:cNvPr>
                  <p:cNvSpPr>
                    <a:spLocks noRot="1" noChangeAspect="1" noMove="1" noResize="1" noEditPoints="1" noAdjustHandles="1" noChangeArrowheads="1" noChangeShapeType="1" noTextEdit="1"/>
                  </p:cNvSpPr>
                  <p:nvPr/>
                </p:nvSpPr>
                <p:spPr>
                  <a:xfrm>
                    <a:off x="1370285" y="1369154"/>
                    <a:ext cx="467499" cy="369332"/>
                  </a:xfrm>
                  <a:prstGeom prst="rect">
                    <a:avLst/>
                  </a:prstGeom>
                  <a:blipFill>
                    <a:blip r:embed="rId6"/>
                    <a:stretch>
                      <a:fillRect/>
                    </a:stretch>
                  </a:blipFill>
                  <a:ln w="12700">
                    <a:noFill/>
                  </a:ln>
                </p:spPr>
                <p:txBody>
                  <a:bodyPr/>
                  <a:lstStyle/>
                  <a:p>
                    <a:r>
                      <a:rPr lang="zh-CN" altLang="en-US">
                        <a:noFill/>
                      </a:rPr>
                      <a:t> </a:t>
                    </a:r>
                  </a:p>
                </p:txBody>
              </p:sp>
            </mc:Fallback>
          </mc:AlternateContent>
        </p:grpSp>
        <p:grpSp>
          <p:nvGrpSpPr>
            <p:cNvPr id="229" name="组合 228">
              <a:extLst>
                <a:ext uri="{FF2B5EF4-FFF2-40B4-BE49-F238E27FC236}">
                  <a16:creationId xmlns:a16="http://schemas.microsoft.com/office/drawing/2014/main" id="{B181D26E-6220-49EF-A1B8-F3BE667EDFC9}"/>
                </a:ext>
              </a:extLst>
            </p:cNvPr>
            <p:cNvGrpSpPr/>
            <p:nvPr/>
          </p:nvGrpSpPr>
          <p:grpSpPr>
            <a:xfrm>
              <a:off x="6353623" y="3219590"/>
              <a:ext cx="696857" cy="540000"/>
              <a:chOff x="1267572" y="2269888"/>
              <a:chExt cx="696857" cy="540000"/>
            </a:xfrm>
          </p:grpSpPr>
          <p:sp>
            <p:nvSpPr>
              <p:cNvPr id="230" name="矩形 229">
                <a:extLst>
                  <a:ext uri="{FF2B5EF4-FFF2-40B4-BE49-F238E27FC236}">
                    <a16:creationId xmlns:a16="http://schemas.microsoft.com/office/drawing/2014/main" id="{748A6AFF-1CC4-4266-9E50-5001AA56D9D1}"/>
                  </a:ext>
                </a:extLst>
              </p:cNvPr>
              <p:cNvSpPr/>
              <p:nvPr/>
            </p:nvSpPr>
            <p:spPr>
              <a:xfrm>
                <a:off x="1302689" y="2269888"/>
                <a:ext cx="540000" cy="540000"/>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1"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31" name="矩形 230">
                    <a:extLst>
                      <a:ext uri="{FF2B5EF4-FFF2-40B4-BE49-F238E27FC236}">
                        <a16:creationId xmlns:a16="http://schemas.microsoft.com/office/drawing/2014/main" id="{6A45EEB9-EB5A-47CE-8A0B-18B7FF2CF9B4}"/>
                      </a:ext>
                    </a:extLst>
                  </p:cNvPr>
                  <p:cNvSpPr/>
                  <p:nvPr/>
                </p:nvSpPr>
                <p:spPr>
                  <a:xfrm>
                    <a:off x="1267572" y="2300890"/>
                    <a:ext cx="696857" cy="369332"/>
                  </a:xfrm>
                  <a:prstGeom prst="rect">
                    <a:avLst/>
                  </a:prstGeom>
                  <a:noFill/>
                  <a:ln w="12700">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altLang="zh-CN" sz="1800" b="1" i="0" u="none" strike="noStrike" kern="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𝐅</m:t>
                              </m:r>
                            </m:e>
                            <m:sub>
                              <m: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𝑘</m:t>
                              </m:r>
                              <m: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−1</m:t>
                              </m:r>
                            </m:sub>
                          </m:sSub>
                        </m:oMath>
                      </m:oMathPara>
                    </a14:m>
                    <a:endParaRPr kumimoji="0" lang="zh-CN" altLang="en-US" sz="1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mc:Choice>
            <mc:Fallback xmlns="">
              <p:sp>
                <p:nvSpPr>
                  <p:cNvPr id="382" name="矩形 381">
                    <a:extLst>
                      <a:ext uri="{FF2B5EF4-FFF2-40B4-BE49-F238E27FC236}">
                        <a16:creationId xmlns:a16="http://schemas.microsoft.com/office/drawing/2014/main" id="{688AE7AC-895C-4765-8002-FAAB216A6AB1}"/>
                      </a:ext>
                    </a:extLst>
                  </p:cNvPr>
                  <p:cNvSpPr>
                    <a:spLocks noRot="1" noChangeAspect="1" noMove="1" noResize="1" noEditPoints="1" noAdjustHandles="1" noChangeArrowheads="1" noChangeShapeType="1" noTextEdit="1"/>
                  </p:cNvSpPr>
                  <p:nvPr/>
                </p:nvSpPr>
                <p:spPr>
                  <a:xfrm>
                    <a:off x="1267572" y="2300890"/>
                    <a:ext cx="696857" cy="369332"/>
                  </a:xfrm>
                  <a:prstGeom prst="rect">
                    <a:avLst/>
                  </a:prstGeom>
                  <a:blipFill>
                    <a:blip r:embed="rId7"/>
                    <a:stretch>
                      <a:fillRect b="-1667"/>
                    </a:stretch>
                  </a:blipFill>
                  <a:ln w="12700">
                    <a:noFill/>
                  </a:ln>
                </p:spPr>
                <p:txBody>
                  <a:bodyPr/>
                  <a:lstStyle/>
                  <a:p>
                    <a:r>
                      <a:rPr lang="zh-CN" altLang="en-US">
                        <a:noFill/>
                      </a:rPr>
                      <a:t> </a:t>
                    </a:r>
                  </a:p>
                </p:txBody>
              </p:sp>
            </mc:Fallback>
          </mc:AlternateContent>
        </p:grpSp>
        <p:grpSp>
          <p:nvGrpSpPr>
            <p:cNvPr id="232" name="组合 231">
              <a:extLst>
                <a:ext uri="{FF2B5EF4-FFF2-40B4-BE49-F238E27FC236}">
                  <a16:creationId xmlns:a16="http://schemas.microsoft.com/office/drawing/2014/main" id="{3F2583FA-94D7-468C-B804-A0B4A4E33D87}"/>
                </a:ext>
              </a:extLst>
            </p:cNvPr>
            <p:cNvGrpSpPr/>
            <p:nvPr/>
          </p:nvGrpSpPr>
          <p:grpSpPr>
            <a:xfrm>
              <a:off x="6383931" y="3870824"/>
              <a:ext cx="582388" cy="540000"/>
              <a:chOff x="1302689" y="2996507"/>
              <a:chExt cx="582388" cy="540000"/>
            </a:xfrm>
          </p:grpSpPr>
          <p:sp>
            <p:nvSpPr>
              <p:cNvPr id="233" name="矩形 232">
                <a:extLst>
                  <a:ext uri="{FF2B5EF4-FFF2-40B4-BE49-F238E27FC236}">
                    <a16:creationId xmlns:a16="http://schemas.microsoft.com/office/drawing/2014/main" id="{2B45F59F-735C-46B9-B327-60CDDDAD2E62}"/>
                  </a:ext>
                </a:extLst>
              </p:cNvPr>
              <p:cNvSpPr/>
              <p:nvPr/>
            </p:nvSpPr>
            <p:spPr>
              <a:xfrm>
                <a:off x="1302689" y="2996507"/>
                <a:ext cx="540000" cy="540000"/>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34" name="矩形 233">
                    <a:extLst>
                      <a:ext uri="{FF2B5EF4-FFF2-40B4-BE49-F238E27FC236}">
                        <a16:creationId xmlns:a16="http://schemas.microsoft.com/office/drawing/2014/main" id="{C06122D9-6C8D-4905-9A53-2BED673E83B4}"/>
                      </a:ext>
                    </a:extLst>
                  </p:cNvPr>
                  <p:cNvSpPr/>
                  <p:nvPr/>
                </p:nvSpPr>
                <p:spPr>
                  <a:xfrm>
                    <a:off x="1407830" y="3032175"/>
                    <a:ext cx="477247" cy="369332"/>
                  </a:xfrm>
                  <a:prstGeom prst="rect">
                    <a:avLst/>
                  </a:prstGeom>
                  <a:noFill/>
                  <a:ln w="12700">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altLang="zh-CN" sz="1800" b="1" i="0" u="none" strike="noStrike" kern="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𝐅</m:t>
                              </m:r>
                            </m:e>
                            <m:sub>
                              <m: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𝑘</m:t>
                              </m:r>
                            </m:sub>
                          </m:sSub>
                        </m:oMath>
                      </m:oMathPara>
                    </a14:m>
                    <a:endParaRPr kumimoji="0" lang="zh-CN" altLang="en-US" sz="1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mc:Choice>
            <mc:Fallback xmlns="">
              <p:sp>
                <p:nvSpPr>
                  <p:cNvPr id="380" name="矩形 379">
                    <a:extLst>
                      <a:ext uri="{FF2B5EF4-FFF2-40B4-BE49-F238E27FC236}">
                        <a16:creationId xmlns:a16="http://schemas.microsoft.com/office/drawing/2014/main" id="{3A421C31-C68B-4D07-B747-AFDBE92E929E}"/>
                      </a:ext>
                    </a:extLst>
                  </p:cNvPr>
                  <p:cNvSpPr>
                    <a:spLocks noRot="1" noChangeAspect="1" noMove="1" noResize="1" noEditPoints="1" noAdjustHandles="1" noChangeArrowheads="1" noChangeShapeType="1" noTextEdit="1"/>
                  </p:cNvSpPr>
                  <p:nvPr/>
                </p:nvSpPr>
                <p:spPr>
                  <a:xfrm>
                    <a:off x="1407830" y="3032175"/>
                    <a:ext cx="477247" cy="369332"/>
                  </a:xfrm>
                  <a:prstGeom prst="rect">
                    <a:avLst/>
                  </a:prstGeom>
                  <a:blipFill>
                    <a:blip r:embed="rId8"/>
                    <a:stretch>
                      <a:fillRect b="-1639"/>
                    </a:stretch>
                  </a:blipFill>
                  <a:ln w="12700">
                    <a:noFill/>
                  </a:ln>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235" name="矩形 234">
                  <a:extLst>
                    <a:ext uri="{FF2B5EF4-FFF2-40B4-BE49-F238E27FC236}">
                      <a16:creationId xmlns:a16="http://schemas.microsoft.com/office/drawing/2014/main" id="{9CAEC762-02F9-4AF1-B683-A4DE47DFE56E}"/>
                    </a:ext>
                  </a:extLst>
                </p:cNvPr>
                <p:cNvSpPr/>
                <p:nvPr/>
              </p:nvSpPr>
              <p:spPr>
                <a:xfrm>
                  <a:off x="10099538" y="3383892"/>
                  <a:ext cx="577291" cy="444164"/>
                </a:xfrm>
                <a:prstGeom prst="rect">
                  <a:avLst/>
                </a:prstGeom>
                <a:noFill/>
                <a:ln w="12700">
                  <a:noFill/>
                </a:ln>
              </p:spPr>
              <p:txBody>
                <a:bodyPr wrap="square">
                  <a:spAutoFit/>
                </a:bodyPr>
                <a:lstStyle/>
                <a:p>
                  <a:pPr algn="ctr" rtl="0">
                    <a:defRPr/>
                  </a:pPr>
                  <a14:m>
                    <m:oMathPara xmlns:m="http://schemas.openxmlformats.org/officeDocument/2006/math">
                      <m:oMathParaPr>
                        <m:jc m:val="center"/>
                      </m:oMathParaPr>
                      <m:oMath xmlns:m="http://schemas.openxmlformats.org/officeDocument/2006/math">
                        <m:sSub>
                          <m:sSubPr>
                            <m:ctrlPr>
                              <a:rPr lang="en-US" altLang="zh-CN" i="1" smtClean="0">
                                <a:solidFill>
                                  <a:prstClr val="black"/>
                                </a:solidFill>
                                <a:latin typeface="Cambria Math" panose="02040503050406030204" pitchFamily="18" charset="0"/>
                                <a:cs typeface="Arial" panose="020B0604020202020204" pitchFamily="34" charset="0"/>
                              </a:rPr>
                            </m:ctrlPr>
                          </m:sSubPr>
                          <m:e>
                            <m:acc>
                              <m:accPr>
                                <m:chr m:val="̂"/>
                                <m:ctrlPr>
                                  <a:rPr lang="en-US" altLang="zh-CN" b="1" i="1">
                                    <a:solidFill>
                                      <a:prstClr val="black"/>
                                    </a:solidFill>
                                    <a:latin typeface="Cambria Math" panose="02040503050406030204" pitchFamily="18" charset="0"/>
                                    <a:cs typeface="Arial" panose="020B0604020202020204" pitchFamily="34" charset="0"/>
                                  </a:rPr>
                                </m:ctrlPr>
                              </m:accPr>
                              <m:e>
                                <m:r>
                                  <a:rPr lang="en-US" altLang="zh-CN" b="1">
                                    <a:solidFill>
                                      <a:prstClr val="black"/>
                                    </a:solidFill>
                                    <a:latin typeface="Cambria Math" panose="02040503050406030204" pitchFamily="18" charset="0"/>
                                    <a:cs typeface="Arial" panose="020B0604020202020204" pitchFamily="34" charset="0"/>
                                  </a:rPr>
                                  <m:t>𝐅</m:t>
                                </m:r>
                              </m:e>
                            </m:acc>
                          </m:e>
                          <m:sub>
                            <m:r>
                              <a:rPr lang="en-US" altLang="zh-CN" i="1" smtClean="0">
                                <a:solidFill>
                                  <a:prstClr val="black"/>
                                </a:solidFill>
                                <a:latin typeface="Cambria Math" panose="02040503050406030204" pitchFamily="18" charset="0"/>
                                <a:cs typeface="Arial" panose="020B0604020202020204" pitchFamily="34" charset="0"/>
                              </a:rPr>
                              <m:t>1</m:t>
                            </m:r>
                          </m:sub>
                        </m:sSub>
                      </m:oMath>
                    </m:oMathPara>
                  </a14:m>
                  <a:endParaRPr lang="zh-CN" altLang="en-US"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mc:Choice>
          <mc:Fallback xmlns="">
            <p:sp>
              <p:nvSpPr>
                <p:cNvPr id="235" name="矩形 234">
                  <a:extLst>
                    <a:ext uri="{FF2B5EF4-FFF2-40B4-BE49-F238E27FC236}">
                      <a16:creationId xmlns:a16="http://schemas.microsoft.com/office/drawing/2014/main" id="{9CAEC762-02F9-4AF1-B683-A4DE47DFE56E}"/>
                    </a:ext>
                  </a:extLst>
                </p:cNvPr>
                <p:cNvSpPr>
                  <a:spLocks noRot="1" noChangeAspect="1" noMove="1" noResize="1" noEditPoints="1" noAdjustHandles="1" noChangeArrowheads="1" noChangeShapeType="1" noTextEdit="1"/>
                </p:cNvSpPr>
                <p:nvPr/>
              </p:nvSpPr>
              <p:spPr>
                <a:xfrm>
                  <a:off x="10099538" y="3383892"/>
                  <a:ext cx="577291" cy="444164"/>
                </a:xfrm>
                <a:prstGeom prst="rect">
                  <a:avLst/>
                </a:prstGeom>
                <a:blipFill>
                  <a:blip r:embed="rId9"/>
                  <a:stretch>
                    <a:fillRect r="-5000" b="-1613"/>
                  </a:stretch>
                </a:blipFill>
                <a:ln w="12700">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6" name="矩形 235">
                  <a:extLst>
                    <a:ext uri="{FF2B5EF4-FFF2-40B4-BE49-F238E27FC236}">
                      <a16:creationId xmlns:a16="http://schemas.microsoft.com/office/drawing/2014/main" id="{7C5B6799-1B64-4CB9-83AA-D46003F06BAE}"/>
                    </a:ext>
                  </a:extLst>
                </p:cNvPr>
                <p:cNvSpPr/>
                <p:nvPr/>
              </p:nvSpPr>
              <p:spPr>
                <a:xfrm>
                  <a:off x="11596579" y="4052758"/>
                  <a:ext cx="467499" cy="376770"/>
                </a:xfrm>
                <a:prstGeom prst="rect">
                  <a:avLst/>
                </a:prstGeom>
                <a:noFill/>
                <a:ln w="12700">
                  <a:noFill/>
                </a:ln>
              </p:spPr>
              <p:txBody>
                <a:bodyPr wrap="none">
                  <a:spAutoFit/>
                </a:bodyPr>
                <a:lstStyle/>
                <a:p>
                  <a:pPr algn="ctr" rtl="0">
                    <a:defRPr/>
                  </a:pPr>
                  <a14:m>
                    <m:oMathPara xmlns:m="http://schemas.openxmlformats.org/officeDocument/2006/math">
                      <m:oMathParaPr>
                        <m:jc m:val="centerGroup"/>
                      </m:oMathParaPr>
                      <m:oMath xmlns:m="http://schemas.openxmlformats.org/officeDocument/2006/math">
                        <m:sSub>
                          <m:sSubPr>
                            <m:ctrlPr>
                              <a:rPr lang="en-US" altLang="zh-CN" i="1" smtClean="0">
                                <a:solidFill>
                                  <a:prstClr val="black"/>
                                </a:solidFill>
                                <a:latin typeface="Cambria Math" panose="02040503050406030204" pitchFamily="18" charset="0"/>
                                <a:cs typeface="Arial" panose="020B0604020202020204" pitchFamily="34" charset="0"/>
                              </a:rPr>
                            </m:ctrlPr>
                          </m:sSubPr>
                          <m:e>
                            <m:acc>
                              <m:accPr>
                                <m:chr m:val="̂"/>
                                <m:ctrlPr>
                                  <a:rPr lang="en-US" altLang="zh-CN" b="1" i="1">
                                    <a:solidFill>
                                      <a:prstClr val="black"/>
                                    </a:solidFill>
                                    <a:latin typeface="Cambria Math" panose="02040503050406030204" pitchFamily="18" charset="0"/>
                                    <a:cs typeface="Arial" panose="020B0604020202020204" pitchFamily="34" charset="0"/>
                                  </a:rPr>
                                </m:ctrlPr>
                              </m:accPr>
                              <m:e>
                                <m:r>
                                  <a:rPr lang="en-US" altLang="zh-CN" b="1">
                                    <a:solidFill>
                                      <a:prstClr val="black"/>
                                    </a:solidFill>
                                    <a:latin typeface="Cambria Math" panose="02040503050406030204" pitchFamily="18" charset="0"/>
                                    <a:cs typeface="Arial" panose="020B0604020202020204" pitchFamily="34" charset="0"/>
                                  </a:rPr>
                                  <m:t>𝐅</m:t>
                                </m:r>
                              </m:e>
                            </m:acc>
                          </m:e>
                          <m:sub>
                            <m:r>
                              <a:rPr lang="en-US" altLang="zh-CN" i="1" smtClean="0">
                                <a:solidFill>
                                  <a:prstClr val="black"/>
                                </a:solidFill>
                                <a:latin typeface="Cambria Math" panose="02040503050406030204" pitchFamily="18" charset="0"/>
                                <a:cs typeface="Arial" panose="020B0604020202020204" pitchFamily="34" charset="0"/>
                              </a:rPr>
                              <m:t>2</m:t>
                            </m:r>
                          </m:sub>
                        </m:sSub>
                      </m:oMath>
                    </m:oMathPara>
                  </a14:m>
                  <a:endParaRPr lang="zh-CN" altLang="en-US"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mc:Choice>
          <mc:Fallback xmlns="">
            <p:sp>
              <p:nvSpPr>
                <p:cNvPr id="236" name="矩形 235">
                  <a:extLst>
                    <a:ext uri="{FF2B5EF4-FFF2-40B4-BE49-F238E27FC236}">
                      <a16:creationId xmlns:a16="http://schemas.microsoft.com/office/drawing/2014/main" id="{7C5B6799-1B64-4CB9-83AA-D46003F06BAE}"/>
                    </a:ext>
                  </a:extLst>
                </p:cNvPr>
                <p:cNvSpPr>
                  <a:spLocks noRot="1" noChangeAspect="1" noMove="1" noResize="1" noEditPoints="1" noAdjustHandles="1" noChangeArrowheads="1" noChangeShapeType="1" noTextEdit="1"/>
                </p:cNvSpPr>
                <p:nvPr/>
              </p:nvSpPr>
              <p:spPr>
                <a:xfrm>
                  <a:off x="11596579" y="4052758"/>
                  <a:ext cx="467499" cy="376770"/>
                </a:xfrm>
                <a:prstGeom prst="rect">
                  <a:avLst/>
                </a:prstGeom>
                <a:blipFill>
                  <a:blip r:embed="rId10"/>
                  <a:stretch>
                    <a:fillRect l="-6154" b="-18868"/>
                  </a:stretch>
                </a:blipFill>
                <a:ln w="12700">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7" name="矩形 236">
                  <a:extLst>
                    <a:ext uri="{FF2B5EF4-FFF2-40B4-BE49-F238E27FC236}">
                      <a16:creationId xmlns:a16="http://schemas.microsoft.com/office/drawing/2014/main" id="{B75E8E0D-75CA-42B3-B55F-7FA7DB66139A}"/>
                    </a:ext>
                  </a:extLst>
                </p:cNvPr>
                <p:cNvSpPr/>
                <p:nvPr/>
              </p:nvSpPr>
              <p:spPr>
                <a:xfrm>
                  <a:off x="11481902" y="4634760"/>
                  <a:ext cx="696857" cy="376770"/>
                </a:xfrm>
                <a:prstGeom prst="rect">
                  <a:avLst/>
                </a:prstGeom>
                <a:noFill/>
                <a:ln w="12700">
                  <a:noFill/>
                </a:ln>
              </p:spPr>
              <p:txBody>
                <a:bodyPr wrap="none">
                  <a:spAutoFit/>
                </a:bodyPr>
                <a:lstStyle/>
                <a:p>
                  <a:pPr algn="ctr" rtl="0">
                    <a:defRPr/>
                  </a:pPr>
                  <a14:m>
                    <m:oMathPara xmlns:m="http://schemas.openxmlformats.org/officeDocument/2006/math">
                      <m:oMathParaPr>
                        <m:jc m:val="centerGroup"/>
                      </m:oMathParaPr>
                      <m:oMath xmlns:m="http://schemas.openxmlformats.org/officeDocument/2006/math">
                        <m:sSub>
                          <m:sSubPr>
                            <m:ctrlPr>
                              <a:rPr lang="en-US" altLang="zh-CN" i="1" smtClean="0">
                                <a:solidFill>
                                  <a:prstClr val="black"/>
                                </a:solidFill>
                                <a:latin typeface="Cambria Math" panose="02040503050406030204" pitchFamily="18" charset="0"/>
                                <a:cs typeface="Arial" panose="020B0604020202020204" pitchFamily="34" charset="0"/>
                              </a:rPr>
                            </m:ctrlPr>
                          </m:sSubPr>
                          <m:e>
                            <m:acc>
                              <m:accPr>
                                <m:chr m:val="̂"/>
                                <m:ctrlPr>
                                  <a:rPr lang="en-US" altLang="zh-CN" b="1" i="1">
                                    <a:solidFill>
                                      <a:prstClr val="black"/>
                                    </a:solidFill>
                                    <a:latin typeface="Cambria Math" panose="02040503050406030204" pitchFamily="18" charset="0"/>
                                    <a:cs typeface="Arial" panose="020B0604020202020204" pitchFamily="34" charset="0"/>
                                  </a:rPr>
                                </m:ctrlPr>
                              </m:accPr>
                              <m:e>
                                <m:r>
                                  <a:rPr lang="en-US" altLang="zh-CN" b="1">
                                    <a:solidFill>
                                      <a:prstClr val="black"/>
                                    </a:solidFill>
                                    <a:latin typeface="Cambria Math" panose="02040503050406030204" pitchFamily="18" charset="0"/>
                                    <a:cs typeface="Arial" panose="020B0604020202020204" pitchFamily="34" charset="0"/>
                                  </a:rPr>
                                  <m:t>𝐅</m:t>
                                </m:r>
                              </m:e>
                            </m:acc>
                          </m:e>
                          <m:sub>
                            <m:r>
                              <a:rPr lang="en-US" altLang="zh-CN" i="1">
                                <a:solidFill>
                                  <a:prstClr val="black"/>
                                </a:solidFill>
                                <a:latin typeface="Cambria Math" panose="02040503050406030204" pitchFamily="18" charset="0"/>
                                <a:cs typeface="Arial" panose="020B0604020202020204" pitchFamily="34" charset="0"/>
                              </a:rPr>
                              <m:t>𝑘</m:t>
                            </m:r>
                            <m:r>
                              <a:rPr lang="en-US" altLang="zh-CN" i="1" smtClean="0">
                                <a:solidFill>
                                  <a:prstClr val="black"/>
                                </a:solidFill>
                                <a:latin typeface="Cambria Math" panose="02040503050406030204" pitchFamily="18" charset="0"/>
                                <a:cs typeface="Arial" panose="020B0604020202020204" pitchFamily="34" charset="0"/>
                              </a:rPr>
                              <m:t>−1</m:t>
                            </m:r>
                          </m:sub>
                        </m:sSub>
                      </m:oMath>
                    </m:oMathPara>
                  </a14:m>
                  <a:endParaRPr lang="zh-CN" altLang="en-US"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mc:Choice>
          <mc:Fallback xmlns="">
            <p:sp>
              <p:nvSpPr>
                <p:cNvPr id="237" name="矩形 236">
                  <a:extLst>
                    <a:ext uri="{FF2B5EF4-FFF2-40B4-BE49-F238E27FC236}">
                      <a16:creationId xmlns:a16="http://schemas.microsoft.com/office/drawing/2014/main" id="{B75E8E0D-75CA-42B3-B55F-7FA7DB66139A}"/>
                    </a:ext>
                  </a:extLst>
                </p:cNvPr>
                <p:cNvSpPr>
                  <a:spLocks noRot="1" noChangeAspect="1" noMove="1" noResize="1" noEditPoints="1" noAdjustHandles="1" noChangeArrowheads="1" noChangeShapeType="1" noTextEdit="1"/>
                </p:cNvSpPr>
                <p:nvPr/>
              </p:nvSpPr>
              <p:spPr>
                <a:xfrm>
                  <a:off x="11481902" y="4634760"/>
                  <a:ext cx="696857" cy="376770"/>
                </a:xfrm>
                <a:prstGeom prst="rect">
                  <a:avLst/>
                </a:prstGeom>
                <a:blipFill>
                  <a:blip r:embed="rId11"/>
                  <a:stretch>
                    <a:fillRect l="-6186" b="-20755"/>
                  </a:stretch>
                </a:blipFill>
                <a:ln w="12700">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8" name="矩形 237">
                  <a:extLst>
                    <a:ext uri="{FF2B5EF4-FFF2-40B4-BE49-F238E27FC236}">
                      <a16:creationId xmlns:a16="http://schemas.microsoft.com/office/drawing/2014/main" id="{B3B6443C-7FD8-4104-8C26-FE54546C5C93}"/>
                    </a:ext>
                  </a:extLst>
                </p:cNvPr>
                <p:cNvSpPr/>
                <p:nvPr/>
              </p:nvSpPr>
              <p:spPr>
                <a:xfrm>
                  <a:off x="11591705" y="5004092"/>
                  <a:ext cx="477247" cy="376770"/>
                </a:xfrm>
                <a:prstGeom prst="rect">
                  <a:avLst/>
                </a:prstGeom>
                <a:noFill/>
                <a:ln w="12700">
                  <a:noFill/>
                </a:ln>
              </p:spPr>
              <p:txBody>
                <a:bodyPr wrap="none">
                  <a:spAutoFit/>
                </a:bodyPr>
                <a:lstStyle/>
                <a:p>
                  <a:pPr algn="ctr" rtl="0">
                    <a:defRPr/>
                  </a:pPr>
                  <a14:m>
                    <m:oMathPara xmlns:m="http://schemas.openxmlformats.org/officeDocument/2006/math">
                      <m:oMathParaPr>
                        <m:jc m:val="centerGroup"/>
                      </m:oMathParaPr>
                      <m:oMath xmlns:m="http://schemas.openxmlformats.org/officeDocument/2006/math">
                        <m:sSub>
                          <m:sSubPr>
                            <m:ctrlPr>
                              <a:rPr lang="en-US" altLang="zh-CN" i="1">
                                <a:solidFill>
                                  <a:prstClr val="black"/>
                                </a:solidFill>
                                <a:latin typeface="Cambria Math" panose="02040503050406030204" pitchFamily="18" charset="0"/>
                                <a:cs typeface="Arial" panose="020B0604020202020204" pitchFamily="34" charset="0"/>
                              </a:rPr>
                            </m:ctrlPr>
                          </m:sSubPr>
                          <m:e>
                            <m:acc>
                              <m:accPr>
                                <m:chr m:val="̂"/>
                                <m:ctrlPr>
                                  <a:rPr lang="en-US" altLang="zh-CN" b="1" i="1">
                                    <a:solidFill>
                                      <a:prstClr val="black"/>
                                    </a:solidFill>
                                    <a:latin typeface="Cambria Math" panose="02040503050406030204" pitchFamily="18" charset="0"/>
                                    <a:cs typeface="Arial" panose="020B0604020202020204" pitchFamily="34" charset="0"/>
                                  </a:rPr>
                                </m:ctrlPr>
                              </m:accPr>
                              <m:e>
                                <m:r>
                                  <a:rPr lang="en-US" altLang="zh-CN" b="1">
                                    <a:solidFill>
                                      <a:prstClr val="black"/>
                                    </a:solidFill>
                                    <a:latin typeface="Cambria Math" panose="02040503050406030204" pitchFamily="18" charset="0"/>
                                    <a:cs typeface="Arial" panose="020B0604020202020204" pitchFamily="34" charset="0"/>
                                  </a:rPr>
                                  <m:t>𝐅</m:t>
                                </m:r>
                              </m:e>
                            </m:acc>
                          </m:e>
                          <m:sub>
                            <m:r>
                              <a:rPr lang="en-US" altLang="zh-CN" i="1">
                                <a:solidFill>
                                  <a:prstClr val="black"/>
                                </a:solidFill>
                                <a:latin typeface="Cambria Math" panose="02040503050406030204" pitchFamily="18" charset="0"/>
                                <a:cs typeface="Arial" panose="020B0604020202020204" pitchFamily="34" charset="0"/>
                              </a:rPr>
                              <m:t>𝑘</m:t>
                            </m:r>
                          </m:sub>
                        </m:sSub>
                      </m:oMath>
                    </m:oMathPara>
                  </a14:m>
                  <a:endParaRPr lang="zh-CN" altLang="en-US"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mc:Choice>
          <mc:Fallback xmlns="">
            <p:sp>
              <p:nvSpPr>
                <p:cNvPr id="238" name="矩形 237">
                  <a:extLst>
                    <a:ext uri="{FF2B5EF4-FFF2-40B4-BE49-F238E27FC236}">
                      <a16:creationId xmlns:a16="http://schemas.microsoft.com/office/drawing/2014/main" id="{B3B6443C-7FD8-4104-8C26-FE54546C5C93}"/>
                    </a:ext>
                  </a:extLst>
                </p:cNvPr>
                <p:cNvSpPr>
                  <a:spLocks noRot="1" noChangeAspect="1" noMove="1" noResize="1" noEditPoints="1" noAdjustHandles="1" noChangeArrowheads="1" noChangeShapeType="1" noTextEdit="1"/>
                </p:cNvSpPr>
                <p:nvPr/>
              </p:nvSpPr>
              <p:spPr>
                <a:xfrm>
                  <a:off x="11591705" y="5004092"/>
                  <a:ext cx="477247" cy="376770"/>
                </a:xfrm>
                <a:prstGeom prst="rect">
                  <a:avLst/>
                </a:prstGeom>
                <a:blipFill>
                  <a:blip r:embed="rId12"/>
                  <a:stretch>
                    <a:fillRect l="-4478" b="-21154"/>
                  </a:stretch>
                </a:blipFill>
                <a:ln w="12700">
                  <a:noFill/>
                </a:ln>
              </p:spPr>
              <p:txBody>
                <a:bodyPr/>
                <a:lstStyle/>
                <a:p>
                  <a:r>
                    <a:rPr lang="zh-CN" altLang="en-US">
                      <a:noFill/>
                    </a:rPr>
                    <a:t> </a:t>
                  </a:r>
                </a:p>
              </p:txBody>
            </p:sp>
          </mc:Fallback>
        </mc:AlternateContent>
        <p:sp>
          <p:nvSpPr>
            <p:cNvPr id="239" name="矩形 238">
              <a:extLst>
                <a:ext uri="{FF2B5EF4-FFF2-40B4-BE49-F238E27FC236}">
                  <a16:creationId xmlns:a16="http://schemas.microsoft.com/office/drawing/2014/main" id="{0997A402-33DC-4BA3-83AE-931D0380F2F3}"/>
                </a:ext>
              </a:extLst>
            </p:cNvPr>
            <p:cNvSpPr/>
            <p:nvPr/>
          </p:nvSpPr>
          <p:spPr>
            <a:xfrm>
              <a:off x="11622579" y="4331348"/>
              <a:ext cx="415499" cy="369332"/>
            </a:xfrm>
            <a:prstGeom prst="rect">
              <a:avLst/>
            </a:prstGeom>
          </p:spPr>
          <p:txBody>
            <a:bodyPr wrap="none">
              <a:spAutoFit/>
            </a:bodyPr>
            <a:lstStyle/>
            <a:p>
              <a:pPr rtl="0">
                <a:defRPr/>
              </a:pPr>
              <a:r>
                <a:rPr lang="en-US" altLang="zh-CN"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a:t>
              </a:r>
              <a:endParaRPr lang="zh-CN" altLang="en-US"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251" name="矩形 250">
            <a:extLst>
              <a:ext uri="{FF2B5EF4-FFF2-40B4-BE49-F238E27FC236}">
                <a16:creationId xmlns:a16="http://schemas.microsoft.com/office/drawing/2014/main" id="{B1477FCD-D3C0-42E9-B326-8FEDDA24B0F2}"/>
              </a:ext>
            </a:extLst>
          </p:cNvPr>
          <p:cNvSpPr/>
          <p:nvPr/>
        </p:nvSpPr>
        <p:spPr>
          <a:xfrm>
            <a:off x="7321292" y="5180670"/>
            <a:ext cx="3005951" cy="369332"/>
          </a:xfrm>
          <a:prstGeom prst="rect">
            <a:avLst/>
          </a:prstGeom>
        </p:spPr>
        <p:txBody>
          <a:bodyPr wrap="none">
            <a:spAutoFit/>
          </a:bodyPr>
          <a:lstStyle/>
          <a:p>
            <a:r>
              <a:rPr lang="en-US" altLang="zh-CN" dirty="0"/>
              <a:t>(b) Model-based framework</a:t>
            </a:r>
            <a:endParaRPr lang="zh-CN" altLang="en-US" dirty="0"/>
          </a:p>
        </p:txBody>
      </p:sp>
      <p:pic>
        <p:nvPicPr>
          <p:cNvPr id="45" name="图片 44">
            <a:extLst>
              <a:ext uri="{FF2B5EF4-FFF2-40B4-BE49-F238E27FC236}">
                <a16:creationId xmlns:a16="http://schemas.microsoft.com/office/drawing/2014/main" id="{93B4ECAC-757A-4040-89D0-71732FBB4A7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5833" y="2238570"/>
            <a:ext cx="5446215" cy="2034506"/>
          </a:xfrm>
          <a:prstGeom prst="rect">
            <a:avLst/>
          </a:prstGeom>
        </p:spPr>
      </p:pic>
      <p:sp>
        <p:nvSpPr>
          <p:cNvPr id="46" name="矩形 45">
            <a:extLst>
              <a:ext uri="{FF2B5EF4-FFF2-40B4-BE49-F238E27FC236}">
                <a16:creationId xmlns:a16="http://schemas.microsoft.com/office/drawing/2014/main" id="{02ADEA30-A866-4895-88F4-A21A68152F58}"/>
              </a:ext>
            </a:extLst>
          </p:cNvPr>
          <p:cNvSpPr/>
          <p:nvPr/>
        </p:nvSpPr>
        <p:spPr>
          <a:xfrm>
            <a:off x="243056" y="4309217"/>
            <a:ext cx="2088157" cy="338554"/>
          </a:xfrm>
          <a:prstGeom prst="rect">
            <a:avLst/>
          </a:prstGeom>
        </p:spPr>
        <p:txBody>
          <a:bodyPr wrap="square">
            <a:spAutoFit/>
          </a:bodyPr>
          <a:lstStyle/>
          <a:p>
            <a:pPr algn="ctr"/>
            <a:r>
              <a:rPr lang="en-US" altLang="zh-CN" sz="1600" dirty="0"/>
              <a:t>Source Image</a:t>
            </a:r>
            <a:endParaRPr lang="zh-CN" altLang="fr-FR" sz="1600" dirty="0"/>
          </a:p>
        </p:txBody>
      </p:sp>
      <p:sp>
        <p:nvSpPr>
          <p:cNvPr id="47" name="矩形 46">
            <a:extLst>
              <a:ext uri="{FF2B5EF4-FFF2-40B4-BE49-F238E27FC236}">
                <a16:creationId xmlns:a16="http://schemas.microsoft.com/office/drawing/2014/main" id="{EC83BA1E-4B47-4F61-9038-84A22DA7660D}"/>
              </a:ext>
            </a:extLst>
          </p:cNvPr>
          <p:cNvSpPr/>
          <p:nvPr/>
        </p:nvSpPr>
        <p:spPr>
          <a:xfrm>
            <a:off x="2175680" y="4309217"/>
            <a:ext cx="1861610" cy="338554"/>
          </a:xfrm>
          <a:prstGeom prst="rect">
            <a:avLst/>
          </a:prstGeom>
        </p:spPr>
        <p:txBody>
          <a:bodyPr wrap="square">
            <a:spAutoFit/>
          </a:bodyPr>
          <a:lstStyle/>
          <a:p>
            <a:pPr algn="ctr"/>
            <a:r>
              <a:rPr lang="en-US" altLang="zh-CN" sz="1600" dirty="0"/>
              <a:t>Driving Video</a:t>
            </a:r>
            <a:endParaRPr lang="zh-CN" altLang="fr-FR" sz="1600" dirty="0"/>
          </a:p>
        </p:txBody>
      </p:sp>
      <p:sp>
        <p:nvSpPr>
          <p:cNvPr id="48" name="矩形 47">
            <a:extLst>
              <a:ext uri="{FF2B5EF4-FFF2-40B4-BE49-F238E27FC236}">
                <a16:creationId xmlns:a16="http://schemas.microsoft.com/office/drawing/2014/main" id="{249A2409-7FEF-4050-A110-B719245B6464}"/>
              </a:ext>
            </a:extLst>
          </p:cNvPr>
          <p:cNvSpPr/>
          <p:nvPr/>
        </p:nvSpPr>
        <p:spPr>
          <a:xfrm>
            <a:off x="3824587" y="4309217"/>
            <a:ext cx="1924279" cy="338554"/>
          </a:xfrm>
          <a:prstGeom prst="rect">
            <a:avLst/>
          </a:prstGeom>
        </p:spPr>
        <p:txBody>
          <a:bodyPr wrap="square">
            <a:spAutoFit/>
          </a:bodyPr>
          <a:lstStyle/>
          <a:p>
            <a:pPr algn="ctr"/>
            <a:r>
              <a:rPr lang="en-US" altLang="zh-CN" sz="1600" dirty="0"/>
              <a:t>Target Video</a:t>
            </a:r>
            <a:endParaRPr lang="zh-CN" altLang="fr-FR" sz="1600" dirty="0"/>
          </a:p>
        </p:txBody>
      </p:sp>
    </p:spTree>
    <p:extLst>
      <p:ext uri="{BB962C8B-B14F-4D97-AF65-F5344CB8AC3E}">
        <p14:creationId xmlns:p14="http://schemas.microsoft.com/office/powerpoint/2010/main" val="52828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500"/>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1"/>
                                        </p:tgtEl>
                                        <p:attrNameLst>
                                          <p:attrName>style.visibility</p:attrName>
                                        </p:attrNameLst>
                                      </p:cBhvr>
                                      <p:to>
                                        <p:strVal val="visible"/>
                                      </p:to>
                                    </p:set>
                                    <p:animEffect transition="in" filter="fade">
                                      <p:cBhvr>
                                        <p:cTn id="24" dur="500"/>
                                        <p:tgtEl>
                                          <p:spTgt spid="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 grpId="0"/>
      <p:bldP spid="46" grpId="0"/>
      <p:bldP spid="47" grpId="0"/>
      <p:bldP spid="4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矩形 95">
            <a:extLst>
              <a:ext uri="{FF2B5EF4-FFF2-40B4-BE49-F238E27FC236}">
                <a16:creationId xmlns:a16="http://schemas.microsoft.com/office/drawing/2014/main" id="{6F6B46F7-BD9E-49C6-A0DA-E3DEB017E735}"/>
              </a:ext>
            </a:extLst>
          </p:cNvPr>
          <p:cNvSpPr/>
          <p:nvPr/>
        </p:nvSpPr>
        <p:spPr>
          <a:xfrm>
            <a:off x="2930069" y="355010"/>
            <a:ext cx="6331862" cy="646331"/>
          </a:xfrm>
          <a:prstGeom prst="rect">
            <a:avLst/>
          </a:prstGeom>
        </p:spPr>
        <p:txBody>
          <a:bodyPr wrap="none">
            <a:spAutoFit/>
          </a:bodyPr>
          <a:lstStyle/>
          <a:p>
            <a:r>
              <a:rPr lang="en-US" altLang="zh-CN" sz="3600" dirty="0">
                <a:solidFill>
                  <a:schemeClr val="accent1"/>
                </a:solidFill>
                <a:latin typeface="Arial" panose="020B0604020202020204" pitchFamily="34" charset="0"/>
                <a:cs typeface="Arial" panose="020B0604020202020204" pitchFamily="34" charset="0"/>
              </a:rPr>
              <a:t>Proposed SNRVC Framework</a:t>
            </a:r>
            <a:endParaRPr lang="zh-CN" altLang="en-US" sz="3600" dirty="0">
              <a:solidFill>
                <a:schemeClr val="accent1"/>
              </a:solidFill>
              <a:latin typeface="Arial" panose="020B0604020202020204" pitchFamily="34" charset="0"/>
              <a:cs typeface="Arial" panose="020B0604020202020204" pitchFamily="34" charset="0"/>
            </a:endParaRPr>
          </a:p>
        </p:txBody>
      </p:sp>
      <p:sp>
        <p:nvSpPr>
          <p:cNvPr id="3" name="矩形 2">
            <a:extLst>
              <a:ext uri="{FF2B5EF4-FFF2-40B4-BE49-F238E27FC236}">
                <a16:creationId xmlns:a16="http://schemas.microsoft.com/office/drawing/2014/main" id="{7CF20014-9452-474C-AD39-7B67F1F8C8EA}"/>
              </a:ext>
            </a:extLst>
          </p:cNvPr>
          <p:cNvSpPr/>
          <p:nvPr/>
        </p:nvSpPr>
        <p:spPr>
          <a:xfrm>
            <a:off x="56271" y="6190660"/>
            <a:ext cx="12079459" cy="630942"/>
          </a:xfrm>
          <a:prstGeom prst="rect">
            <a:avLst/>
          </a:prstGeom>
        </p:spPr>
        <p:txBody>
          <a:bodyPr wrap="square">
            <a:spAutoFit/>
          </a:bodyPr>
          <a:lstStyle/>
          <a:p>
            <a:pPr>
              <a:spcAft>
                <a:spcPts val="600"/>
              </a:spcAft>
            </a:pPr>
            <a:r>
              <a:rPr lang="en-US" altLang="zh-CN" sz="1000" dirty="0">
                <a:solidFill>
                  <a:schemeClr val="tx2">
                    <a:lumMod val="50000"/>
                    <a:lumOff val="50000"/>
                  </a:schemeClr>
                </a:solidFill>
                <a:latin typeface="Arial" panose="020B0604020202020204" pitchFamily="34" charset="0"/>
              </a:rPr>
              <a:t>*Deng Y, Yang J, Xu S, et al. Accurate 3d face reconstruction with weakly-supervised learning: From single image to image set[C]//Proceedings of the IEEE/CVF Conference on Computer Vision and Pattern Recognition Workshops. 2019: 0-0.</a:t>
            </a:r>
          </a:p>
          <a:p>
            <a:pPr>
              <a:spcAft>
                <a:spcPts val="600"/>
              </a:spcAft>
            </a:pPr>
            <a:r>
              <a:rPr lang="en-US" altLang="zh-CN" sz="1000" dirty="0">
                <a:solidFill>
                  <a:schemeClr val="tx2">
                    <a:lumMod val="50000"/>
                    <a:lumOff val="50000"/>
                  </a:schemeClr>
                </a:solidFill>
                <a:latin typeface="Arial" panose="020B0604020202020204" pitchFamily="34" charset="0"/>
              </a:rPr>
              <a:t>*Ren Y, Li G, Chen Y, et al. </a:t>
            </a:r>
            <a:r>
              <a:rPr lang="en-US" altLang="zh-CN" sz="1000" dirty="0" err="1">
                <a:solidFill>
                  <a:schemeClr val="tx2">
                    <a:lumMod val="50000"/>
                    <a:lumOff val="50000"/>
                  </a:schemeClr>
                </a:solidFill>
                <a:latin typeface="Arial" panose="020B0604020202020204" pitchFamily="34" charset="0"/>
              </a:rPr>
              <a:t>PIRenderer</a:t>
            </a:r>
            <a:r>
              <a:rPr lang="en-US" altLang="zh-CN" sz="1000" dirty="0">
                <a:solidFill>
                  <a:schemeClr val="tx2">
                    <a:lumMod val="50000"/>
                    <a:lumOff val="50000"/>
                  </a:schemeClr>
                </a:solidFill>
                <a:latin typeface="Arial" panose="020B0604020202020204" pitchFamily="34" charset="0"/>
              </a:rPr>
              <a:t>: Controllable Portrait Image Generation via Semantic Neural Rendering[C]//Proceedings of the IEEE/CVF International Conference on Computer Vision. 2021: 13759-13768.</a:t>
            </a:r>
            <a:endParaRPr lang="zh-CN" altLang="en-US" sz="1000" dirty="0">
              <a:solidFill>
                <a:schemeClr val="tx2">
                  <a:lumMod val="50000"/>
                  <a:lumOff val="50000"/>
                </a:schemeClr>
              </a:solidFill>
            </a:endParaRPr>
          </a:p>
        </p:txBody>
      </p:sp>
      <p:sp>
        <p:nvSpPr>
          <p:cNvPr id="1546" name="矩形: 圆角 1545">
            <a:extLst>
              <a:ext uri="{FF2B5EF4-FFF2-40B4-BE49-F238E27FC236}">
                <a16:creationId xmlns:a16="http://schemas.microsoft.com/office/drawing/2014/main" id="{DF1425FF-5133-4A4A-B815-973341ADC34E}"/>
              </a:ext>
            </a:extLst>
          </p:cNvPr>
          <p:cNvSpPr>
            <a:spLocks noChangeAspect="1"/>
          </p:cNvSpPr>
          <p:nvPr/>
        </p:nvSpPr>
        <p:spPr>
          <a:xfrm>
            <a:off x="5954671" y="1313548"/>
            <a:ext cx="689824" cy="4555070"/>
          </a:xfrm>
          <a:prstGeom prst="roundRect">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altLang="zh-CN" sz="16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mn-cs"/>
            </a:endParaRPr>
          </a:p>
        </p:txBody>
      </p:sp>
      <p:sp>
        <p:nvSpPr>
          <p:cNvPr id="1547" name="矩形: 圆角 1546">
            <a:extLst>
              <a:ext uri="{FF2B5EF4-FFF2-40B4-BE49-F238E27FC236}">
                <a16:creationId xmlns:a16="http://schemas.microsoft.com/office/drawing/2014/main" id="{F9B59C91-F211-4CCC-BFD2-0985457CC394}"/>
              </a:ext>
            </a:extLst>
          </p:cNvPr>
          <p:cNvSpPr>
            <a:spLocks noChangeAspect="1"/>
          </p:cNvSpPr>
          <p:nvPr/>
        </p:nvSpPr>
        <p:spPr>
          <a:xfrm>
            <a:off x="6701453" y="1313547"/>
            <a:ext cx="4076370" cy="4555071"/>
          </a:xfrm>
          <a:prstGeom prst="roundRect">
            <a:avLst>
              <a:gd name="adj" fmla="val 6128"/>
            </a:avLst>
          </a:prstGeom>
          <a:solidFill>
            <a:sysClr val="window" lastClr="FFFFFF">
              <a:lumMod val="95000"/>
            </a:sysClr>
          </a:solidFill>
          <a:ln w="12700" cap="flat" cmpd="sng" algn="ctr">
            <a:solidFill>
              <a:srgbClr val="E7E6E6">
                <a:lumMod val="90000"/>
              </a:srgb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48" name="矩形: 圆角 1547">
            <a:extLst>
              <a:ext uri="{FF2B5EF4-FFF2-40B4-BE49-F238E27FC236}">
                <a16:creationId xmlns:a16="http://schemas.microsoft.com/office/drawing/2014/main" id="{FA5C554F-44C4-470F-8632-8A56F4C0613F}"/>
              </a:ext>
            </a:extLst>
          </p:cNvPr>
          <p:cNvSpPr>
            <a:spLocks noChangeAspect="1"/>
          </p:cNvSpPr>
          <p:nvPr/>
        </p:nvSpPr>
        <p:spPr>
          <a:xfrm>
            <a:off x="1324735" y="1324298"/>
            <a:ext cx="4572978" cy="4544321"/>
          </a:xfrm>
          <a:prstGeom prst="roundRect">
            <a:avLst>
              <a:gd name="adj" fmla="val 6128"/>
            </a:avLst>
          </a:prstGeom>
          <a:solidFill>
            <a:sysClr val="window" lastClr="FFFFFF">
              <a:lumMod val="95000"/>
            </a:sysClr>
          </a:solidFill>
          <a:ln w="12700" cap="flat" cmpd="sng" algn="ctr">
            <a:solidFill>
              <a:srgbClr val="E7E6E6">
                <a:lumMod val="90000"/>
              </a:srgb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cxnSp>
        <p:nvCxnSpPr>
          <p:cNvPr id="1549" name="直接箭头连接符 1548">
            <a:extLst>
              <a:ext uri="{FF2B5EF4-FFF2-40B4-BE49-F238E27FC236}">
                <a16:creationId xmlns:a16="http://schemas.microsoft.com/office/drawing/2014/main" id="{A34C4BB2-3FA3-491B-B09B-4C94B6F82E9D}"/>
              </a:ext>
            </a:extLst>
          </p:cNvPr>
          <p:cNvCxnSpPr>
            <a:cxnSpLocks/>
            <a:stCxn id="1718" idx="3"/>
            <a:endCxn id="1733" idx="1"/>
          </p:cNvCxnSpPr>
          <p:nvPr/>
        </p:nvCxnSpPr>
        <p:spPr>
          <a:xfrm>
            <a:off x="4367072" y="4309919"/>
            <a:ext cx="558333" cy="0"/>
          </a:xfrm>
          <a:prstGeom prst="straightConnector1">
            <a:avLst/>
          </a:prstGeom>
          <a:noFill/>
          <a:ln w="12700" cap="flat" cmpd="sng" algn="ctr">
            <a:solidFill>
              <a:srgbClr val="7B8B6F"/>
            </a:solidFill>
            <a:prstDash val="solid"/>
            <a:miter lim="800000"/>
            <a:tailEnd type="triangle"/>
          </a:ln>
          <a:effectLst/>
        </p:spPr>
      </p:cxnSp>
      <p:cxnSp>
        <p:nvCxnSpPr>
          <p:cNvPr id="1550" name="直接箭头连接符 320">
            <a:extLst>
              <a:ext uri="{FF2B5EF4-FFF2-40B4-BE49-F238E27FC236}">
                <a16:creationId xmlns:a16="http://schemas.microsoft.com/office/drawing/2014/main" id="{A16CBBF1-F808-42F3-BE6B-8D4F5D5B5ED6}"/>
              </a:ext>
            </a:extLst>
          </p:cNvPr>
          <p:cNvCxnSpPr>
            <a:cxnSpLocks/>
            <a:stCxn id="1758" idx="3"/>
            <a:endCxn id="1602" idx="1"/>
          </p:cNvCxnSpPr>
          <p:nvPr/>
        </p:nvCxnSpPr>
        <p:spPr>
          <a:xfrm>
            <a:off x="7781723" y="2489616"/>
            <a:ext cx="2022892" cy="555624"/>
          </a:xfrm>
          <a:prstGeom prst="bentConnector2">
            <a:avLst/>
          </a:prstGeom>
          <a:noFill/>
          <a:ln w="12700" cap="flat" cmpd="sng" algn="ctr">
            <a:solidFill>
              <a:srgbClr val="AE90DC"/>
            </a:solidFill>
            <a:prstDash val="solid"/>
            <a:miter lim="800000"/>
            <a:tailEnd type="triangle"/>
          </a:ln>
          <a:effectLst/>
        </p:spPr>
      </p:cxnSp>
      <p:sp>
        <p:nvSpPr>
          <p:cNvPr id="1551" name="文本框 1550">
            <a:extLst>
              <a:ext uri="{FF2B5EF4-FFF2-40B4-BE49-F238E27FC236}">
                <a16:creationId xmlns:a16="http://schemas.microsoft.com/office/drawing/2014/main" id="{202C58FC-35F9-49F7-A10E-FF03AC18D748}"/>
              </a:ext>
            </a:extLst>
          </p:cNvPr>
          <p:cNvSpPr txBox="1">
            <a:spLocks noChangeAspect="1"/>
          </p:cNvSpPr>
          <p:nvPr/>
        </p:nvSpPr>
        <p:spPr>
          <a:xfrm>
            <a:off x="5321361" y="1324299"/>
            <a:ext cx="1952487" cy="276999"/>
          </a:xfrm>
          <a:prstGeom prst="rect">
            <a:avLst/>
          </a:prstGeom>
          <a:noFill/>
        </p:spPr>
        <p:txBody>
          <a:bodyPr wrap="square" rtlCol="0">
            <a:spAutoFit/>
          </a:bodyPr>
          <a:lstStyle/>
          <a:p>
            <a:pPr algn="ctr" rtl="0"/>
            <a:r>
              <a:rPr lang="en-US" altLang="zh-CN" sz="12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Bitstream</a:t>
            </a:r>
            <a:endParaRPr lang="zh-CN" altLang="en-US" sz="1200" baseline="-250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1552" name="文本框 1551">
            <a:extLst>
              <a:ext uri="{FF2B5EF4-FFF2-40B4-BE49-F238E27FC236}">
                <a16:creationId xmlns:a16="http://schemas.microsoft.com/office/drawing/2014/main" id="{FE4AA0B0-0397-4477-8F06-5B68089EB497}"/>
              </a:ext>
            </a:extLst>
          </p:cNvPr>
          <p:cNvSpPr txBox="1">
            <a:spLocks noChangeAspect="1"/>
          </p:cNvSpPr>
          <p:nvPr/>
        </p:nvSpPr>
        <p:spPr>
          <a:xfrm>
            <a:off x="2506589" y="1313548"/>
            <a:ext cx="1952487" cy="338554"/>
          </a:xfrm>
          <a:prstGeom prst="rect">
            <a:avLst/>
          </a:prstGeom>
          <a:noFill/>
        </p:spPr>
        <p:txBody>
          <a:bodyPr wrap="square" rtlCol="0">
            <a:spAutoFit/>
          </a:bodyPr>
          <a:lstStyle/>
          <a:p>
            <a:pPr algn="ctr" rtl="0"/>
            <a:r>
              <a:rPr lang="en-US" altLang="zh-CN" sz="1600" b="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Encoder</a:t>
            </a:r>
            <a:endParaRPr lang="zh-CN" altLang="en-US" sz="1600" b="1" baseline="-250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1553" name="文本框 1552">
            <a:extLst>
              <a:ext uri="{FF2B5EF4-FFF2-40B4-BE49-F238E27FC236}">
                <a16:creationId xmlns:a16="http://schemas.microsoft.com/office/drawing/2014/main" id="{75D804C0-F140-4D63-9F8F-7DBB243D3630}"/>
              </a:ext>
            </a:extLst>
          </p:cNvPr>
          <p:cNvSpPr txBox="1">
            <a:spLocks noChangeAspect="1"/>
          </p:cNvSpPr>
          <p:nvPr/>
        </p:nvSpPr>
        <p:spPr>
          <a:xfrm>
            <a:off x="7707803" y="1313548"/>
            <a:ext cx="1952487" cy="338554"/>
          </a:xfrm>
          <a:prstGeom prst="rect">
            <a:avLst/>
          </a:prstGeom>
          <a:noFill/>
        </p:spPr>
        <p:txBody>
          <a:bodyPr wrap="square" rtlCol="0">
            <a:spAutoFit/>
          </a:bodyPr>
          <a:lstStyle/>
          <a:p>
            <a:pPr algn="ctr" rtl="0"/>
            <a:r>
              <a:rPr lang="en-US" altLang="zh-CN" sz="1600" b="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Decoder</a:t>
            </a:r>
            <a:endParaRPr lang="zh-CN" altLang="en-US" sz="1600" b="1" baseline="-250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grpSp>
        <p:nvGrpSpPr>
          <p:cNvPr id="1554" name="组合 1553">
            <a:extLst>
              <a:ext uri="{FF2B5EF4-FFF2-40B4-BE49-F238E27FC236}">
                <a16:creationId xmlns:a16="http://schemas.microsoft.com/office/drawing/2014/main" id="{B595040C-2436-4DE8-81B7-D14492C66444}"/>
              </a:ext>
            </a:extLst>
          </p:cNvPr>
          <p:cNvGrpSpPr/>
          <p:nvPr/>
        </p:nvGrpSpPr>
        <p:grpSpPr>
          <a:xfrm>
            <a:off x="88501" y="2746643"/>
            <a:ext cx="1344980" cy="998761"/>
            <a:chOff x="278886" y="2780498"/>
            <a:chExt cx="1344980" cy="998761"/>
          </a:xfrm>
        </p:grpSpPr>
        <p:sp>
          <p:nvSpPr>
            <p:cNvPr id="1555" name="文本框 1554">
              <a:extLst>
                <a:ext uri="{FF2B5EF4-FFF2-40B4-BE49-F238E27FC236}">
                  <a16:creationId xmlns:a16="http://schemas.microsoft.com/office/drawing/2014/main" id="{66FF0AD2-1B18-49CB-9DA7-C98FE22B6BD7}"/>
                </a:ext>
              </a:extLst>
            </p:cNvPr>
            <p:cNvSpPr txBox="1">
              <a:spLocks noChangeAspect="1"/>
            </p:cNvSpPr>
            <p:nvPr/>
          </p:nvSpPr>
          <p:spPr>
            <a:xfrm>
              <a:off x="278886" y="2780498"/>
              <a:ext cx="1344980" cy="276999"/>
            </a:xfrm>
            <a:prstGeom prst="rect">
              <a:avLst/>
            </a:prstGeom>
            <a:noFill/>
          </p:spPr>
          <p:txBody>
            <a:bodyPr wrap="square" rtlCol="0">
              <a:spAutoFit/>
            </a:bodyPr>
            <a:lstStyle/>
            <a:p>
              <a:pPr algn="ctr" rtl="0"/>
              <a:r>
                <a:rPr lang="en-US" altLang="zh-CN" sz="12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Encoded Frame 2</a:t>
              </a:r>
              <a:endParaRPr lang="zh-CN" altLang="en-US" sz="1200" baseline="-250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1556" name="图片 1555">
              <a:extLst>
                <a:ext uri="{FF2B5EF4-FFF2-40B4-BE49-F238E27FC236}">
                  <a16:creationId xmlns:a16="http://schemas.microsoft.com/office/drawing/2014/main" id="{3D5FA009-7FA4-4451-ADD2-41DEAAE06B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1376" y="3059259"/>
              <a:ext cx="720000" cy="720000"/>
            </a:xfrm>
            <a:prstGeom prst="rect">
              <a:avLst/>
            </a:prstGeom>
          </p:spPr>
        </p:pic>
      </p:grpSp>
      <p:grpSp>
        <p:nvGrpSpPr>
          <p:cNvPr id="1557" name="组合 1556">
            <a:extLst>
              <a:ext uri="{FF2B5EF4-FFF2-40B4-BE49-F238E27FC236}">
                <a16:creationId xmlns:a16="http://schemas.microsoft.com/office/drawing/2014/main" id="{390D98D1-56D5-4A18-90BF-0D8DD2D5A13E}"/>
              </a:ext>
            </a:extLst>
          </p:cNvPr>
          <p:cNvGrpSpPr/>
          <p:nvPr/>
        </p:nvGrpSpPr>
        <p:grpSpPr>
          <a:xfrm>
            <a:off x="10624238" y="2747437"/>
            <a:ext cx="1417321" cy="997173"/>
            <a:chOff x="10271316" y="2782086"/>
            <a:chExt cx="1417321" cy="997173"/>
          </a:xfrm>
        </p:grpSpPr>
        <p:sp>
          <p:nvSpPr>
            <p:cNvPr id="1558" name="文本框 1557">
              <a:extLst>
                <a:ext uri="{FF2B5EF4-FFF2-40B4-BE49-F238E27FC236}">
                  <a16:creationId xmlns:a16="http://schemas.microsoft.com/office/drawing/2014/main" id="{F346DD5E-A105-41F3-9741-700B2B58D58F}"/>
                </a:ext>
              </a:extLst>
            </p:cNvPr>
            <p:cNvSpPr txBox="1">
              <a:spLocks noChangeAspect="1"/>
            </p:cNvSpPr>
            <p:nvPr/>
          </p:nvSpPr>
          <p:spPr>
            <a:xfrm>
              <a:off x="10271316" y="2782086"/>
              <a:ext cx="1417321" cy="282000"/>
            </a:xfrm>
            <a:prstGeom prst="rect">
              <a:avLst/>
            </a:prstGeom>
            <a:noFill/>
          </p:spPr>
          <p:txBody>
            <a:bodyPr wrap="square" rtlCol="0">
              <a:spAutoFit/>
            </a:bodyPr>
            <a:lstStyle/>
            <a:p>
              <a:pPr algn="ctr" rtl="0"/>
              <a:r>
                <a:rPr lang="en-US" altLang="zh-CN" sz="12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Decoded Frame 2</a:t>
              </a:r>
              <a:endParaRPr lang="zh-CN" altLang="en-US" sz="1200" baseline="-250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1559" name="图片 1558">
              <a:extLst>
                <a:ext uri="{FF2B5EF4-FFF2-40B4-BE49-F238E27FC236}">
                  <a16:creationId xmlns:a16="http://schemas.microsoft.com/office/drawing/2014/main" id="{256C3337-1AC5-4391-8334-9079E5B0CC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9976" y="3059259"/>
              <a:ext cx="720000" cy="720000"/>
            </a:xfrm>
            <a:prstGeom prst="rect">
              <a:avLst/>
            </a:prstGeom>
          </p:spPr>
        </p:pic>
      </p:grpSp>
      <p:cxnSp>
        <p:nvCxnSpPr>
          <p:cNvPr id="1560" name="直接箭头连接符 1559">
            <a:extLst>
              <a:ext uri="{FF2B5EF4-FFF2-40B4-BE49-F238E27FC236}">
                <a16:creationId xmlns:a16="http://schemas.microsoft.com/office/drawing/2014/main" id="{D0840698-7FB3-4B2C-BB94-F636062C470A}"/>
              </a:ext>
            </a:extLst>
          </p:cNvPr>
          <p:cNvCxnSpPr>
            <a:cxnSpLocks/>
            <a:stCxn id="1712" idx="3"/>
            <a:endCxn id="1691" idx="1"/>
          </p:cNvCxnSpPr>
          <p:nvPr/>
        </p:nvCxnSpPr>
        <p:spPr>
          <a:xfrm>
            <a:off x="4367072" y="3386742"/>
            <a:ext cx="558333" cy="0"/>
          </a:xfrm>
          <a:prstGeom prst="straightConnector1">
            <a:avLst/>
          </a:prstGeom>
          <a:noFill/>
          <a:ln w="12700" cap="flat" cmpd="sng" algn="ctr">
            <a:solidFill>
              <a:srgbClr val="7B8B6F"/>
            </a:solidFill>
            <a:prstDash val="solid"/>
            <a:miter lim="800000"/>
            <a:tailEnd type="triangle"/>
          </a:ln>
          <a:effectLst/>
        </p:spPr>
      </p:cxnSp>
      <p:sp>
        <p:nvSpPr>
          <p:cNvPr id="1561" name="矩形 1560">
            <a:extLst>
              <a:ext uri="{FF2B5EF4-FFF2-40B4-BE49-F238E27FC236}">
                <a16:creationId xmlns:a16="http://schemas.microsoft.com/office/drawing/2014/main" id="{B150AD6E-F8E6-4105-80F6-6B18BA750B06}"/>
              </a:ext>
            </a:extLst>
          </p:cNvPr>
          <p:cNvSpPr>
            <a:spLocks noChangeAspect="1"/>
          </p:cNvSpPr>
          <p:nvPr/>
        </p:nvSpPr>
        <p:spPr>
          <a:xfrm>
            <a:off x="6735211" y="1552056"/>
            <a:ext cx="1293685" cy="276999"/>
          </a:xfrm>
          <a:prstGeom prst="rect">
            <a:avLst/>
          </a:prstGeom>
        </p:spPr>
        <p:txBody>
          <a:bodyPr wrap="square">
            <a:spAutoFit/>
          </a:bodyPr>
          <a:lstStyle/>
          <a:p>
            <a:pPr algn="ctr" rtl="0"/>
            <a:r>
              <a:rPr lang="en-US" altLang="zh-CN" sz="12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Frame Decoding</a:t>
            </a:r>
            <a:endParaRPr lang="zh-CN" altLang="en-US" sz="12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cxnSp>
        <p:nvCxnSpPr>
          <p:cNvPr id="1562" name="连接符: 肘形 1561">
            <a:extLst>
              <a:ext uri="{FF2B5EF4-FFF2-40B4-BE49-F238E27FC236}">
                <a16:creationId xmlns:a16="http://schemas.microsoft.com/office/drawing/2014/main" id="{52C5ECBD-6649-4C46-926F-F40EC9767170}"/>
              </a:ext>
            </a:extLst>
          </p:cNvPr>
          <p:cNvCxnSpPr>
            <a:cxnSpLocks/>
            <a:stCxn id="1705" idx="3"/>
            <a:endCxn id="1712" idx="3"/>
          </p:cNvCxnSpPr>
          <p:nvPr/>
        </p:nvCxnSpPr>
        <p:spPr>
          <a:xfrm>
            <a:off x="4360874" y="2489616"/>
            <a:ext cx="6198" cy="897126"/>
          </a:xfrm>
          <a:prstGeom prst="bentConnector3">
            <a:avLst>
              <a:gd name="adj1" fmla="val 3788287"/>
            </a:avLst>
          </a:prstGeom>
          <a:noFill/>
          <a:ln w="12700" cap="flat" cmpd="sng" algn="ctr">
            <a:solidFill>
              <a:srgbClr val="4472C4"/>
            </a:solidFill>
            <a:prstDash val="solid"/>
            <a:miter lim="800000"/>
            <a:headEnd type="triangle"/>
            <a:tailEnd type="triangle"/>
          </a:ln>
          <a:effectLst/>
        </p:spPr>
      </p:cxnSp>
      <p:cxnSp>
        <p:nvCxnSpPr>
          <p:cNvPr id="1563" name="连接符: 肘形 1562">
            <a:extLst>
              <a:ext uri="{FF2B5EF4-FFF2-40B4-BE49-F238E27FC236}">
                <a16:creationId xmlns:a16="http://schemas.microsoft.com/office/drawing/2014/main" id="{1D88BF23-C45F-4805-9067-53B072A3F61F}"/>
              </a:ext>
            </a:extLst>
          </p:cNvPr>
          <p:cNvCxnSpPr>
            <a:cxnSpLocks/>
            <a:stCxn id="1712" idx="3"/>
            <a:endCxn id="1718" idx="3"/>
          </p:cNvCxnSpPr>
          <p:nvPr/>
        </p:nvCxnSpPr>
        <p:spPr>
          <a:xfrm>
            <a:off x="4367072" y="3386742"/>
            <a:ext cx="12700" cy="923177"/>
          </a:xfrm>
          <a:prstGeom prst="bentConnector3">
            <a:avLst>
              <a:gd name="adj1" fmla="val 1486961"/>
            </a:avLst>
          </a:prstGeom>
          <a:noFill/>
          <a:ln w="12700" cap="flat" cmpd="sng" algn="ctr">
            <a:solidFill>
              <a:srgbClr val="4472C4"/>
            </a:solidFill>
            <a:prstDash val="solid"/>
            <a:miter lim="800000"/>
            <a:headEnd type="triangle"/>
            <a:tailEnd type="triangle"/>
          </a:ln>
          <a:effectLst/>
        </p:spPr>
      </p:cxnSp>
      <p:sp>
        <p:nvSpPr>
          <p:cNvPr id="1564" name="椭圆 1563">
            <a:extLst>
              <a:ext uri="{FF2B5EF4-FFF2-40B4-BE49-F238E27FC236}">
                <a16:creationId xmlns:a16="http://schemas.microsoft.com/office/drawing/2014/main" id="{85201EFA-E5CF-433A-9824-5AA0A85DDD65}"/>
              </a:ext>
            </a:extLst>
          </p:cNvPr>
          <p:cNvSpPr/>
          <p:nvPr/>
        </p:nvSpPr>
        <p:spPr>
          <a:xfrm>
            <a:off x="4467433" y="3372617"/>
            <a:ext cx="45719" cy="45719"/>
          </a:xfrm>
          <a:prstGeom prst="ellipse">
            <a:avLst/>
          </a:prstGeom>
          <a:solidFill>
            <a:srgbClr val="4472C4"/>
          </a:solidFill>
          <a:ln w="1270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65" name="椭圆 1564">
            <a:extLst>
              <a:ext uri="{FF2B5EF4-FFF2-40B4-BE49-F238E27FC236}">
                <a16:creationId xmlns:a16="http://schemas.microsoft.com/office/drawing/2014/main" id="{7C0A9072-E16F-420C-A0F2-181F49150AD4}"/>
              </a:ext>
            </a:extLst>
          </p:cNvPr>
          <p:cNvSpPr/>
          <p:nvPr/>
        </p:nvSpPr>
        <p:spPr>
          <a:xfrm>
            <a:off x="4529271" y="4282494"/>
            <a:ext cx="45719" cy="45719"/>
          </a:xfrm>
          <a:prstGeom prst="ellipse">
            <a:avLst/>
          </a:prstGeom>
          <a:solidFill>
            <a:srgbClr val="4472C4"/>
          </a:solidFill>
          <a:ln w="1270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66" name="文本框 1565">
            <a:extLst>
              <a:ext uri="{FF2B5EF4-FFF2-40B4-BE49-F238E27FC236}">
                <a16:creationId xmlns:a16="http://schemas.microsoft.com/office/drawing/2014/main" id="{4679B623-CA72-4516-8A8D-2784FD35631B}"/>
              </a:ext>
            </a:extLst>
          </p:cNvPr>
          <p:cNvSpPr txBox="1">
            <a:spLocks noChangeAspect="1"/>
          </p:cNvSpPr>
          <p:nvPr/>
        </p:nvSpPr>
        <p:spPr>
          <a:xfrm>
            <a:off x="589050" y="4640396"/>
            <a:ext cx="461665" cy="356295"/>
          </a:xfrm>
          <a:prstGeom prst="rect">
            <a:avLst/>
          </a:prstGeom>
          <a:noFill/>
        </p:spPr>
        <p:txBody>
          <a:bodyPr vert="eaVert" wrap="square" rtlCol="0">
            <a:spAutoFit/>
          </a:bodyPr>
          <a:lstStyle/>
          <a:p>
            <a:pPr algn="ctr" rtl="0"/>
            <a:r>
              <a:rPr lang="en-US" altLang="zh-CN"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a:t>
            </a:r>
            <a:endParaRPr lang="zh-CN" altLang="en-US"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1567" name="文本框 1566">
            <a:extLst>
              <a:ext uri="{FF2B5EF4-FFF2-40B4-BE49-F238E27FC236}">
                <a16:creationId xmlns:a16="http://schemas.microsoft.com/office/drawing/2014/main" id="{C5BF3F7B-03B0-4FF9-A41F-30910A57BFFC}"/>
              </a:ext>
            </a:extLst>
          </p:cNvPr>
          <p:cNvSpPr txBox="1">
            <a:spLocks noChangeAspect="1"/>
          </p:cNvSpPr>
          <p:nvPr/>
        </p:nvSpPr>
        <p:spPr>
          <a:xfrm>
            <a:off x="11189105" y="4667104"/>
            <a:ext cx="461665" cy="356295"/>
          </a:xfrm>
          <a:prstGeom prst="rect">
            <a:avLst/>
          </a:prstGeom>
          <a:noFill/>
        </p:spPr>
        <p:txBody>
          <a:bodyPr vert="eaVert" wrap="square" rtlCol="0">
            <a:spAutoFit/>
          </a:bodyPr>
          <a:lstStyle/>
          <a:p>
            <a:pPr algn="ctr" rtl="0"/>
            <a:r>
              <a:rPr lang="en-US" altLang="zh-CN" dirty="0">
                <a:solidFill>
                  <a:srgbClr val="656565"/>
                </a:solidFill>
                <a:latin typeface="Times New Roman" panose="02020603050405020304" pitchFamily="18" charset="0"/>
                <a:ea typeface="等线" panose="02010600030101010101" pitchFamily="2" charset="-122"/>
                <a:cs typeface="Times New Roman" panose="02020603050405020304" pitchFamily="18" charset="0"/>
              </a:rPr>
              <a:t>…</a:t>
            </a:r>
            <a:endParaRPr lang="zh-CN" altLang="en-US" dirty="0">
              <a:solidFill>
                <a:srgbClr val="656565"/>
              </a:solidFill>
              <a:latin typeface="Times New Roman" panose="02020603050405020304" pitchFamily="18" charset="0"/>
              <a:ea typeface="等线" panose="02010600030101010101" pitchFamily="2" charset="-122"/>
              <a:cs typeface="Times New Roman" panose="02020603050405020304" pitchFamily="18" charset="0"/>
            </a:endParaRPr>
          </a:p>
        </p:txBody>
      </p:sp>
      <p:grpSp>
        <p:nvGrpSpPr>
          <p:cNvPr id="1568" name="组合 1567">
            <a:extLst>
              <a:ext uri="{FF2B5EF4-FFF2-40B4-BE49-F238E27FC236}">
                <a16:creationId xmlns:a16="http://schemas.microsoft.com/office/drawing/2014/main" id="{A0E89950-0EB9-4533-A953-FADA35FD43D2}"/>
              </a:ext>
            </a:extLst>
          </p:cNvPr>
          <p:cNvGrpSpPr/>
          <p:nvPr/>
        </p:nvGrpSpPr>
        <p:grpSpPr>
          <a:xfrm>
            <a:off x="88502" y="4885261"/>
            <a:ext cx="1344979" cy="983358"/>
            <a:chOff x="278887" y="5346581"/>
            <a:chExt cx="1344979" cy="983358"/>
          </a:xfrm>
        </p:grpSpPr>
        <p:sp>
          <p:nvSpPr>
            <p:cNvPr id="1569" name="文本框 1568">
              <a:extLst>
                <a:ext uri="{FF2B5EF4-FFF2-40B4-BE49-F238E27FC236}">
                  <a16:creationId xmlns:a16="http://schemas.microsoft.com/office/drawing/2014/main" id="{9EDDD6FB-8C6F-4922-9E86-45201D60A331}"/>
                </a:ext>
              </a:extLst>
            </p:cNvPr>
            <p:cNvSpPr txBox="1">
              <a:spLocks noChangeAspect="1"/>
            </p:cNvSpPr>
            <p:nvPr/>
          </p:nvSpPr>
          <p:spPr>
            <a:xfrm>
              <a:off x="278887" y="5346581"/>
              <a:ext cx="1344979" cy="276999"/>
            </a:xfrm>
            <a:prstGeom prst="rect">
              <a:avLst/>
            </a:prstGeom>
            <a:noFill/>
          </p:spPr>
          <p:txBody>
            <a:bodyPr wrap="square" rtlCol="0">
              <a:spAutoFit/>
            </a:bodyPr>
            <a:lstStyle/>
            <a:p>
              <a:pPr algn="ctr" rtl="0"/>
              <a:r>
                <a:rPr lang="en-US" altLang="zh-CN" sz="12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Encoded Frame k</a:t>
              </a:r>
              <a:endParaRPr lang="zh-CN" altLang="en-US" sz="1200" baseline="-250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1570" name="图片 1569">
              <a:extLst>
                <a:ext uri="{FF2B5EF4-FFF2-40B4-BE49-F238E27FC236}">
                  <a16:creationId xmlns:a16="http://schemas.microsoft.com/office/drawing/2014/main" id="{03CDD18C-E2DD-4606-96E0-7A266BA332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376" y="5609939"/>
              <a:ext cx="720000" cy="720000"/>
            </a:xfrm>
            <a:prstGeom prst="rect">
              <a:avLst/>
            </a:prstGeom>
          </p:spPr>
        </p:pic>
      </p:grpSp>
      <p:cxnSp>
        <p:nvCxnSpPr>
          <p:cNvPr id="1571" name="直接箭头连接符 1570">
            <a:extLst>
              <a:ext uri="{FF2B5EF4-FFF2-40B4-BE49-F238E27FC236}">
                <a16:creationId xmlns:a16="http://schemas.microsoft.com/office/drawing/2014/main" id="{92B04D3D-4F9C-4901-85AC-567427544B18}"/>
              </a:ext>
            </a:extLst>
          </p:cNvPr>
          <p:cNvCxnSpPr>
            <a:cxnSpLocks/>
            <a:stCxn id="1726" idx="3"/>
            <a:endCxn id="1738" idx="1"/>
          </p:cNvCxnSpPr>
          <p:nvPr/>
        </p:nvCxnSpPr>
        <p:spPr>
          <a:xfrm>
            <a:off x="4367072" y="5467227"/>
            <a:ext cx="558333" cy="0"/>
          </a:xfrm>
          <a:prstGeom prst="straightConnector1">
            <a:avLst/>
          </a:prstGeom>
          <a:noFill/>
          <a:ln w="12700" cap="flat" cmpd="sng" algn="ctr">
            <a:solidFill>
              <a:srgbClr val="7B8B6F"/>
            </a:solidFill>
            <a:prstDash val="solid"/>
            <a:miter lim="800000"/>
            <a:tailEnd type="triangle"/>
          </a:ln>
          <a:effectLst/>
        </p:spPr>
      </p:cxnSp>
      <p:sp>
        <p:nvSpPr>
          <p:cNvPr id="1572" name="椭圆 1571">
            <a:extLst>
              <a:ext uri="{FF2B5EF4-FFF2-40B4-BE49-F238E27FC236}">
                <a16:creationId xmlns:a16="http://schemas.microsoft.com/office/drawing/2014/main" id="{81CA30ED-64F3-4D58-A121-366C05855C72}"/>
              </a:ext>
            </a:extLst>
          </p:cNvPr>
          <p:cNvSpPr/>
          <p:nvPr/>
        </p:nvSpPr>
        <p:spPr>
          <a:xfrm>
            <a:off x="4524854" y="5444305"/>
            <a:ext cx="45719" cy="45719"/>
          </a:xfrm>
          <a:prstGeom prst="ellipse">
            <a:avLst/>
          </a:prstGeom>
          <a:solidFill>
            <a:srgbClr val="4472C4"/>
          </a:solidFill>
          <a:ln w="1270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73" name="文本框 1572">
            <a:extLst>
              <a:ext uri="{FF2B5EF4-FFF2-40B4-BE49-F238E27FC236}">
                <a16:creationId xmlns:a16="http://schemas.microsoft.com/office/drawing/2014/main" id="{5848B1DB-A3B3-4D9A-9538-2BC35DEB269F}"/>
              </a:ext>
            </a:extLst>
          </p:cNvPr>
          <p:cNvSpPr txBox="1">
            <a:spLocks noChangeAspect="1"/>
          </p:cNvSpPr>
          <p:nvPr/>
        </p:nvSpPr>
        <p:spPr>
          <a:xfrm>
            <a:off x="4167266" y="4632100"/>
            <a:ext cx="461665" cy="356295"/>
          </a:xfrm>
          <a:prstGeom prst="rect">
            <a:avLst/>
          </a:prstGeom>
          <a:noFill/>
        </p:spPr>
        <p:txBody>
          <a:bodyPr vert="eaVert" wrap="square" rtlCol="0">
            <a:spAutoFit/>
          </a:bodyPr>
          <a:lstStyle/>
          <a:p>
            <a:pPr algn="ctr" rtl="0"/>
            <a:r>
              <a:rPr lang="en-US" altLang="zh-CN" dirty="0">
                <a:solidFill>
                  <a:srgbClr val="4472C4"/>
                </a:solidFill>
                <a:latin typeface="Times New Roman" panose="02020603050405020304" pitchFamily="18" charset="0"/>
                <a:ea typeface="等线" panose="02010600030101010101" pitchFamily="2" charset="-122"/>
                <a:cs typeface="Times New Roman" panose="02020603050405020304" pitchFamily="18" charset="0"/>
              </a:rPr>
              <a:t>…</a:t>
            </a:r>
            <a:endParaRPr lang="zh-CN" altLang="en-US" dirty="0">
              <a:solidFill>
                <a:srgbClr val="4472C4"/>
              </a:solidFill>
              <a:latin typeface="Times New Roman" panose="02020603050405020304" pitchFamily="18" charset="0"/>
              <a:ea typeface="等线" panose="02010600030101010101" pitchFamily="2" charset="-122"/>
              <a:cs typeface="Times New Roman" panose="02020603050405020304" pitchFamily="18" charset="0"/>
            </a:endParaRPr>
          </a:p>
        </p:txBody>
      </p:sp>
      <p:cxnSp>
        <p:nvCxnSpPr>
          <p:cNvPr id="1574" name="直接箭头连接符 1573">
            <a:extLst>
              <a:ext uri="{FF2B5EF4-FFF2-40B4-BE49-F238E27FC236}">
                <a16:creationId xmlns:a16="http://schemas.microsoft.com/office/drawing/2014/main" id="{8ECB0BA2-E098-4359-B1EB-F5BA4D437C7F}"/>
              </a:ext>
            </a:extLst>
          </p:cNvPr>
          <p:cNvCxnSpPr>
            <a:cxnSpLocks/>
            <a:stCxn id="1743" idx="3"/>
            <a:endCxn id="1763" idx="1"/>
          </p:cNvCxnSpPr>
          <p:nvPr/>
        </p:nvCxnSpPr>
        <p:spPr>
          <a:xfrm>
            <a:off x="7781723" y="3386742"/>
            <a:ext cx="752888" cy="0"/>
          </a:xfrm>
          <a:prstGeom prst="straightConnector1">
            <a:avLst/>
          </a:prstGeom>
          <a:noFill/>
          <a:ln w="12700" cap="flat" cmpd="sng" algn="ctr">
            <a:solidFill>
              <a:srgbClr val="4472C4"/>
            </a:solidFill>
            <a:prstDash val="solid"/>
            <a:miter lim="800000"/>
            <a:tailEnd type="triangle"/>
          </a:ln>
          <a:effectLst/>
        </p:spPr>
      </p:cxnSp>
      <p:cxnSp>
        <p:nvCxnSpPr>
          <p:cNvPr id="1575" name="连接符: 肘形 1574">
            <a:extLst>
              <a:ext uri="{FF2B5EF4-FFF2-40B4-BE49-F238E27FC236}">
                <a16:creationId xmlns:a16="http://schemas.microsoft.com/office/drawing/2014/main" id="{B440C93A-90AE-4497-9FF0-251E839F6F15}"/>
              </a:ext>
            </a:extLst>
          </p:cNvPr>
          <p:cNvCxnSpPr>
            <a:cxnSpLocks/>
            <a:endCxn id="1726" idx="3"/>
          </p:cNvCxnSpPr>
          <p:nvPr/>
        </p:nvCxnSpPr>
        <p:spPr>
          <a:xfrm rot="16200000" flipH="1">
            <a:off x="3984141" y="5084296"/>
            <a:ext cx="746082" cy="19780"/>
          </a:xfrm>
          <a:prstGeom prst="bentConnector4">
            <a:avLst>
              <a:gd name="adj1" fmla="val 791"/>
              <a:gd name="adj2" fmla="val 1010056"/>
            </a:avLst>
          </a:prstGeom>
          <a:noFill/>
          <a:ln w="12700" cap="flat" cmpd="sng" algn="ctr">
            <a:solidFill>
              <a:srgbClr val="4472C4"/>
            </a:solidFill>
            <a:prstDash val="solid"/>
            <a:miter lim="800000"/>
            <a:headEnd type="triangle"/>
            <a:tailEnd type="triangle"/>
          </a:ln>
          <a:effectLst/>
        </p:spPr>
      </p:cxnSp>
      <p:cxnSp>
        <p:nvCxnSpPr>
          <p:cNvPr id="1576" name="连接符: 肘形 1575">
            <a:extLst>
              <a:ext uri="{FF2B5EF4-FFF2-40B4-BE49-F238E27FC236}">
                <a16:creationId xmlns:a16="http://schemas.microsoft.com/office/drawing/2014/main" id="{D57DE688-FCCF-488A-A6D1-279D3F27AF02}"/>
              </a:ext>
            </a:extLst>
          </p:cNvPr>
          <p:cNvCxnSpPr>
            <a:cxnSpLocks/>
            <a:stCxn id="1758" idx="3"/>
            <a:endCxn id="1743" idx="3"/>
          </p:cNvCxnSpPr>
          <p:nvPr/>
        </p:nvCxnSpPr>
        <p:spPr>
          <a:xfrm>
            <a:off x="7781723" y="2489616"/>
            <a:ext cx="12700" cy="897126"/>
          </a:xfrm>
          <a:prstGeom prst="bentConnector3">
            <a:avLst>
              <a:gd name="adj1" fmla="val 1800000"/>
            </a:avLst>
          </a:prstGeom>
          <a:noFill/>
          <a:ln w="12700" cap="flat" cmpd="sng" algn="ctr">
            <a:solidFill>
              <a:srgbClr val="7B8B6F"/>
            </a:solidFill>
            <a:prstDash val="solid"/>
            <a:miter lim="800000"/>
            <a:headEnd type="triangle"/>
            <a:tailEnd type="triangle"/>
          </a:ln>
          <a:effectLst/>
        </p:spPr>
      </p:cxnSp>
      <p:cxnSp>
        <p:nvCxnSpPr>
          <p:cNvPr id="1577" name="直接箭头连接符 1576">
            <a:extLst>
              <a:ext uri="{FF2B5EF4-FFF2-40B4-BE49-F238E27FC236}">
                <a16:creationId xmlns:a16="http://schemas.microsoft.com/office/drawing/2014/main" id="{D9E153C9-65FB-4753-9118-3B7C08C288A5}"/>
              </a:ext>
            </a:extLst>
          </p:cNvPr>
          <p:cNvCxnSpPr>
            <a:cxnSpLocks/>
            <a:stCxn id="1748" idx="1"/>
            <a:endCxn id="1768" idx="1"/>
          </p:cNvCxnSpPr>
          <p:nvPr/>
        </p:nvCxnSpPr>
        <p:spPr>
          <a:xfrm>
            <a:off x="7701602" y="4309919"/>
            <a:ext cx="853041" cy="0"/>
          </a:xfrm>
          <a:prstGeom prst="straightConnector1">
            <a:avLst/>
          </a:prstGeom>
          <a:noFill/>
          <a:ln w="12700" cap="flat" cmpd="sng" algn="ctr">
            <a:solidFill>
              <a:srgbClr val="4472C4"/>
            </a:solidFill>
            <a:prstDash val="solid"/>
            <a:miter lim="800000"/>
            <a:tailEnd type="triangle"/>
          </a:ln>
          <a:effectLst/>
        </p:spPr>
      </p:cxnSp>
      <p:cxnSp>
        <p:nvCxnSpPr>
          <p:cNvPr id="1578" name="连接符: 肘形 1577">
            <a:extLst>
              <a:ext uri="{FF2B5EF4-FFF2-40B4-BE49-F238E27FC236}">
                <a16:creationId xmlns:a16="http://schemas.microsoft.com/office/drawing/2014/main" id="{B91033FC-F4D1-4AF6-914B-37223ABEF8F9}"/>
              </a:ext>
            </a:extLst>
          </p:cNvPr>
          <p:cNvCxnSpPr>
            <a:cxnSpLocks/>
            <a:stCxn id="1743" idx="3"/>
            <a:endCxn id="1748" idx="3"/>
          </p:cNvCxnSpPr>
          <p:nvPr/>
        </p:nvCxnSpPr>
        <p:spPr>
          <a:xfrm>
            <a:off x="7781723" y="3386742"/>
            <a:ext cx="12700" cy="923177"/>
          </a:xfrm>
          <a:prstGeom prst="bentConnector3">
            <a:avLst>
              <a:gd name="adj1" fmla="val 1800000"/>
            </a:avLst>
          </a:prstGeom>
          <a:noFill/>
          <a:ln w="12700" cap="flat" cmpd="sng" algn="ctr">
            <a:solidFill>
              <a:srgbClr val="7B8B6F"/>
            </a:solidFill>
            <a:prstDash val="solid"/>
            <a:miter lim="800000"/>
            <a:headEnd type="triangle"/>
            <a:tailEnd type="triangle"/>
          </a:ln>
          <a:effectLst/>
        </p:spPr>
      </p:cxnSp>
      <p:sp>
        <p:nvSpPr>
          <p:cNvPr id="1579" name="文本框 1578">
            <a:extLst>
              <a:ext uri="{FF2B5EF4-FFF2-40B4-BE49-F238E27FC236}">
                <a16:creationId xmlns:a16="http://schemas.microsoft.com/office/drawing/2014/main" id="{B6CA4266-B8B8-449E-B419-F35C31FCACE5}"/>
              </a:ext>
            </a:extLst>
          </p:cNvPr>
          <p:cNvSpPr txBox="1">
            <a:spLocks noChangeAspect="1"/>
          </p:cNvSpPr>
          <p:nvPr/>
        </p:nvSpPr>
        <p:spPr>
          <a:xfrm>
            <a:off x="7574400" y="4640396"/>
            <a:ext cx="461665" cy="356295"/>
          </a:xfrm>
          <a:prstGeom prst="rect">
            <a:avLst/>
          </a:prstGeom>
          <a:noFill/>
        </p:spPr>
        <p:txBody>
          <a:bodyPr vert="eaVert" wrap="square" rtlCol="0">
            <a:spAutoFit/>
          </a:bodyPr>
          <a:lstStyle/>
          <a:p>
            <a:pPr algn="ctr" rtl="0"/>
            <a:r>
              <a:rPr lang="en-US" altLang="zh-CN" dirty="0">
                <a:solidFill>
                  <a:srgbClr val="70AD47">
                    <a:lumMod val="75000"/>
                  </a:srgbClr>
                </a:solidFill>
                <a:latin typeface="Times New Roman" panose="02020603050405020304" pitchFamily="18" charset="0"/>
                <a:ea typeface="等线" panose="02010600030101010101" pitchFamily="2" charset="-122"/>
                <a:cs typeface="Times New Roman" panose="02020603050405020304" pitchFamily="18" charset="0"/>
              </a:rPr>
              <a:t>…</a:t>
            </a:r>
            <a:endParaRPr lang="zh-CN" altLang="en-US" dirty="0">
              <a:solidFill>
                <a:srgbClr val="70AD47">
                  <a:lumMod val="75000"/>
                </a:srgbClr>
              </a:solidFill>
              <a:latin typeface="Times New Roman" panose="02020603050405020304" pitchFamily="18" charset="0"/>
              <a:ea typeface="等线" panose="02010600030101010101" pitchFamily="2" charset="-122"/>
              <a:cs typeface="Times New Roman" panose="02020603050405020304" pitchFamily="18" charset="0"/>
            </a:endParaRPr>
          </a:p>
        </p:txBody>
      </p:sp>
      <p:cxnSp>
        <p:nvCxnSpPr>
          <p:cNvPr id="1580" name="直接箭头连接符 1579">
            <a:extLst>
              <a:ext uri="{FF2B5EF4-FFF2-40B4-BE49-F238E27FC236}">
                <a16:creationId xmlns:a16="http://schemas.microsoft.com/office/drawing/2014/main" id="{2B41AA6B-18A0-41DD-90E2-1FA3C5398E92}"/>
              </a:ext>
            </a:extLst>
          </p:cNvPr>
          <p:cNvCxnSpPr>
            <a:cxnSpLocks/>
            <a:stCxn id="1753" idx="3"/>
            <a:endCxn id="1773" idx="1"/>
          </p:cNvCxnSpPr>
          <p:nvPr/>
        </p:nvCxnSpPr>
        <p:spPr>
          <a:xfrm>
            <a:off x="7781723" y="5467227"/>
            <a:ext cx="772920" cy="0"/>
          </a:xfrm>
          <a:prstGeom prst="straightConnector1">
            <a:avLst/>
          </a:prstGeom>
          <a:noFill/>
          <a:ln w="12700" cap="flat" cmpd="sng" algn="ctr">
            <a:solidFill>
              <a:srgbClr val="4472C4"/>
            </a:solidFill>
            <a:prstDash val="solid"/>
            <a:miter lim="800000"/>
            <a:tailEnd type="triangle"/>
          </a:ln>
          <a:effectLst/>
        </p:spPr>
      </p:cxnSp>
      <p:cxnSp>
        <p:nvCxnSpPr>
          <p:cNvPr id="1581" name="连接符: 肘形 1580">
            <a:extLst>
              <a:ext uri="{FF2B5EF4-FFF2-40B4-BE49-F238E27FC236}">
                <a16:creationId xmlns:a16="http://schemas.microsoft.com/office/drawing/2014/main" id="{98CF6AF8-E7E8-4412-8E9B-3F003F966C4D}"/>
              </a:ext>
            </a:extLst>
          </p:cNvPr>
          <p:cNvCxnSpPr>
            <a:cxnSpLocks/>
            <a:endCxn id="1753" idx="3"/>
          </p:cNvCxnSpPr>
          <p:nvPr/>
        </p:nvCxnSpPr>
        <p:spPr>
          <a:xfrm rot="16200000" flipH="1">
            <a:off x="7364808" y="5050312"/>
            <a:ext cx="796572" cy="37258"/>
          </a:xfrm>
          <a:prstGeom prst="bentConnector4">
            <a:avLst>
              <a:gd name="adj1" fmla="val 27"/>
              <a:gd name="adj2" fmla="val 962542"/>
            </a:avLst>
          </a:prstGeom>
          <a:noFill/>
          <a:ln w="12700" cap="flat" cmpd="sng" algn="ctr">
            <a:solidFill>
              <a:srgbClr val="7B8B6F"/>
            </a:solidFill>
            <a:prstDash val="solid"/>
            <a:miter lim="800000"/>
            <a:headEnd type="triangle"/>
            <a:tailEnd type="triangle"/>
          </a:ln>
          <a:effectLst/>
        </p:spPr>
      </p:cxnSp>
      <p:sp>
        <p:nvSpPr>
          <p:cNvPr id="1582" name="椭圆 1581">
            <a:extLst>
              <a:ext uri="{FF2B5EF4-FFF2-40B4-BE49-F238E27FC236}">
                <a16:creationId xmlns:a16="http://schemas.microsoft.com/office/drawing/2014/main" id="{E9AAC1C4-4F27-4E51-B5E8-3EADDD80B200}"/>
              </a:ext>
            </a:extLst>
          </p:cNvPr>
          <p:cNvSpPr/>
          <p:nvPr/>
        </p:nvSpPr>
        <p:spPr>
          <a:xfrm>
            <a:off x="7937556" y="3358840"/>
            <a:ext cx="45719" cy="45719"/>
          </a:xfrm>
          <a:prstGeom prst="ellipse">
            <a:avLst/>
          </a:prstGeom>
          <a:solidFill>
            <a:srgbClr val="7B8B6F"/>
          </a:solidFill>
          <a:ln w="12700" cap="flat" cmpd="sng" algn="ctr">
            <a:solidFill>
              <a:srgbClr val="7B8B6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83" name="椭圆 1582">
            <a:extLst>
              <a:ext uri="{FF2B5EF4-FFF2-40B4-BE49-F238E27FC236}">
                <a16:creationId xmlns:a16="http://schemas.microsoft.com/office/drawing/2014/main" id="{A8B0E140-18BD-46A3-A715-D47B547FD0AB}"/>
              </a:ext>
            </a:extLst>
          </p:cNvPr>
          <p:cNvSpPr/>
          <p:nvPr/>
        </p:nvSpPr>
        <p:spPr>
          <a:xfrm>
            <a:off x="8017062" y="4286635"/>
            <a:ext cx="45719" cy="45719"/>
          </a:xfrm>
          <a:prstGeom prst="ellipse">
            <a:avLst/>
          </a:prstGeom>
          <a:solidFill>
            <a:srgbClr val="7B8B6F"/>
          </a:solidFill>
          <a:ln w="12700" cap="flat" cmpd="sng" algn="ctr">
            <a:solidFill>
              <a:srgbClr val="7B8B6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84" name="椭圆 1583">
            <a:extLst>
              <a:ext uri="{FF2B5EF4-FFF2-40B4-BE49-F238E27FC236}">
                <a16:creationId xmlns:a16="http://schemas.microsoft.com/office/drawing/2014/main" id="{805C0FF6-AEA2-4267-8412-C0C06FE4149E}"/>
              </a:ext>
            </a:extLst>
          </p:cNvPr>
          <p:cNvSpPr/>
          <p:nvPr/>
        </p:nvSpPr>
        <p:spPr>
          <a:xfrm>
            <a:off x="8078900" y="5445080"/>
            <a:ext cx="45719" cy="45719"/>
          </a:xfrm>
          <a:prstGeom prst="ellipse">
            <a:avLst/>
          </a:prstGeom>
          <a:solidFill>
            <a:srgbClr val="7B8B6F"/>
          </a:solidFill>
          <a:ln w="12700" cap="flat" cmpd="sng" algn="ctr">
            <a:solidFill>
              <a:srgbClr val="7B8B6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585" name="组合 1584">
            <a:extLst>
              <a:ext uri="{FF2B5EF4-FFF2-40B4-BE49-F238E27FC236}">
                <a16:creationId xmlns:a16="http://schemas.microsoft.com/office/drawing/2014/main" id="{791254D6-BB77-4165-AEE6-428FF2451360}"/>
              </a:ext>
            </a:extLst>
          </p:cNvPr>
          <p:cNvGrpSpPr/>
          <p:nvPr/>
        </p:nvGrpSpPr>
        <p:grpSpPr>
          <a:xfrm>
            <a:off x="4558825" y="3184722"/>
            <a:ext cx="300082" cy="369332"/>
            <a:chOff x="3898388" y="3379772"/>
            <a:chExt cx="300082" cy="369332"/>
          </a:xfrm>
        </p:grpSpPr>
        <p:sp>
          <p:nvSpPr>
            <p:cNvPr id="1586" name="椭圆 1585">
              <a:extLst>
                <a:ext uri="{FF2B5EF4-FFF2-40B4-BE49-F238E27FC236}">
                  <a16:creationId xmlns:a16="http://schemas.microsoft.com/office/drawing/2014/main" id="{185A5A36-6CC9-4CF4-9714-022CA4B409EC}"/>
                </a:ext>
              </a:extLst>
            </p:cNvPr>
            <p:cNvSpPr/>
            <p:nvPr/>
          </p:nvSpPr>
          <p:spPr>
            <a:xfrm>
              <a:off x="3964252" y="3498893"/>
              <a:ext cx="180000" cy="180000"/>
            </a:xfrm>
            <a:prstGeom prst="ellipse">
              <a:avLst/>
            </a:prstGeom>
            <a:solidFill>
              <a:sysClr val="window" lastClr="FFFFFF"/>
            </a:solidFill>
            <a:ln w="12700" cap="flat" cmpd="sng" algn="ctr">
              <a:solidFill>
                <a:srgbClr val="7B8B6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1587" name="矩形 1586">
              <a:extLst>
                <a:ext uri="{FF2B5EF4-FFF2-40B4-BE49-F238E27FC236}">
                  <a16:creationId xmlns:a16="http://schemas.microsoft.com/office/drawing/2014/main" id="{02FFE360-369B-4A2B-A17F-93B69D7398A2}"/>
                </a:ext>
              </a:extLst>
            </p:cNvPr>
            <p:cNvSpPr/>
            <p:nvPr/>
          </p:nvSpPr>
          <p:spPr>
            <a:xfrm>
              <a:off x="3898388" y="3379772"/>
              <a:ext cx="300082" cy="369332"/>
            </a:xfrm>
            <a:prstGeom prst="rect">
              <a:avLst/>
            </a:prstGeom>
            <a:noFill/>
          </p:spPr>
          <p:txBody>
            <a:bodyPr wrap="non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7B8B6F"/>
                  </a:solidFill>
                  <a:effectLst/>
                  <a:uLnTx/>
                  <a:uFillTx/>
                  <a:latin typeface="等线" panose="020F0502020204030204"/>
                  <a:ea typeface="等线" panose="02010600030101010101" pitchFamily="2" charset="-122"/>
                  <a:cs typeface="+mn-cs"/>
                </a:rPr>
                <a:t>-</a:t>
              </a:r>
              <a:endParaRPr kumimoji="0" lang="zh-CN" altLang="en-US" sz="1800" b="0" i="0" u="none" strike="noStrike" kern="0" cap="none" spc="0" normalizeH="0" baseline="0" noProof="0" dirty="0">
                <a:ln>
                  <a:noFill/>
                </a:ln>
                <a:solidFill>
                  <a:srgbClr val="7B8B6F"/>
                </a:solidFill>
                <a:effectLst/>
                <a:uLnTx/>
                <a:uFillTx/>
                <a:latin typeface="等线" panose="020F0502020204030204"/>
                <a:ea typeface="等线" panose="02010600030101010101" pitchFamily="2" charset="-122"/>
                <a:cs typeface="+mn-cs"/>
              </a:endParaRPr>
            </a:p>
          </p:txBody>
        </p:sp>
      </p:grpSp>
      <p:grpSp>
        <p:nvGrpSpPr>
          <p:cNvPr id="1588" name="组合 1587">
            <a:extLst>
              <a:ext uri="{FF2B5EF4-FFF2-40B4-BE49-F238E27FC236}">
                <a16:creationId xmlns:a16="http://schemas.microsoft.com/office/drawing/2014/main" id="{4236C1A4-57D3-46E2-99BD-BB8ABECB3252}"/>
              </a:ext>
            </a:extLst>
          </p:cNvPr>
          <p:cNvGrpSpPr/>
          <p:nvPr/>
        </p:nvGrpSpPr>
        <p:grpSpPr>
          <a:xfrm>
            <a:off x="8146904" y="4117663"/>
            <a:ext cx="338554" cy="369332"/>
            <a:chOff x="3890824" y="3363242"/>
            <a:chExt cx="338554" cy="369332"/>
          </a:xfrm>
        </p:grpSpPr>
        <p:sp>
          <p:nvSpPr>
            <p:cNvPr id="1589" name="椭圆 1588">
              <a:extLst>
                <a:ext uri="{FF2B5EF4-FFF2-40B4-BE49-F238E27FC236}">
                  <a16:creationId xmlns:a16="http://schemas.microsoft.com/office/drawing/2014/main" id="{10916767-4F03-4068-B2F2-3AF9A8DDBB61}"/>
                </a:ext>
              </a:extLst>
            </p:cNvPr>
            <p:cNvSpPr/>
            <p:nvPr/>
          </p:nvSpPr>
          <p:spPr>
            <a:xfrm>
              <a:off x="3964250" y="3461050"/>
              <a:ext cx="180000" cy="180000"/>
            </a:xfrm>
            <a:prstGeom prst="ellipse">
              <a:avLst/>
            </a:prstGeom>
            <a:solidFill>
              <a:sysClr val="window" lastClr="FFFFFF"/>
            </a:solidFill>
            <a:ln w="1270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4472C4"/>
                </a:solidFill>
                <a:effectLst/>
                <a:uLnTx/>
                <a:uFillTx/>
                <a:latin typeface="等线" panose="020F0502020204030204"/>
                <a:ea typeface="等线" panose="02010600030101010101" pitchFamily="2" charset="-122"/>
                <a:cs typeface="+mn-cs"/>
              </a:endParaRPr>
            </a:p>
          </p:txBody>
        </p:sp>
        <p:sp>
          <p:nvSpPr>
            <p:cNvPr id="1590" name="矩形 1589">
              <a:extLst>
                <a:ext uri="{FF2B5EF4-FFF2-40B4-BE49-F238E27FC236}">
                  <a16:creationId xmlns:a16="http://schemas.microsoft.com/office/drawing/2014/main" id="{516B92D4-8D20-4B31-9199-0A10F1C5F3C5}"/>
                </a:ext>
              </a:extLst>
            </p:cNvPr>
            <p:cNvSpPr/>
            <p:nvPr/>
          </p:nvSpPr>
          <p:spPr>
            <a:xfrm>
              <a:off x="3890824" y="3363242"/>
              <a:ext cx="338554" cy="369332"/>
            </a:xfrm>
            <a:prstGeom prst="rect">
              <a:avLst/>
            </a:prstGeom>
            <a:ln>
              <a:noFill/>
            </a:ln>
          </p:spPr>
          <p:txBody>
            <a:bodyPr wrap="non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4472C4"/>
                  </a:solidFill>
                  <a:effectLst/>
                  <a:uLnTx/>
                  <a:uFillTx/>
                  <a:latin typeface="等线" panose="020F0502020204030204"/>
                  <a:ea typeface="等线" panose="02010600030101010101" pitchFamily="2" charset="-122"/>
                  <a:cs typeface="+mn-cs"/>
                </a:rPr>
                <a:t>+</a:t>
              </a:r>
              <a:endParaRPr kumimoji="0" lang="zh-CN" altLang="en-US" sz="1800" b="0" i="0" u="none" strike="noStrike" kern="0" cap="none" spc="0" normalizeH="0" baseline="0" noProof="0" dirty="0">
                <a:ln>
                  <a:noFill/>
                </a:ln>
                <a:solidFill>
                  <a:srgbClr val="4472C4"/>
                </a:solidFill>
                <a:effectLst/>
                <a:uLnTx/>
                <a:uFillTx/>
                <a:latin typeface="等线" panose="020F0502020204030204"/>
                <a:ea typeface="等线" panose="02010600030101010101" pitchFamily="2" charset="-122"/>
                <a:cs typeface="+mn-cs"/>
              </a:endParaRPr>
            </a:p>
          </p:txBody>
        </p:sp>
      </p:grpSp>
      <p:grpSp>
        <p:nvGrpSpPr>
          <p:cNvPr id="1591" name="组合 1590">
            <a:extLst>
              <a:ext uri="{FF2B5EF4-FFF2-40B4-BE49-F238E27FC236}">
                <a16:creationId xmlns:a16="http://schemas.microsoft.com/office/drawing/2014/main" id="{4E503C69-C898-401E-92BA-7132D336ECE7}"/>
              </a:ext>
            </a:extLst>
          </p:cNvPr>
          <p:cNvGrpSpPr/>
          <p:nvPr/>
        </p:nvGrpSpPr>
        <p:grpSpPr>
          <a:xfrm>
            <a:off x="8831408" y="3045240"/>
            <a:ext cx="1946415" cy="1402211"/>
            <a:chOff x="8748036" y="3199817"/>
            <a:chExt cx="1946415" cy="1402211"/>
          </a:xfrm>
        </p:grpSpPr>
        <p:sp>
          <p:nvSpPr>
            <p:cNvPr id="1592" name="立方体 1591">
              <a:extLst>
                <a:ext uri="{FF2B5EF4-FFF2-40B4-BE49-F238E27FC236}">
                  <a16:creationId xmlns:a16="http://schemas.microsoft.com/office/drawing/2014/main" id="{5C2E13A6-851B-4C4E-98BE-E4C13F109C83}"/>
                </a:ext>
              </a:extLst>
            </p:cNvPr>
            <p:cNvSpPr>
              <a:spLocks noChangeAspect="1"/>
            </p:cNvSpPr>
            <p:nvPr/>
          </p:nvSpPr>
          <p:spPr>
            <a:xfrm rot="5400000" flipH="1">
              <a:off x="8571091" y="3847455"/>
              <a:ext cx="1021617" cy="367705"/>
            </a:xfrm>
            <a:prstGeom prst="cube">
              <a:avLst>
                <a:gd name="adj" fmla="val 83689"/>
              </a:avLst>
            </a:prstGeom>
            <a:solidFill>
              <a:srgbClr val="D7D6EE"/>
            </a:solidFill>
            <a:ln w="12700" cap="flat" cmpd="sng" algn="ctr">
              <a:solidFill>
                <a:srgbClr val="AE90DC"/>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1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593" name="立方体 1592">
              <a:extLst>
                <a:ext uri="{FF2B5EF4-FFF2-40B4-BE49-F238E27FC236}">
                  <a16:creationId xmlns:a16="http://schemas.microsoft.com/office/drawing/2014/main" id="{2C22E0D1-FB9B-4581-AD0B-8353AB29877B}"/>
                </a:ext>
              </a:extLst>
            </p:cNvPr>
            <p:cNvSpPr>
              <a:spLocks noChangeAspect="1"/>
            </p:cNvSpPr>
            <p:nvPr/>
          </p:nvSpPr>
          <p:spPr>
            <a:xfrm rot="5400000" flipH="1">
              <a:off x="8686692" y="3847455"/>
              <a:ext cx="1021617" cy="367705"/>
            </a:xfrm>
            <a:prstGeom prst="cube">
              <a:avLst>
                <a:gd name="adj" fmla="val 83689"/>
              </a:avLst>
            </a:prstGeom>
            <a:solidFill>
              <a:srgbClr val="D7D6EE"/>
            </a:solidFill>
            <a:ln w="12700" cap="flat" cmpd="sng" algn="ctr">
              <a:solidFill>
                <a:srgbClr val="AE90DC"/>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1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594" name="立方体 1593">
              <a:extLst>
                <a:ext uri="{FF2B5EF4-FFF2-40B4-BE49-F238E27FC236}">
                  <a16:creationId xmlns:a16="http://schemas.microsoft.com/office/drawing/2014/main" id="{1042E29C-93B1-48A6-9E87-9A432CECEA07}"/>
                </a:ext>
              </a:extLst>
            </p:cNvPr>
            <p:cNvSpPr>
              <a:spLocks noChangeAspect="1"/>
            </p:cNvSpPr>
            <p:nvPr/>
          </p:nvSpPr>
          <p:spPr>
            <a:xfrm rot="5400000" flipH="1">
              <a:off x="9138769" y="3902610"/>
              <a:ext cx="715131" cy="257393"/>
            </a:xfrm>
            <a:prstGeom prst="cube">
              <a:avLst>
                <a:gd name="adj" fmla="val 83689"/>
              </a:avLst>
            </a:prstGeom>
            <a:solidFill>
              <a:srgbClr val="D7D6EE"/>
            </a:solidFill>
            <a:ln w="12700" cap="flat" cmpd="sng" algn="ctr">
              <a:solidFill>
                <a:srgbClr val="AE90DC"/>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1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595" name="立方体 1594">
              <a:extLst>
                <a:ext uri="{FF2B5EF4-FFF2-40B4-BE49-F238E27FC236}">
                  <a16:creationId xmlns:a16="http://schemas.microsoft.com/office/drawing/2014/main" id="{38D6E715-30C5-4D0D-AE52-7F4D78CCB4CF}"/>
                </a:ext>
              </a:extLst>
            </p:cNvPr>
            <p:cNvSpPr>
              <a:spLocks noChangeAspect="1"/>
            </p:cNvSpPr>
            <p:nvPr/>
          </p:nvSpPr>
          <p:spPr>
            <a:xfrm rot="5400000" flipH="1">
              <a:off x="9250536" y="3902610"/>
              <a:ext cx="715131" cy="257393"/>
            </a:xfrm>
            <a:prstGeom prst="cube">
              <a:avLst>
                <a:gd name="adj" fmla="val 83689"/>
              </a:avLst>
            </a:prstGeom>
            <a:solidFill>
              <a:srgbClr val="D7D6EE"/>
            </a:solidFill>
            <a:ln w="12700" cap="flat" cmpd="sng" algn="ctr">
              <a:solidFill>
                <a:srgbClr val="AE90DC"/>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1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596" name="立方体 1595">
              <a:extLst>
                <a:ext uri="{FF2B5EF4-FFF2-40B4-BE49-F238E27FC236}">
                  <a16:creationId xmlns:a16="http://schemas.microsoft.com/office/drawing/2014/main" id="{CA6697E4-5426-485D-8757-6C7C94ED704F}"/>
                </a:ext>
              </a:extLst>
            </p:cNvPr>
            <p:cNvSpPr>
              <a:spLocks noChangeAspect="1"/>
            </p:cNvSpPr>
            <p:nvPr/>
          </p:nvSpPr>
          <p:spPr>
            <a:xfrm rot="5400000" flipH="1">
              <a:off x="9362303" y="3902610"/>
              <a:ext cx="715131" cy="257393"/>
            </a:xfrm>
            <a:prstGeom prst="cube">
              <a:avLst>
                <a:gd name="adj" fmla="val 83689"/>
              </a:avLst>
            </a:prstGeom>
            <a:solidFill>
              <a:srgbClr val="D7D6EE"/>
            </a:solidFill>
            <a:ln w="12700" cap="flat" cmpd="sng" algn="ctr">
              <a:solidFill>
                <a:srgbClr val="AE90DC"/>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1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597" name="立方体 1596">
              <a:extLst>
                <a:ext uri="{FF2B5EF4-FFF2-40B4-BE49-F238E27FC236}">
                  <a16:creationId xmlns:a16="http://schemas.microsoft.com/office/drawing/2014/main" id="{DC79BF1B-27B5-42A9-BC64-1BD8965C48F3}"/>
                </a:ext>
              </a:extLst>
            </p:cNvPr>
            <p:cNvSpPr>
              <a:spLocks noChangeAspect="1"/>
            </p:cNvSpPr>
            <p:nvPr/>
          </p:nvSpPr>
          <p:spPr>
            <a:xfrm rot="5400000" flipH="1">
              <a:off x="9474071" y="3902610"/>
              <a:ext cx="715131" cy="257393"/>
            </a:xfrm>
            <a:prstGeom prst="cube">
              <a:avLst>
                <a:gd name="adj" fmla="val 83689"/>
              </a:avLst>
            </a:prstGeom>
            <a:solidFill>
              <a:srgbClr val="D7D6EE"/>
            </a:solidFill>
            <a:ln w="12700" cap="flat" cmpd="sng" algn="ctr">
              <a:solidFill>
                <a:srgbClr val="AE90DC"/>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1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598" name="立方体 1597">
              <a:extLst>
                <a:ext uri="{FF2B5EF4-FFF2-40B4-BE49-F238E27FC236}">
                  <a16:creationId xmlns:a16="http://schemas.microsoft.com/office/drawing/2014/main" id="{D953BE64-ABD3-48DC-BA85-0D2438A2F6B1}"/>
                </a:ext>
              </a:extLst>
            </p:cNvPr>
            <p:cNvSpPr>
              <a:spLocks noChangeAspect="1"/>
            </p:cNvSpPr>
            <p:nvPr/>
          </p:nvSpPr>
          <p:spPr>
            <a:xfrm rot="5400000" flipH="1">
              <a:off x="9748979" y="3847455"/>
              <a:ext cx="1021617" cy="367705"/>
            </a:xfrm>
            <a:prstGeom prst="cube">
              <a:avLst>
                <a:gd name="adj" fmla="val 83689"/>
              </a:avLst>
            </a:prstGeom>
            <a:solidFill>
              <a:srgbClr val="D7D6EE"/>
            </a:solidFill>
            <a:ln w="12700" cap="flat" cmpd="sng" algn="ctr">
              <a:solidFill>
                <a:srgbClr val="AE90DC"/>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1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599" name="立方体 1598">
              <a:extLst>
                <a:ext uri="{FF2B5EF4-FFF2-40B4-BE49-F238E27FC236}">
                  <a16:creationId xmlns:a16="http://schemas.microsoft.com/office/drawing/2014/main" id="{9E5EDF0E-8118-4FA3-A1AA-30D3206AF202}"/>
                </a:ext>
              </a:extLst>
            </p:cNvPr>
            <p:cNvSpPr>
              <a:spLocks noChangeAspect="1"/>
            </p:cNvSpPr>
            <p:nvPr/>
          </p:nvSpPr>
          <p:spPr>
            <a:xfrm rot="5400000" flipH="1">
              <a:off x="9879842" y="3847455"/>
              <a:ext cx="1021617" cy="367705"/>
            </a:xfrm>
            <a:prstGeom prst="cube">
              <a:avLst>
                <a:gd name="adj" fmla="val 83689"/>
              </a:avLst>
            </a:prstGeom>
            <a:solidFill>
              <a:srgbClr val="D7D6EE"/>
            </a:solidFill>
            <a:ln w="12700" cap="flat" cmpd="sng" algn="ctr">
              <a:solidFill>
                <a:srgbClr val="AE90DC"/>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1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600" name="文本框 1599">
              <a:extLst>
                <a:ext uri="{FF2B5EF4-FFF2-40B4-BE49-F238E27FC236}">
                  <a16:creationId xmlns:a16="http://schemas.microsoft.com/office/drawing/2014/main" id="{B57F3D61-8CAD-4694-B492-F2EDCF36787F}"/>
                </a:ext>
              </a:extLst>
            </p:cNvPr>
            <p:cNvSpPr txBox="1">
              <a:spLocks noChangeAspect="1"/>
            </p:cNvSpPr>
            <p:nvPr/>
          </p:nvSpPr>
          <p:spPr>
            <a:xfrm rot="5400000">
              <a:off x="9007537" y="3955721"/>
              <a:ext cx="461665" cy="363920"/>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AE90DC"/>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endParaRPr kumimoji="0" lang="zh-CN" altLang="en-US" sz="1800" b="0" i="0" u="none" strike="noStrike" kern="0" cap="none" spc="0" normalizeH="0" baseline="0" noProof="0" dirty="0">
                <a:ln>
                  <a:noFill/>
                </a:ln>
                <a:solidFill>
                  <a:srgbClr val="AE90DC"/>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601" name="文本框 1600">
              <a:extLst>
                <a:ext uri="{FF2B5EF4-FFF2-40B4-BE49-F238E27FC236}">
                  <a16:creationId xmlns:a16="http://schemas.microsoft.com/office/drawing/2014/main" id="{8D440F87-6CAF-43E8-B686-9B945C7D2374}"/>
                </a:ext>
              </a:extLst>
            </p:cNvPr>
            <p:cNvSpPr txBox="1">
              <a:spLocks noChangeAspect="1"/>
            </p:cNvSpPr>
            <p:nvPr/>
          </p:nvSpPr>
          <p:spPr>
            <a:xfrm rot="5400000">
              <a:off x="9709889" y="3947747"/>
              <a:ext cx="461665" cy="363920"/>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AE90DC"/>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endParaRPr kumimoji="0" lang="zh-CN" altLang="en-US" sz="1800" b="0" i="0" u="none" strike="noStrike" kern="0" cap="none" spc="0" normalizeH="0" baseline="0" noProof="0" dirty="0">
                <a:ln>
                  <a:noFill/>
                </a:ln>
                <a:solidFill>
                  <a:srgbClr val="AE90DC"/>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602" name="矩形: 圆角 1601">
              <a:extLst>
                <a:ext uri="{FF2B5EF4-FFF2-40B4-BE49-F238E27FC236}">
                  <a16:creationId xmlns:a16="http://schemas.microsoft.com/office/drawing/2014/main" id="{4FE120CA-DE8F-4B55-A783-47DAC5A176C4}"/>
                </a:ext>
              </a:extLst>
            </p:cNvPr>
            <p:cNvSpPr>
              <a:spLocks noChangeAspect="1"/>
            </p:cNvSpPr>
            <p:nvPr/>
          </p:nvSpPr>
          <p:spPr>
            <a:xfrm rot="5400000">
              <a:off x="9020138" y="2927715"/>
              <a:ext cx="1402211" cy="1946415"/>
            </a:xfrm>
            <a:prstGeom prst="roundRect">
              <a:avLst>
                <a:gd name="adj" fmla="val 12873"/>
              </a:avLst>
            </a:prstGeom>
            <a:noFill/>
            <a:ln w="12700" cap="flat" cmpd="sng" algn="ctr">
              <a:solidFill>
                <a:srgbClr val="AE90DC"/>
              </a:solidFill>
              <a:prstDash val="dash"/>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1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603" name="矩形 1602">
              <a:extLst>
                <a:ext uri="{FF2B5EF4-FFF2-40B4-BE49-F238E27FC236}">
                  <a16:creationId xmlns:a16="http://schemas.microsoft.com/office/drawing/2014/main" id="{98846FAC-A68D-45F8-B9CC-B4156B3B827F}"/>
                </a:ext>
              </a:extLst>
            </p:cNvPr>
            <p:cNvSpPr/>
            <p:nvPr/>
          </p:nvSpPr>
          <p:spPr>
            <a:xfrm>
              <a:off x="9174529" y="3224792"/>
              <a:ext cx="1083951"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Motion Imitator</a:t>
              </a:r>
            </a:p>
          </p:txBody>
        </p:sp>
      </p:grpSp>
      <p:cxnSp>
        <p:nvCxnSpPr>
          <p:cNvPr id="1604" name="直接箭头连接符 320">
            <a:extLst>
              <a:ext uri="{FF2B5EF4-FFF2-40B4-BE49-F238E27FC236}">
                <a16:creationId xmlns:a16="http://schemas.microsoft.com/office/drawing/2014/main" id="{C557B652-5DE6-43EF-AB91-6404C6AA060C}"/>
              </a:ext>
            </a:extLst>
          </p:cNvPr>
          <p:cNvCxnSpPr>
            <a:cxnSpLocks/>
            <a:stCxn id="1784" idx="3"/>
            <a:endCxn id="1623" idx="1"/>
          </p:cNvCxnSpPr>
          <p:nvPr/>
        </p:nvCxnSpPr>
        <p:spPr>
          <a:xfrm>
            <a:off x="1131388" y="2426890"/>
            <a:ext cx="1134582" cy="618349"/>
          </a:xfrm>
          <a:prstGeom prst="bentConnector2">
            <a:avLst/>
          </a:prstGeom>
          <a:noFill/>
          <a:ln w="12700" cap="flat" cmpd="sng" algn="ctr">
            <a:solidFill>
              <a:srgbClr val="4472C4"/>
            </a:solidFill>
            <a:prstDash val="solid"/>
            <a:miter lim="800000"/>
            <a:tailEnd type="triangle"/>
          </a:ln>
          <a:effectLst/>
        </p:spPr>
      </p:cxnSp>
      <p:cxnSp>
        <p:nvCxnSpPr>
          <p:cNvPr id="1605" name="直接箭头连接符 320">
            <a:extLst>
              <a:ext uri="{FF2B5EF4-FFF2-40B4-BE49-F238E27FC236}">
                <a16:creationId xmlns:a16="http://schemas.microsoft.com/office/drawing/2014/main" id="{96337E42-70FD-46CB-B3BA-6E22E3C60621}"/>
              </a:ext>
            </a:extLst>
          </p:cNvPr>
          <p:cNvCxnSpPr>
            <a:cxnSpLocks/>
            <a:stCxn id="1556" idx="3"/>
          </p:cNvCxnSpPr>
          <p:nvPr/>
        </p:nvCxnSpPr>
        <p:spPr>
          <a:xfrm flipV="1">
            <a:off x="1120991" y="3376502"/>
            <a:ext cx="207010" cy="8902"/>
          </a:xfrm>
          <a:prstGeom prst="straightConnector1">
            <a:avLst/>
          </a:prstGeom>
          <a:noFill/>
          <a:ln w="12700" cap="flat" cmpd="sng" algn="ctr">
            <a:solidFill>
              <a:srgbClr val="4472C4"/>
            </a:solidFill>
            <a:prstDash val="solid"/>
            <a:miter lim="800000"/>
            <a:tailEnd type="triangle"/>
          </a:ln>
          <a:effectLst/>
        </p:spPr>
      </p:cxnSp>
      <p:cxnSp>
        <p:nvCxnSpPr>
          <p:cNvPr id="1606" name="直接箭头连接符 320">
            <a:extLst>
              <a:ext uri="{FF2B5EF4-FFF2-40B4-BE49-F238E27FC236}">
                <a16:creationId xmlns:a16="http://schemas.microsoft.com/office/drawing/2014/main" id="{65294CFA-126D-4143-9C90-EB1E200441EF}"/>
              </a:ext>
            </a:extLst>
          </p:cNvPr>
          <p:cNvCxnSpPr>
            <a:cxnSpLocks/>
          </p:cNvCxnSpPr>
          <p:nvPr/>
        </p:nvCxnSpPr>
        <p:spPr>
          <a:xfrm flipV="1">
            <a:off x="1100038" y="4304566"/>
            <a:ext cx="216000" cy="3190"/>
          </a:xfrm>
          <a:prstGeom prst="straightConnector1">
            <a:avLst/>
          </a:prstGeom>
          <a:noFill/>
          <a:ln w="12700" cap="flat" cmpd="sng" algn="ctr">
            <a:solidFill>
              <a:srgbClr val="4472C4"/>
            </a:solidFill>
            <a:prstDash val="solid"/>
            <a:miter lim="800000"/>
            <a:tailEnd type="triangle"/>
          </a:ln>
          <a:effectLst/>
        </p:spPr>
      </p:cxnSp>
      <p:cxnSp>
        <p:nvCxnSpPr>
          <p:cNvPr id="1607" name="直接箭头连接符 320">
            <a:extLst>
              <a:ext uri="{FF2B5EF4-FFF2-40B4-BE49-F238E27FC236}">
                <a16:creationId xmlns:a16="http://schemas.microsoft.com/office/drawing/2014/main" id="{B21CABD5-2567-4604-AA1A-57862AD990E0}"/>
              </a:ext>
            </a:extLst>
          </p:cNvPr>
          <p:cNvCxnSpPr>
            <a:cxnSpLocks/>
            <a:stCxn id="1570" idx="3"/>
            <a:endCxn id="1623" idx="3"/>
          </p:cNvCxnSpPr>
          <p:nvPr/>
        </p:nvCxnSpPr>
        <p:spPr>
          <a:xfrm flipV="1">
            <a:off x="1120991" y="4447451"/>
            <a:ext cx="1144979" cy="1061168"/>
          </a:xfrm>
          <a:prstGeom prst="bentConnector2">
            <a:avLst/>
          </a:prstGeom>
          <a:noFill/>
          <a:ln w="12700" cap="flat" cmpd="sng" algn="ctr">
            <a:solidFill>
              <a:srgbClr val="4472C4"/>
            </a:solidFill>
            <a:prstDash val="solid"/>
            <a:miter lim="800000"/>
            <a:tailEnd type="triangle"/>
          </a:ln>
          <a:effectLst/>
        </p:spPr>
      </p:cxnSp>
      <p:grpSp>
        <p:nvGrpSpPr>
          <p:cNvPr id="1608" name="组合 1607">
            <a:extLst>
              <a:ext uri="{FF2B5EF4-FFF2-40B4-BE49-F238E27FC236}">
                <a16:creationId xmlns:a16="http://schemas.microsoft.com/office/drawing/2014/main" id="{95FF1F49-7801-4E97-8009-5916BF42959B}"/>
              </a:ext>
            </a:extLst>
          </p:cNvPr>
          <p:cNvGrpSpPr/>
          <p:nvPr/>
        </p:nvGrpSpPr>
        <p:grpSpPr>
          <a:xfrm>
            <a:off x="4558825" y="4100519"/>
            <a:ext cx="300082" cy="369332"/>
            <a:chOff x="3898388" y="3379772"/>
            <a:chExt cx="300082" cy="369332"/>
          </a:xfrm>
        </p:grpSpPr>
        <p:sp>
          <p:nvSpPr>
            <p:cNvPr id="1609" name="椭圆 1608">
              <a:extLst>
                <a:ext uri="{FF2B5EF4-FFF2-40B4-BE49-F238E27FC236}">
                  <a16:creationId xmlns:a16="http://schemas.microsoft.com/office/drawing/2014/main" id="{CC8160F7-211F-4993-A49A-681A6D227436}"/>
                </a:ext>
              </a:extLst>
            </p:cNvPr>
            <p:cNvSpPr/>
            <p:nvPr/>
          </p:nvSpPr>
          <p:spPr>
            <a:xfrm>
              <a:off x="3964252" y="3498893"/>
              <a:ext cx="180000" cy="180000"/>
            </a:xfrm>
            <a:prstGeom prst="ellipse">
              <a:avLst/>
            </a:prstGeom>
            <a:solidFill>
              <a:sysClr val="window" lastClr="FFFFFF"/>
            </a:solidFill>
            <a:ln w="12700" cap="flat" cmpd="sng" algn="ctr">
              <a:solidFill>
                <a:srgbClr val="7B8B6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1610" name="矩形 1609">
              <a:extLst>
                <a:ext uri="{FF2B5EF4-FFF2-40B4-BE49-F238E27FC236}">
                  <a16:creationId xmlns:a16="http://schemas.microsoft.com/office/drawing/2014/main" id="{26F92500-069A-4226-92F3-D2FFACDB54C9}"/>
                </a:ext>
              </a:extLst>
            </p:cNvPr>
            <p:cNvSpPr/>
            <p:nvPr/>
          </p:nvSpPr>
          <p:spPr>
            <a:xfrm>
              <a:off x="3898388" y="3379772"/>
              <a:ext cx="300082" cy="369332"/>
            </a:xfrm>
            <a:prstGeom prst="rect">
              <a:avLst/>
            </a:prstGeom>
            <a:noFill/>
          </p:spPr>
          <p:txBody>
            <a:bodyPr wrap="non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7B8B6F"/>
                  </a:solidFill>
                  <a:effectLst/>
                  <a:uLnTx/>
                  <a:uFillTx/>
                  <a:latin typeface="等线" panose="020F0502020204030204"/>
                  <a:ea typeface="等线" panose="02010600030101010101" pitchFamily="2" charset="-122"/>
                  <a:cs typeface="+mn-cs"/>
                </a:rPr>
                <a:t>-</a:t>
              </a:r>
              <a:endParaRPr kumimoji="0" lang="zh-CN" altLang="en-US" sz="1800" b="0" i="0" u="none" strike="noStrike" kern="0" cap="none" spc="0" normalizeH="0" baseline="0" noProof="0" dirty="0">
                <a:ln>
                  <a:noFill/>
                </a:ln>
                <a:solidFill>
                  <a:srgbClr val="7B8B6F"/>
                </a:solidFill>
                <a:effectLst/>
                <a:uLnTx/>
                <a:uFillTx/>
                <a:latin typeface="等线" panose="020F0502020204030204"/>
                <a:ea typeface="等线" panose="02010600030101010101" pitchFamily="2" charset="-122"/>
                <a:cs typeface="+mn-cs"/>
              </a:endParaRPr>
            </a:p>
          </p:txBody>
        </p:sp>
      </p:grpSp>
      <p:grpSp>
        <p:nvGrpSpPr>
          <p:cNvPr id="1611" name="组合 1610">
            <a:extLst>
              <a:ext uri="{FF2B5EF4-FFF2-40B4-BE49-F238E27FC236}">
                <a16:creationId xmlns:a16="http://schemas.microsoft.com/office/drawing/2014/main" id="{2F1AEDBF-F2E0-4F00-9E91-FFE186EDAF5F}"/>
              </a:ext>
            </a:extLst>
          </p:cNvPr>
          <p:cNvGrpSpPr/>
          <p:nvPr/>
        </p:nvGrpSpPr>
        <p:grpSpPr>
          <a:xfrm>
            <a:off x="4545574" y="5256079"/>
            <a:ext cx="300082" cy="369332"/>
            <a:chOff x="3898388" y="3379772"/>
            <a:chExt cx="300082" cy="369332"/>
          </a:xfrm>
        </p:grpSpPr>
        <p:sp>
          <p:nvSpPr>
            <p:cNvPr id="1612" name="椭圆 1611">
              <a:extLst>
                <a:ext uri="{FF2B5EF4-FFF2-40B4-BE49-F238E27FC236}">
                  <a16:creationId xmlns:a16="http://schemas.microsoft.com/office/drawing/2014/main" id="{655EF763-D0A5-4646-B354-BCE7832401E3}"/>
                </a:ext>
              </a:extLst>
            </p:cNvPr>
            <p:cNvSpPr/>
            <p:nvPr/>
          </p:nvSpPr>
          <p:spPr>
            <a:xfrm>
              <a:off x="3964252" y="3498893"/>
              <a:ext cx="180000" cy="180000"/>
            </a:xfrm>
            <a:prstGeom prst="ellipse">
              <a:avLst/>
            </a:prstGeom>
            <a:solidFill>
              <a:sysClr val="window" lastClr="FFFFFF"/>
            </a:solidFill>
            <a:ln w="12700" cap="flat" cmpd="sng" algn="ctr">
              <a:solidFill>
                <a:srgbClr val="7B8B6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1613" name="矩形 1612">
              <a:extLst>
                <a:ext uri="{FF2B5EF4-FFF2-40B4-BE49-F238E27FC236}">
                  <a16:creationId xmlns:a16="http://schemas.microsoft.com/office/drawing/2014/main" id="{69A113BF-A714-4C9E-8AFE-C2A04F01C412}"/>
                </a:ext>
              </a:extLst>
            </p:cNvPr>
            <p:cNvSpPr/>
            <p:nvPr/>
          </p:nvSpPr>
          <p:spPr>
            <a:xfrm>
              <a:off x="3898388" y="3379772"/>
              <a:ext cx="300082" cy="369332"/>
            </a:xfrm>
            <a:prstGeom prst="rect">
              <a:avLst/>
            </a:prstGeom>
            <a:noFill/>
          </p:spPr>
          <p:txBody>
            <a:bodyPr wrap="non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7B8B6F"/>
                  </a:solidFill>
                  <a:effectLst/>
                  <a:uLnTx/>
                  <a:uFillTx/>
                  <a:latin typeface="等线" panose="020F0502020204030204"/>
                  <a:ea typeface="等线" panose="02010600030101010101" pitchFamily="2" charset="-122"/>
                  <a:cs typeface="+mn-cs"/>
                </a:rPr>
                <a:t>-</a:t>
              </a:r>
              <a:endParaRPr kumimoji="0" lang="zh-CN" altLang="en-US" sz="1800" b="0" i="0" u="none" strike="noStrike" kern="0" cap="none" spc="0" normalizeH="0" baseline="0" noProof="0" dirty="0">
                <a:ln>
                  <a:noFill/>
                </a:ln>
                <a:solidFill>
                  <a:srgbClr val="7B8B6F"/>
                </a:solidFill>
                <a:effectLst/>
                <a:uLnTx/>
                <a:uFillTx/>
                <a:latin typeface="等线" panose="020F0502020204030204"/>
                <a:ea typeface="等线" panose="02010600030101010101" pitchFamily="2" charset="-122"/>
                <a:cs typeface="+mn-cs"/>
              </a:endParaRPr>
            </a:p>
          </p:txBody>
        </p:sp>
      </p:grpSp>
      <p:cxnSp>
        <p:nvCxnSpPr>
          <p:cNvPr id="1614" name="直接箭头连接符 320">
            <a:extLst>
              <a:ext uri="{FF2B5EF4-FFF2-40B4-BE49-F238E27FC236}">
                <a16:creationId xmlns:a16="http://schemas.microsoft.com/office/drawing/2014/main" id="{C15AA2AE-5B8A-4364-A100-29D0E9E13519}"/>
              </a:ext>
            </a:extLst>
          </p:cNvPr>
          <p:cNvCxnSpPr>
            <a:cxnSpLocks/>
            <a:endCxn id="1671" idx="1"/>
          </p:cNvCxnSpPr>
          <p:nvPr/>
        </p:nvCxnSpPr>
        <p:spPr>
          <a:xfrm flipV="1">
            <a:off x="2906887" y="2489616"/>
            <a:ext cx="553453" cy="550498"/>
          </a:xfrm>
          <a:prstGeom prst="bentConnector3">
            <a:avLst>
              <a:gd name="adj1" fmla="val 515"/>
            </a:avLst>
          </a:prstGeom>
          <a:noFill/>
          <a:ln w="12700" cap="flat" cmpd="sng" algn="ctr">
            <a:solidFill>
              <a:srgbClr val="4472C4"/>
            </a:solidFill>
            <a:prstDash val="solid"/>
            <a:miter lim="800000"/>
            <a:tailEnd type="triangle"/>
          </a:ln>
          <a:effectLst/>
        </p:spPr>
      </p:cxnSp>
      <p:cxnSp>
        <p:nvCxnSpPr>
          <p:cNvPr id="1615" name="直接箭头连接符 320">
            <a:extLst>
              <a:ext uri="{FF2B5EF4-FFF2-40B4-BE49-F238E27FC236}">
                <a16:creationId xmlns:a16="http://schemas.microsoft.com/office/drawing/2014/main" id="{A1A2B79C-4387-43C1-A2A5-5242818184F1}"/>
              </a:ext>
            </a:extLst>
          </p:cNvPr>
          <p:cNvCxnSpPr>
            <a:cxnSpLocks/>
          </p:cNvCxnSpPr>
          <p:nvPr/>
        </p:nvCxnSpPr>
        <p:spPr>
          <a:xfrm>
            <a:off x="3216727" y="3384197"/>
            <a:ext cx="252000" cy="497"/>
          </a:xfrm>
          <a:prstGeom prst="straightConnector1">
            <a:avLst/>
          </a:prstGeom>
          <a:noFill/>
          <a:ln w="12700" cap="flat" cmpd="sng" algn="ctr">
            <a:solidFill>
              <a:srgbClr val="4472C4"/>
            </a:solidFill>
            <a:prstDash val="solid"/>
            <a:miter lim="800000"/>
            <a:tailEnd type="triangle"/>
          </a:ln>
          <a:effectLst/>
        </p:spPr>
      </p:cxnSp>
      <p:cxnSp>
        <p:nvCxnSpPr>
          <p:cNvPr id="1616" name="直接箭头连接符 320">
            <a:extLst>
              <a:ext uri="{FF2B5EF4-FFF2-40B4-BE49-F238E27FC236}">
                <a16:creationId xmlns:a16="http://schemas.microsoft.com/office/drawing/2014/main" id="{BD9EAAC2-971E-4186-A1B1-38BA45C2090F}"/>
              </a:ext>
            </a:extLst>
          </p:cNvPr>
          <p:cNvCxnSpPr>
            <a:cxnSpLocks/>
          </p:cNvCxnSpPr>
          <p:nvPr/>
        </p:nvCxnSpPr>
        <p:spPr>
          <a:xfrm>
            <a:off x="3219223" y="4314199"/>
            <a:ext cx="252000" cy="0"/>
          </a:xfrm>
          <a:prstGeom prst="straightConnector1">
            <a:avLst/>
          </a:prstGeom>
          <a:noFill/>
          <a:ln w="12700" cap="flat" cmpd="sng" algn="ctr">
            <a:solidFill>
              <a:srgbClr val="4472C4"/>
            </a:solidFill>
            <a:prstDash val="solid"/>
            <a:miter lim="800000"/>
            <a:tailEnd type="triangle"/>
          </a:ln>
          <a:effectLst/>
        </p:spPr>
      </p:cxnSp>
      <p:cxnSp>
        <p:nvCxnSpPr>
          <p:cNvPr id="1617" name="直接箭头连接符 320">
            <a:extLst>
              <a:ext uri="{FF2B5EF4-FFF2-40B4-BE49-F238E27FC236}">
                <a16:creationId xmlns:a16="http://schemas.microsoft.com/office/drawing/2014/main" id="{80835ABB-7D43-49ED-8605-FE03D38BFB0C}"/>
              </a:ext>
            </a:extLst>
          </p:cNvPr>
          <p:cNvCxnSpPr>
            <a:cxnSpLocks/>
            <a:endCxn id="1686" idx="1"/>
          </p:cNvCxnSpPr>
          <p:nvPr/>
        </p:nvCxnSpPr>
        <p:spPr>
          <a:xfrm rot="16200000" flipH="1">
            <a:off x="2647808" y="4638032"/>
            <a:ext cx="1019774" cy="638616"/>
          </a:xfrm>
          <a:prstGeom prst="bentConnector2">
            <a:avLst/>
          </a:prstGeom>
          <a:noFill/>
          <a:ln w="12700" cap="flat" cmpd="sng" algn="ctr">
            <a:solidFill>
              <a:srgbClr val="4472C4"/>
            </a:solidFill>
            <a:prstDash val="solid"/>
            <a:miter lim="800000"/>
            <a:tailEnd type="triangle"/>
          </a:ln>
          <a:effectLst/>
        </p:spPr>
      </p:cxnSp>
      <p:cxnSp>
        <p:nvCxnSpPr>
          <p:cNvPr id="1618" name="直接箭头连接符 343">
            <a:extLst>
              <a:ext uri="{FF2B5EF4-FFF2-40B4-BE49-F238E27FC236}">
                <a16:creationId xmlns:a16="http://schemas.microsoft.com/office/drawing/2014/main" id="{20F76509-1D0D-49C5-B8C4-AFBC590228C9}"/>
              </a:ext>
            </a:extLst>
          </p:cNvPr>
          <p:cNvCxnSpPr>
            <a:cxnSpLocks/>
            <a:stCxn id="1691" idx="3"/>
            <a:endCxn id="1778" idx="1"/>
          </p:cNvCxnSpPr>
          <p:nvPr/>
        </p:nvCxnSpPr>
        <p:spPr>
          <a:xfrm>
            <a:off x="5005526" y="3386742"/>
            <a:ext cx="995078" cy="2076709"/>
          </a:xfrm>
          <a:prstGeom prst="bentConnector3">
            <a:avLst>
              <a:gd name="adj1" fmla="val 40234"/>
            </a:avLst>
          </a:prstGeom>
          <a:noFill/>
          <a:ln w="12700" cap="flat" cmpd="sng" algn="ctr">
            <a:solidFill>
              <a:srgbClr val="7B8B6F"/>
            </a:solidFill>
            <a:prstDash val="solid"/>
            <a:miter lim="800000"/>
            <a:tailEnd type="triangle"/>
          </a:ln>
          <a:effectLst/>
        </p:spPr>
      </p:cxnSp>
      <p:cxnSp>
        <p:nvCxnSpPr>
          <p:cNvPr id="1619" name="直接箭头连接符 344">
            <a:extLst>
              <a:ext uri="{FF2B5EF4-FFF2-40B4-BE49-F238E27FC236}">
                <a16:creationId xmlns:a16="http://schemas.microsoft.com/office/drawing/2014/main" id="{17B2923A-7AAA-4598-92D6-8C5CD4250835}"/>
              </a:ext>
            </a:extLst>
          </p:cNvPr>
          <p:cNvCxnSpPr>
            <a:cxnSpLocks/>
            <a:stCxn id="1733" idx="3"/>
            <a:endCxn id="1778" idx="1"/>
          </p:cNvCxnSpPr>
          <p:nvPr/>
        </p:nvCxnSpPr>
        <p:spPr>
          <a:xfrm>
            <a:off x="5005526" y="4309919"/>
            <a:ext cx="995078" cy="1153532"/>
          </a:xfrm>
          <a:prstGeom prst="bentConnector3">
            <a:avLst>
              <a:gd name="adj1" fmla="val 40234"/>
            </a:avLst>
          </a:prstGeom>
          <a:noFill/>
          <a:ln w="12700" cap="flat" cmpd="sng" algn="ctr">
            <a:solidFill>
              <a:srgbClr val="7B8B6F"/>
            </a:solidFill>
            <a:prstDash val="solid"/>
            <a:miter lim="800000"/>
            <a:tailEnd type="triangle"/>
          </a:ln>
          <a:effectLst/>
        </p:spPr>
      </p:cxnSp>
      <p:cxnSp>
        <p:nvCxnSpPr>
          <p:cNvPr id="1620" name="直接箭头连接符 1619">
            <a:extLst>
              <a:ext uri="{FF2B5EF4-FFF2-40B4-BE49-F238E27FC236}">
                <a16:creationId xmlns:a16="http://schemas.microsoft.com/office/drawing/2014/main" id="{DE5357A3-6150-4BBF-AB7C-3929A5408DE7}"/>
              </a:ext>
            </a:extLst>
          </p:cNvPr>
          <p:cNvCxnSpPr>
            <a:cxnSpLocks/>
            <a:stCxn id="1738" idx="3"/>
            <a:endCxn id="1778" idx="1"/>
          </p:cNvCxnSpPr>
          <p:nvPr/>
        </p:nvCxnSpPr>
        <p:spPr>
          <a:xfrm flipV="1">
            <a:off x="5005526" y="5463451"/>
            <a:ext cx="995078" cy="3776"/>
          </a:xfrm>
          <a:prstGeom prst="straightConnector1">
            <a:avLst/>
          </a:prstGeom>
          <a:noFill/>
          <a:ln w="12700" cap="flat" cmpd="sng" algn="ctr">
            <a:solidFill>
              <a:srgbClr val="7B8B6F"/>
            </a:solidFill>
            <a:prstDash val="solid"/>
            <a:miter lim="800000"/>
            <a:tailEnd type="triangle"/>
          </a:ln>
          <a:effectLst/>
        </p:spPr>
      </p:cxnSp>
      <p:cxnSp>
        <p:nvCxnSpPr>
          <p:cNvPr id="1621" name="直接箭头连接符 347">
            <a:extLst>
              <a:ext uri="{FF2B5EF4-FFF2-40B4-BE49-F238E27FC236}">
                <a16:creationId xmlns:a16="http://schemas.microsoft.com/office/drawing/2014/main" id="{C9D012D8-0C10-4CFF-9BBD-F14B8D26D5E3}"/>
              </a:ext>
            </a:extLst>
          </p:cNvPr>
          <p:cNvCxnSpPr>
            <a:cxnSpLocks/>
            <a:stCxn id="1705" idx="3"/>
            <a:endCxn id="1777" idx="1"/>
          </p:cNvCxnSpPr>
          <p:nvPr/>
        </p:nvCxnSpPr>
        <p:spPr>
          <a:xfrm>
            <a:off x="4360874" y="2489616"/>
            <a:ext cx="1648691" cy="2366165"/>
          </a:xfrm>
          <a:prstGeom prst="bentConnector3">
            <a:avLst>
              <a:gd name="adj1" fmla="val 75990"/>
            </a:avLst>
          </a:prstGeom>
          <a:noFill/>
          <a:ln w="12700" cap="flat" cmpd="sng" algn="ctr">
            <a:solidFill>
              <a:srgbClr val="4472C4"/>
            </a:solidFill>
            <a:prstDash val="solid"/>
            <a:miter lim="800000"/>
            <a:tailEnd type="triangle"/>
          </a:ln>
          <a:effectLst/>
        </p:spPr>
      </p:cxnSp>
      <p:grpSp>
        <p:nvGrpSpPr>
          <p:cNvPr id="1622" name="组合 1621">
            <a:extLst>
              <a:ext uri="{FF2B5EF4-FFF2-40B4-BE49-F238E27FC236}">
                <a16:creationId xmlns:a16="http://schemas.microsoft.com/office/drawing/2014/main" id="{A60E8847-AEB6-468E-B3F4-D71738568AA1}"/>
              </a:ext>
            </a:extLst>
          </p:cNvPr>
          <p:cNvGrpSpPr/>
          <p:nvPr/>
        </p:nvGrpSpPr>
        <p:grpSpPr>
          <a:xfrm>
            <a:off x="1326480" y="3045239"/>
            <a:ext cx="1878979" cy="1402212"/>
            <a:chOff x="1368698" y="3251369"/>
            <a:chExt cx="1878979" cy="1402212"/>
          </a:xfrm>
        </p:grpSpPr>
        <p:sp>
          <p:nvSpPr>
            <p:cNvPr id="1623" name="矩形: 圆角 1622">
              <a:extLst>
                <a:ext uri="{FF2B5EF4-FFF2-40B4-BE49-F238E27FC236}">
                  <a16:creationId xmlns:a16="http://schemas.microsoft.com/office/drawing/2014/main" id="{B8495F60-6548-424E-A948-1FB90A16770F}"/>
                </a:ext>
              </a:extLst>
            </p:cNvPr>
            <p:cNvSpPr>
              <a:spLocks noChangeAspect="1"/>
            </p:cNvSpPr>
            <p:nvPr/>
          </p:nvSpPr>
          <p:spPr>
            <a:xfrm rot="5400000">
              <a:off x="1607082" y="3012985"/>
              <a:ext cx="1402212" cy="1878979"/>
            </a:xfrm>
            <a:prstGeom prst="roundRect">
              <a:avLst>
                <a:gd name="adj" fmla="val 12873"/>
              </a:avLst>
            </a:prstGeom>
            <a:noFill/>
            <a:ln w="12700" cap="flat" cmpd="sng" algn="ctr">
              <a:solidFill>
                <a:srgbClr val="4472C4">
                  <a:lumMod val="75000"/>
                </a:srgbClr>
              </a:solidFill>
              <a:prstDash val="dash"/>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1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624" name="立方体 1623">
              <a:extLst>
                <a:ext uri="{FF2B5EF4-FFF2-40B4-BE49-F238E27FC236}">
                  <a16:creationId xmlns:a16="http://schemas.microsoft.com/office/drawing/2014/main" id="{16ACF9F9-1DB3-43F7-AAD6-77F0090B6A20}"/>
                </a:ext>
              </a:extLst>
            </p:cNvPr>
            <p:cNvSpPr>
              <a:spLocks noChangeAspect="1"/>
            </p:cNvSpPr>
            <p:nvPr/>
          </p:nvSpPr>
          <p:spPr>
            <a:xfrm rot="5400000" flipH="1">
              <a:off x="1175362" y="3887360"/>
              <a:ext cx="1021617" cy="360000"/>
            </a:xfrm>
            <a:prstGeom prst="cube">
              <a:avLst>
                <a:gd name="adj" fmla="val 83689"/>
              </a:avLst>
            </a:prstGeom>
            <a:solidFill>
              <a:srgbClr val="4472C4">
                <a:lumMod val="60000"/>
                <a:lumOff val="40000"/>
              </a:srgbClr>
            </a:solidFill>
            <a:ln w="12700" cap="flat" cmpd="sng" algn="ctr">
              <a:solidFill>
                <a:srgbClr val="4472C4">
                  <a:lumMod val="75000"/>
                </a:srgbClr>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1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625" name="立方体 1624">
              <a:extLst>
                <a:ext uri="{FF2B5EF4-FFF2-40B4-BE49-F238E27FC236}">
                  <a16:creationId xmlns:a16="http://schemas.microsoft.com/office/drawing/2014/main" id="{DA0491A1-F411-4D97-9C5B-6B736F49A9DC}"/>
                </a:ext>
              </a:extLst>
            </p:cNvPr>
            <p:cNvSpPr>
              <a:spLocks noChangeAspect="1"/>
            </p:cNvSpPr>
            <p:nvPr/>
          </p:nvSpPr>
          <p:spPr>
            <a:xfrm rot="5400000" flipH="1">
              <a:off x="1327762" y="3887360"/>
              <a:ext cx="1021617" cy="360000"/>
            </a:xfrm>
            <a:prstGeom prst="cube">
              <a:avLst>
                <a:gd name="adj" fmla="val 83689"/>
              </a:avLst>
            </a:prstGeom>
            <a:solidFill>
              <a:srgbClr val="4472C4">
                <a:lumMod val="60000"/>
                <a:lumOff val="40000"/>
              </a:srgbClr>
            </a:solidFill>
            <a:ln w="12700" cap="flat" cmpd="sng" algn="ctr">
              <a:solidFill>
                <a:srgbClr val="4472C4">
                  <a:lumMod val="75000"/>
                </a:srgbClr>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1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626" name="文本框 1625">
              <a:extLst>
                <a:ext uri="{FF2B5EF4-FFF2-40B4-BE49-F238E27FC236}">
                  <a16:creationId xmlns:a16="http://schemas.microsoft.com/office/drawing/2014/main" id="{CD859B11-2B4B-4F50-B9EA-1A52537A7DD4}"/>
                </a:ext>
              </a:extLst>
            </p:cNvPr>
            <p:cNvSpPr txBox="1">
              <a:spLocks noChangeAspect="1"/>
            </p:cNvSpPr>
            <p:nvPr/>
          </p:nvSpPr>
          <p:spPr>
            <a:xfrm rot="5400000">
              <a:off x="1649262" y="3941565"/>
              <a:ext cx="461665" cy="356295"/>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4472C4"/>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endParaRPr kumimoji="0" lang="zh-CN" altLang="en-US" sz="1800" b="0" i="0" u="none" strike="noStrike" kern="0" cap="none" spc="0" normalizeH="0" baseline="0" noProof="0" dirty="0">
                <a:ln>
                  <a:noFill/>
                </a:ln>
                <a:solidFill>
                  <a:srgbClr val="4472C4"/>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627" name="立方体 1626">
              <a:extLst>
                <a:ext uri="{FF2B5EF4-FFF2-40B4-BE49-F238E27FC236}">
                  <a16:creationId xmlns:a16="http://schemas.microsoft.com/office/drawing/2014/main" id="{E83187CF-41BD-4E6C-BCF1-920DF215AF82}"/>
                </a:ext>
              </a:extLst>
            </p:cNvPr>
            <p:cNvSpPr>
              <a:spLocks noChangeAspect="1"/>
            </p:cNvSpPr>
            <p:nvPr/>
          </p:nvSpPr>
          <p:spPr>
            <a:xfrm rot="5400000" flipH="1">
              <a:off x="1818499" y="3965000"/>
              <a:ext cx="612970" cy="216000"/>
            </a:xfrm>
            <a:prstGeom prst="cube">
              <a:avLst>
                <a:gd name="adj" fmla="val 83689"/>
              </a:avLst>
            </a:prstGeom>
            <a:solidFill>
              <a:srgbClr val="4472C4">
                <a:lumMod val="60000"/>
                <a:lumOff val="40000"/>
              </a:srgbClr>
            </a:solidFill>
            <a:ln w="12700" cap="flat" cmpd="sng" algn="ctr">
              <a:solidFill>
                <a:srgbClr val="4472C4">
                  <a:lumMod val="75000"/>
                </a:srgbClr>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1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628" name="立方体 1627">
              <a:extLst>
                <a:ext uri="{FF2B5EF4-FFF2-40B4-BE49-F238E27FC236}">
                  <a16:creationId xmlns:a16="http://schemas.microsoft.com/office/drawing/2014/main" id="{7B9E6006-58FC-4F4A-B5C9-59348F1544A6}"/>
                </a:ext>
              </a:extLst>
            </p:cNvPr>
            <p:cNvSpPr>
              <a:spLocks noChangeAspect="1"/>
            </p:cNvSpPr>
            <p:nvPr/>
          </p:nvSpPr>
          <p:spPr>
            <a:xfrm rot="5400000" flipH="1">
              <a:off x="1899261" y="3965000"/>
              <a:ext cx="612970" cy="216000"/>
            </a:xfrm>
            <a:prstGeom prst="cube">
              <a:avLst>
                <a:gd name="adj" fmla="val 83689"/>
              </a:avLst>
            </a:prstGeom>
            <a:solidFill>
              <a:srgbClr val="4472C4">
                <a:lumMod val="60000"/>
                <a:lumOff val="40000"/>
              </a:srgbClr>
            </a:solidFill>
            <a:ln w="12700" cap="flat" cmpd="sng" algn="ctr">
              <a:solidFill>
                <a:srgbClr val="4472C4">
                  <a:lumMod val="75000"/>
                </a:srgbClr>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1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629" name="立方体 1628">
              <a:extLst>
                <a:ext uri="{FF2B5EF4-FFF2-40B4-BE49-F238E27FC236}">
                  <a16:creationId xmlns:a16="http://schemas.microsoft.com/office/drawing/2014/main" id="{E637198E-CC20-4B32-BC19-7318E93725AC}"/>
                </a:ext>
              </a:extLst>
            </p:cNvPr>
            <p:cNvSpPr>
              <a:spLocks noChangeAspect="1"/>
            </p:cNvSpPr>
            <p:nvPr/>
          </p:nvSpPr>
          <p:spPr>
            <a:xfrm rot="5400000" flipH="1">
              <a:off x="1980023" y="3965000"/>
              <a:ext cx="612970" cy="216000"/>
            </a:xfrm>
            <a:prstGeom prst="cube">
              <a:avLst>
                <a:gd name="adj" fmla="val 83689"/>
              </a:avLst>
            </a:prstGeom>
            <a:solidFill>
              <a:srgbClr val="4472C4">
                <a:lumMod val="60000"/>
                <a:lumOff val="40000"/>
              </a:srgbClr>
            </a:solidFill>
            <a:ln w="12700" cap="flat" cmpd="sng" algn="ctr">
              <a:solidFill>
                <a:srgbClr val="4472C4">
                  <a:lumMod val="75000"/>
                </a:srgbClr>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1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630" name="立方体 1629">
              <a:extLst>
                <a:ext uri="{FF2B5EF4-FFF2-40B4-BE49-F238E27FC236}">
                  <a16:creationId xmlns:a16="http://schemas.microsoft.com/office/drawing/2014/main" id="{8ED750E5-D9DB-4116-AF64-83B648562540}"/>
                </a:ext>
              </a:extLst>
            </p:cNvPr>
            <p:cNvSpPr>
              <a:spLocks noChangeAspect="1"/>
            </p:cNvSpPr>
            <p:nvPr/>
          </p:nvSpPr>
          <p:spPr>
            <a:xfrm rot="5400000" flipH="1">
              <a:off x="2060785" y="3965000"/>
              <a:ext cx="612970" cy="216000"/>
            </a:xfrm>
            <a:prstGeom prst="cube">
              <a:avLst>
                <a:gd name="adj" fmla="val 83689"/>
              </a:avLst>
            </a:prstGeom>
            <a:solidFill>
              <a:srgbClr val="4472C4">
                <a:lumMod val="60000"/>
                <a:lumOff val="40000"/>
              </a:srgbClr>
            </a:solidFill>
            <a:ln w="12700" cap="flat" cmpd="sng" algn="ctr">
              <a:solidFill>
                <a:srgbClr val="4472C4">
                  <a:lumMod val="75000"/>
                </a:srgbClr>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1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631" name="文本框 1630">
              <a:extLst>
                <a:ext uri="{FF2B5EF4-FFF2-40B4-BE49-F238E27FC236}">
                  <a16:creationId xmlns:a16="http://schemas.microsoft.com/office/drawing/2014/main" id="{60B18859-DD3A-42ED-AB07-10C579B58CA8}"/>
                </a:ext>
              </a:extLst>
            </p:cNvPr>
            <p:cNvSpPr txBox="1">
              <a:spLocks noChangeAspect="1"/>
            </p:cNvSpPr>
            <p:nvPr/>
          </p:nvSpPr>
          <p:spPr>
            <a:xfrm rot="5400000">
              <a:off x="2215506" y="3936356"/>
              <a:ext cx="461665" cy="356295"/>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4472C4"/>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endParaRPr kumimoji="0" lang="zh-CN" altLang="en-US" sz="1800" b="0" i="0" u="none" strike="noStrike" kern="0" cap="none" spc="0" normalizeH="0" baseline="0" noProof="0" dirty="0">
                <a:ln>
                  <a:noFill/>
                </a:ln>
                <a:solidFill>
                  <a:srgbClr val="4472C4"/>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632" name="立方体 1631">
              <a:extLst>
                <a:ext uri="{FF2B5EF4-FFF2-40B4-BE49-F238E27FC236}">
                  <a16:creationId xmlns:a16="http://schemas.microsoft.com/office/drawing/2014/main" id="{3C6C5D6C-55DD-4A1D-A2F7-127D2B7AF950}"/>
                </a:ext>
              </a:extLst>
            </p:cNvPr>
            <p:cNvSpPr>
              <a:spLocks noChangeAspect="1"/>
            </p:cNvSpPr>
            <p:nvPr/>
          </p:nvSpPr>
          <p:spPr>
            <a:xfrm rot="5400000" flipH="1">
              <a:off x="2415283" y="4001081"/>
              <a:ext cx="408648" cy="144000"/>
            </a:xfrm>
            <a:prstGeom prst="cube">
              <a:avLst>
                <a:gd name="adj" fmla="val 83689"/>
              </a:avLst>
            </a:prstGeom>
            <a:solidFill>
              <a:srgbClr val="4472C4">
                <a:lumMod val="60000"/>
                <a:lumOff val="40000"/>
              </a:srgbClr>
            </a:solidFill>
            <a:ln w="12700" cap="flat" cmpd="sng" algn="ctr">
              <a:solidFill>
                <a:srgbClr val="4472C4">
                  <a:lumMod val="75000"/>
                </a:srgbClr>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1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633" name="立方体 1632">
              <a:extLst>
                <a:ext uri="{FF2B5EF4-FFF2-40B4-BE49-F238E27FC236}">
                  <a16:creationId xmlns:a16="http://schemas.microsoft.com/office/drawing/2014/main" id="{4C9BAEA9-1DFA-4918-8045-81CEFCEABA64}"/>
                </a:ext>
              </a:extLst>
            </p:cNvPr>
            <p:cNvSpPr>
              <a:spLocks noChangeAspect="1"/>
            </p:cNvSpPr>
            <p:nvPr/>
          </p:nvSpPr>
          <p:spPr>
            <a:xfrm rot="5400000" flipH="1">
              <a:off x="2498532" y="4001081"/>
              <a:ext cx="408648" cy="144000"/>
            </a:xfrm>
            <a:prstGeom prst="cube">
              <a:avLst>
                <a:gd name="adj" fmla="val 83689"/>
              </a:avLst>
            </a:prstGeom>
            <a:solidFill>
              <a:srgbClr val="4472C4">
                <a:lumMod val="60000"/>
                <a:lumOff val="40000"/>
              </a:srgbClr>
            </a:solidFill>
            <a:ln w="12700" cap="flat" cmpd="sng" algn="ctr">
              <a:solidFill>
                <a:srgbClr val="4472C4">
                  <a:lumMod val="75000"/>
                </a:srgbClr>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1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634" name="立方体 1633">
              <a:extLst>
                <a:ext uri="{FF2B5EF4-FFF2-40B4-BE49-F238E27FC236}">
                  <a16:creationId xmlns:a16="http://schemas.microsoft.com/office/drawing/2014/main" id="{64082840-310E-4F64-BDA2-DE1AB44A3C79}"/>
                </a:ext>
              </a:extLst>
            </p:cNvPr>
            <p:cNvSpPr>
              <a:spLocks noChangeAspect="1"/>
            </p:cNvSpPr>
            <p:nvPr/>
          </p:nvSpPr>
          <p:spPr>
            <a:xfrm rot="5400000" flipH="1">
              <a:off x="2581781" y="4001081"/>
              <a:ext cx="408648" cy="144000"/>
            </a:xfrm>
            <a:prstGeom prst="cube">
              <a:avLst>
                <a:gd name="adj" fmla="val 83689"/>
              </a:avLst>
            </a:prstGeom>
            <a:solidFill>
              <a:srgbClr val="4472C4">
                <a:lumMod val="60000"/>
                <a:lumOff val="40000"/>
              </a:srgbClr>
            </a:solidFill>
            <a:ln w="12700" cap="flat" cmpd="sng" algn="ctr">
              <a:solidFill>
                <a:srgbClr val="4472C4">
                  <a:lumMod val="75000"/>
                </a:srgbClr>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1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635" name="立方体 1634">
              <a:extLst>
                <a:ext uri="{FF2B5EF4-FFF2-40B4-BE49-F238E27FC236}">
                  <a16:creationId xmlns:a16="http://schemas.microsoft.com/office/drawing/2014/main" id="{ED361C80-8B8F-4A5C-B0D3-9771BE98E0E5}"/>
                </a:ext>
              </a:extLst>
            </p:cNvPr>
            <p:cNvSpPr>
              <a:spLocks noChangeAspect="1"/>
            </p:cNvSpPr>
            <p:nvPr/>
          </p:nvSpPr>
          <p:spPr>
            <a:xfrm rot="5400000" flipH="1">
              <a:off x="2665030" y="4001081"/>
              <a:ext cx="408648" cy="144000"/>
            </a:xfrm>
            <a:prstGeom prst="cube">
              <a:avLst>
                <a:gd name="adj" fmla="val 83689"/>
              </a:avLst>
            </a:prstGeom>
            <a:solidFill>
              <a:srgbClr val="4472C4">
                <a:lumMod val="60000"/>
                <a:lumOff val="40000"/>
              </a:srgbClr>
            </a:solidFill>
            <a:ln w="12700" cap="flat" cmpd="sng" algn="ctr">
              <a:solidFill>
                <a:srgbClr val="4472C4">
                  <a:lumMod val="75000"/>
                </a:srgbClr>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1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636" name="立方体 1635">
              <a:extLst>
                <a:ext uri="{FF2B5EF4-FFF2-40B4-BE49-F238E27FC236}">
                  <a16:creationId xmlns:a16="http://schemas.microsoft.com/office/drawing/2014/main" id="{A06A4216-D672-4991-869C-FECD3C07549A}"/>
                </a:ext>
              </a:extLst>
            </p:cNvPr>
            <p:cNvSpPr>
              <a:spLocks noChangeAspect="1"/>
            </p:cNvSpPr>
            <p:nvPr/>
          </p:nvSpPr>
          <p:spPr>
            <a:xfrm rot="5400000" flipH="1">
              <a:off x="2748279" y="4001081"/>
              <a:ext cx="408648" cy="144000"/>
            </a:xfrm>
            <a:prstGeom prst="cube">
              <a:avLst>
                <a:gd name="adj" fmla="val 83689"/>
              </a:avLst>
            </a:prstGeom>
            <a:solidFill>
              <a:srgbClr val="4472C4">
                <a:lumMod val="60000"/>
                <a:lumOff val="40000"/>
              </a:srgbClr>
            </a:solidFill>
            <a:ln w="12700" cap="flat" cmpd="sng" algn="ctr">
              <a:solidFill>
                <a:srgbClr val="4472C4">
                  <a:lumMod val="75000"/>
                </a:srgbClr>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1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637" name="矩形 1636">
              <a:extLst>
                <a:ext uri="{FF2B5EF4-FFF2-40B4-BE49-F238E27FC236}">
                  <a16:creationId xmlns:a16="http://schemas.microsoft.com/office/drawing/2014/main" id="{E1C57A83-9A6D-4A3B-ABC3-673E117A56C6}"/>
                </a:ext>
              </a:extLst>
            </p:cNvPr>
            <p:cNvSpPr/>
            <p:nvPr/>
          </p:nvSpPr>
          <p:spPr>
            <a:xfrm>
              <a:off x="1406291" y="3279552"/>
              <a:ext cx="1814920"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Motion Parameters Extractor</a:t>
              </a:r>
            </a:p>
          </p:txBody>
        </p:sp>
        <p:sp>
          <p:nvSpPr>
            <p:cNvPr id="1638" name="立方体 1637">
              <a:extLst>
                <a:ext uri="{FF2B5EF4-FFF2-40B4-BE49-F238E27FC236}">
                  <a16:creationId xmlns:a16="http://schemas.microsoft.com/office/drawing/2014/main" id="{5DA1232D-3720-4B55-A14A-CB000C107BB8}"/>
                </a:ext>
              </a:extLst>
            </p:cNvPr>
            <p:cNvSpPr>
              <a:spLocks noChangeAspect="1"/>
            </p:cNvSpPr>
            <p:nvPr/>
          </p:nvSpPr>
          <p:spPr>
            <a:xfrm rot="5400000" flipH="1">
              <a:off x="2831527" y="4010859"/>
              <a:ext cx="408648" cy="144000"/>
            </a:xfrm>
            <a:prstGeom prst="cube">
              <a:avLst>
                <a:gd name="adj" fmla="val 83689"/>
              </a:avLst>
            </a:prstGeom>
            <a:solidFill>
              <a:srgbClr val="4472C4">
                <a:lumMod val="60000"/>
                <a:lumOff val="40000"/>
              </a:srgbClr>
            </a:solidFill>
            <a:ln w="12700" cap="flat" cmpd="sng" algn="ctr">
              <a:solidFill>
                <a:srgbClr val="4472C4">
                  <a:lumMod val="75000"/>
                </a:srgbClr>
              </a:solid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1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cxnSp>
        <p:nvCxnSpPr>
          <p:cNvPr id="1639" name="直接箭头连接符 320">
            <a:extLst>
              <a:ext uri="{FF2B5EF4-FFF2-40B4-BE49-F238E27FC236}">
                <a16:creationId xmlns:a16="http://schemas.microsoft.com/office/drawing/2014/main" id="{47D36181-CB90-4259-8593-12DD289AF0E0}"/>
              </a:ext>
            </a:extLst>
          </p:cNvPr>
          <p:cNvCxnSpPr>
            <a:cxnSpLocks/>
            <a:stCxn id="1763" idx="3"/>
          </p:cNvCxnSpPr>
          <p:nvPr/>
        </p:nvCxnSpPr>
        <p:spPr>
          <a:xfrm flipV="1">
            <a:off x="8614732" y="3377453"/>
            <a:ext cx="216674" cy="0"/>
          </a:xfrm>
          <a:prstGeom prst="straightConnector1">
            <a:avLst/>
          </a:prstGeom>
          <a:noFill/>
          <a:ln w="12700" cap="flat" cmpd="sng" algn="ctr">
            <a:solidFill>
              <a:srgbClr val="AE90DC"/>
            </a:solidFill>
            <a:prstDash val="solid"/>
            <a:miter lim="800000"/>
            <a:tailEnd type="triangle"/>
          </a:ln>
          <a:effectLst/>
        </p:spPr>
      </p:cxnSp>
      <p:cxnSp>
        <p:nvCxnSpPr>
          <p:cNvPr id="1640" name="直接箭头连接符 320">
            <a:extLst>
              <a:ext uri="{FF2B5EF4-FFF2-40B4-BE49-F238E27FC236}">
                <a16:creationId xmlns:a16="http://schemas.microsoft.com/office/drawing/2014/main" id="{149EDDB2-A7A6-476D-9649-0BE0B417A366}"/>
              </a:ext>
            </a:extLst>
          </p:cNvPr>
          <p:cNvCxnSpPr>
            <a:cxnSpLocks/>
            <a:stCxn id="1768" idx="3"/>
          </p:cNvCxnSpPr>
          <p:nvPr/>
        </p:nvCxnSpPr>
        <p:spPr>
          <a:xfrm flipV="1">
            <a:off x="8634764" y="4308400"/>
            <a:ext cx="215372" cy="1519"/>
          </a:xfrm>
          <a:prstGeom prst="straightConnector1">
            <a:avLst/>
          </a:prstGeom>
          <a:noFill/>
          <a:ln w="12700" cap="flat" cmpd="sng" algn="ctr">
            <a:solidFill>
              <a:srgbClr val="AE90DC"/>
            </a:solidFill>
            <a:prstDash val="solid"/>
            <a:miter lim="800000"/>
            <a:tailEnd type="triangle"/>
          </a:ln>
          <a:effectLst/>
        </p:spPr>
      </p:cxnSp>
      <p:cxnSp>
        <p:nvCxnSpPr>
          <p:cNvPr id="1641" name="直接箭头连接符 320">
            <a:extLst>
              <a:ext uri="{FF2B5EF4-FFF2-40B4-BE49-F238E27FC236}">
                <a16:creationId xmlns:a16="http://schemas.microsoft.com/office/drawing/2014/main" id="{2FC1B67A-2776-4E18-A5C1-025CC1BAF144}"/>
              </a:ext>
            </a:extLst>
          </p:cNvPr>
          <p:cNvCxnSpPr>
            <a:cxnSpLocks/>
            <a:stCxn id="1773" idx="3"/>
            <a:endCxn id="1602" idx="3"/>
          </p:cNvCxnSpPr>
          <p:nvPr/>
        </p:nvCxnSpPr>
        <p:spPr>
          <a:xfrm flipV="1">
            <a:off x="8634764" y="4447451"/>
            <a:ext cx="1169851" cy="1019776"/>
          </a:xfrm>
          <a:prstGeom prst="bentConnector2">
            <a:avLst/>
          </a:prstGeom>
          <a:noFill/>
          <a:ln w="12700" cap="flat" cmpd="sng" algn="ctr">
            <a:solidFill>
              <a:srgbClr val="AE90DC"/>
            </a:solidFill>
            <a:prstDash val="solid"/>
            <a:miter lim="800000"/>
            <a:tailEnd type="triangle"/>
          </a:ln>
          <a:effectLst/>
        </p:spPr>
      </p:cxnSp>
      <p:cxnSp>
        <p:nvCxnSpPr>
          <p:cNvPr id="1642" name="直接箭头连接符 320">
            <a:extLst>
              <a:ext uri="{FF2B5EF4-FFF2-40B4-BE49-F238E27FC236}">
                <a16:creationId xmlns:a16="http://schemas.microsoft.com/office/drawing/2014/main" id="{A90F1703-E4D5-4CE7-A766-A734461D31E9}"/>
              </a:ext>
            </a:extLst>
          </p:cNvPr>
          <p:cNvCxnSpPr>
            <a:cxnSpLocks/>
            <a:endCxn id="1781" idx="1"/>
          </p:cNvCxnSpPr>
          <p:nvPr/>
        </p:nvCxnSpPr>
        <p:spPr>
          <a:xfrm flipV="1">
            <a:off x="10159307" y="2427009"/>
            <a:ext cx="813591" cy="610431"/>
          </a:xfrm>
          <a:prstGeom prst="bentConnector3">
            <a:avLst>
              <a:gd name="adj1" fmla="val 49"/>
            </a:avLst>
          </a:prstGeom>
          <a:noFill/>
          <a:ln w="12700" cap="flat" cmpd="sng" algn="ctr">
            <a:solidFill>
              <a:srgbClr val="AE90DC"/>
            </a:solidFill>
            <a:prstDash val="solid"/>
            <a:miter lim="800000"/>
            <a:headEnd type="triangle"/>
            <a:tailEnd type="none"/>
          </a:ln>
          <a:effectLst/>
        </p:spPr>
      </p:cxnSp>
      <p:cxnSp>
        <p:nvCxnSpPr>
          <p:cNvPr id="1643" name="直接箭头连接符 320">
            <a:extLst>
              <a:ext uri="{FF2B5EF4-FFF2-40B4-BE49-F238E27FC236}">
                <a16:creationId xmlns:a16="http://schemas.microsoft.com/office/drawing/2014/main" id="{12C707D4-68B4-4FCB-A51F-0D6EDA4ACC65}"/>
              </a:ext>
            </a:extLst>
          </p:cNvPr>
          <p:cNvCxnSpPr>
            <a:cxnSpLocks/>
            <a:endCxn id="1696" idx="1"/>
          </p:cNvCxnSpPr>
          <p:nvPr/>
        </p:nvCxnSpPr>
        <p:spPr>
          <a:xfrm rot="16200000" flipH="1">
            <a:off x="10030603" y="4576158"/>
            <a:ext cx="1071000" cy="813589"/>
          </a:xfrm>
          <a:prstGeom prst="bentConnector2">
            <a:avLst/>
          </a:prstGeom>
          <a:noFill/>
          <a:ln w="12700" cap="flat" cmpd="sng" algn="ctr">
            <a:solidFill>
              <a:srgbClr val="AE90DC"/>
            </a:solidFill>
            <a:prstDash val="solid"/>
            <a:miter lim="800000"/>
            <a:tailEnd type="triangle"/>
          </a:ln>
          <a:effectLst/>
        </p:spPr>
      </p:cxnSp>
      <p:cxnSp>
        <p:nvCxnSpPr>
          <p:cNvPr id="1644" name="直接箭头连接符 320">
            <a:extLst>
              <a:ext uri="{FF2B5EF4-FFF2-40B4-BE49-F238E27FC236}">
                <a16:creationId xmlns:a16="http://schemas.microsoft.com/office/drawing/2014/main" id="{1BCCBC18-FFD9-4756-9633-186147CA08EF}"/>
              </a:ext>
            </a:extLst>
          </p:cNvPr>
          <p:cNvCxnSpPr>
            <a:cxnSpLocks/>
          </p:cNvCxnSpPr>
          <p:nvPr/>
        </p:nvCxnSpPr>
        <p:spPr>
          <a:xfrm>
            <a:off x="10764581" y="3385404"/>
            <a:ext cx="216000" cy="0"/>
          </a:xfrm>
          <a:prstGeom prst="straightConnector1">
            <a:avLst/>
          </a:prstGeom>
          <a:noFill/>
          <a:ln w="12700" cap="flat" cmpd="sng" algn="ctr">
            <a:solidFill>
              <a:srgbClr val="AE90DC"/>
            </a:solidFill>
            <a:prstDash val="solid"/>
            <a:miter lim="800000"/>
            <a:tailEnd type="triangle"/>
          </a:ln>
          <a:effectLst/>
        </p:spPr>
      </p:cxnSp>
      <p:cxnSp>
        <p:nvCxnSpPr>
          <p:cNvPr id="1645" name="直接箭头连接符 320">
            <a:extLst>
              <a:ext uri="{FF2B5EF4-FFF2-40B4-BE49-F238E27FC236}">
                <a16:creationId xmlns:a16="http://schemas.microsoft.com/office/drawing/2014/main" id="{124A1C72-61D8-4E9B-8801-9A8A34C51CF8}"/>
              </a:ext>
            </a:extLst>
          </p:cNvPr>
          <p:cNvCxnSpPr>
            <a:cxnSpLocks/>
          </p:cNvCxnSpPr>
          <p:nvPr/>
        </p:nvCxnSpPr>
        <p:spPr>
          <a:xfrm>
            <a:off x="10768988" y="4323526"/>
            <a:ext cx="216000" cy="0"/>
          </a:xfrm>
          <a:prstGeom prst="straightConnector1">
            <a:avLst/>
          </a:prstGeom>
          <a:noFill/>
          <a:ln w="12700" cap="flat" cmpd="sng" algn="ctr">
            <a:solidFill>
              <a:srgbClr val="AE90DC"/>
            </a:solidFill>
            <a:prstDash val="solid"/>
            <a:miter lim="800000"/>
            <a:tailEnd type="triangle"/>
          </a:ln>
          <a:effectLst/>
        </p:spPr>
      </p:cxnSp>
      <p:grpSp>
        <p:nvGrpSpPr>
          <p:cNvPr id="1646" name="组合 1645">
            <a:extLst>
              <a:ext uri="{FF2B5EF4-FFF2-40B4-BE49-F238E27FC236}">
                <a16:creationId xmlns:a16="http://schemas.microsoft.com/office/drawing/2014/main" id="{B133E594-D255-4024-88BE-DC0D0783864E}"/>
              </a:ext>
            </a:extLst>
          </p:cNvPr>
          <p:cNvGrpSpPr/>
          <p:nvPr/>
        </p:nvGrpSpPr>
        <p:grpSpPr>
          <a:xfrm>
            <a:off x="8146904" y="3188431"/>
            <a:ext cx="338554" cy="369332"/>
            <a:chOff x="3890824" y="3363242"/>
            <a:chExt cx="338554" cy="369332"/>
          </a:xfrm>
        </p:grpSpPr>
        <p:sp>
          <p:nvSpPr>
            <p:cNvPr id="1647" name="椭圆 1646">
              <a:extLst>
                <a:ext uri="{FF2B5EF4-FFF2-40B4-BE49-F238E27FC236}">
                  <a16:creationId xmlns:a16="http://schemas.microsoft.com/office/drawing/2014/main" id="{55EE2059-A292-4F14-AB54-2C28ACACD71E}"/>
                </a:ext>
              </a:extLst>
            </p:cNvPr>
            <p:cNvSpPr/>
            <p:nvPr/>
          </p:nvSpPr>
          <p:spPr>
            <a:xfrm>
              <a:off x="3964250" y="3461050"/>
              <a:ext cx="180000" cy="180000"/>
            </a:xfrm>
            <a:prstGeom prst="ellipse">
              <a:avLst/>
            </a:prstGeom>
            <a:solidFill>
              <a:sysClr val="window" lastClr="FFFFFF"/>
            </a:solidFill>
            <a:ln w="1270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4472C4"/>
                </a:solidFill>
                <a:effectLst/>
                <a:uLnTx/>
                <a:uFillTx/>
                <a:latin typeface="等线" panose="020F0502020204030204"/>
                <a:ea typeface="等线" panose="02010600030101010101" pitchFamily="2" charset="-122"/>
                <a:cs typeface="+mn-cs"/>
              </a:endParaRPr>
            </a:p>
          </p:txBody>
        </p:sp>
        <p:sp>
          <p:nvSpPr>
            <p:cNvPr id="1648" name="矩形 1647">
              <a:extLst>
                <a:ext uri="{FF2B5EF4-FFF2-40B4-BE49-F238E27FC236}">
                  <a16:creationId xmlns:a16="http://schemas.microsoft.com/office/drawing/2014/main" id="{AED18F1A-DAAB-4EB4-9751-3E56EC28070D}"/>
                </a:ext>
              </a:extLst>
            </p:cNvPr>
            <p:cNvSpPr/>
            <p:nvPr/>
          </p:nvSpPr>
          <p:spPr>
            <a:xfrm>
              <a:off x="3890824" y="3363242"/>
              <a:ext cx="338554" cy="369332"/>
            </a:xfrm>
            <a:prstGeom prst="rect">
              <a:avLst/>
            </a:prstGeom>
            <a:ln>
              <a:noFill/>
            </a:ln>
          </p:spPr>
          <p:txBody>
            <a:bodyPr wrap="non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4472C4"/>
                  </a:solidFill>
                  <a:effectLst/>
                  <a:uLnTx/>
                  <a:uFillTx/>
                  <a:latin typeface="等线" panose="020F0502020204030204"/>
                  <a:ea typeface="等线" panose="02010600030101010101" pitchFamily="2" charset="-122"/>
                  <a:cs typeface="+mn-cs"/>
                </a:rPr>
                <a:t>+</a:t>
              </a:r>
              <a:endParaRPr kumimoji="0" lang="zh-CN" altLang="en-US" sz="1800" b="0" i="0" u="none" strike="noStrike" kern="0" cap="none" spc="0" normalizeH="0" baseline="0" noProof="0" dirty="0">
                <a:ln>
                  <a:noFill/>
                </a:ln>
                <a:solidFill>
                  <a:srgbClr val="4472C4"/>
                </a:solidFill>
                <a:effectLst/>
                <a:uLnTx/>
                <a:uFillTx/>
                <a:latin typeface="等线" panose="020F0502020204030204"/>
                <a:ea typeface="等线" panose="02010600030101010101" pitchFamily="2" charset="-122"/>
                <a:cs typeface="+mn-cs"/>
              </a:endParaRPr>
            </a:p>
          </p:txBody>
        </p:sp>
      </p:grpSp>
      <p:grpSp>
        <p:nvGrpSpPr>
          <p:cNvPr id="1649" name="组合 1648">
            <a:extLst>
              <a:ext uri="{FF2B5EF4-FFF2-40B4-BE49-F238E27FC236}">
                <a16:creationId xmlns:a16="http://schemas.microsoft.com/office/drawing/2014/main" id="{F8C72124-3941-4D70-98AE-1A498DCE727A}"/>
              </a:ext>
            </a:extLst>
          </p:cNvPr>
          <p:cNvGrpSpPr/>
          <p:nvPr/>
        </p:nvGrpSpPr>
        <p:grpSpPr>
          <a:xfrm>
            <a:off x="8146904" y="5272431"/>
            <a:ext cx="338554" cy="369332"/>
            <a:chOff x="3890824" y="3363242"/>
            <a:chExt cx="338554" cy="369332"/>
          </a:xfrm>
        </p:grpSpPr>
        <p:sp>
          <p:nvSpPr>
            <p:cNvPr id="1650" name="椭圆 1649">
              <a:extLst>
                <a:ext uri="{FF2B5EF4-FFF2-40B4-BE49-F238E27FC236}">
                  <a16:creationId xmlns:a16="http://schemas.microsoft.com/office/drawing/2014/main" id="{7A2CE816-83B0-4A45-B0BB-14F2446F29AC}"/>
                </a:ext>
              </a:extLst>
            </p:cNvPr>
            <p:cNvSpPr/>
            <p:nvPr/>
          </p:nvSpPr>
          <p:spPr>
            <a:xfrm>
              <a:off x="3964250" y="3461050"/>
              <a:ext cx="180000" cy="180000"/>
            </a:xfrm>
            <a:prstGeom prst="ellipse">
              <a:avLst/>
            </a:prstGeom>
            <a:solidFill>
              <a:sysClr val="window" lastClr="FFFFFF"/>
            </a:solidFill>
            <a:ln w="1270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4472C4"/>
                </a:solidFill>
                <a:effectLst/>
                <a:uLnTx/>
                <a:uFillTx/>
                <a:latin typeface="等线" panose="020F0502020204030204"/>
                <a:ea typeface="等线" panose="02010600030101010101" pitchFamily="2" charset="-122"/>
                <a:cs typeface="+mn-cs"/>
              </a:endParaRPr>
            </a:p>
          </p:txBody>
        </p:sp>
        <p:sp>
          <p:nvSpPr>
            <p:cNvPr id="1651" name="矩形 1650">
              <a:extLst>
                <a:ext uri="{FF2B5EF4-FFF2-40B4-BE49-F238E27FC236}">
                  <a16:creationId xmlns:a16="http://schemas.microsoft.com/office/drawing/2014/main" id="{2F2C437B-EB40-46BE-99F1-12156291E717}"/>
                </a:ext>
              </a:extLst>
            </p:cNvPr>
            <p:cNvSpPr/>
            <p:nvPr/>
          </p:nvSpPr>
          <p:spPr>
            <a:xfrm>
              <a:off x="3890824" y="3363242"/>
              <a:ext cx="338554" cy="369332"/>
            </a:xfrm>
            <a:prstGeom prst="rect">
              <a:avLst/>
            </a:prstGeom>
            <a:ln>
              <a:noFill/>
            </a:ln>
          </p:spPr>
          <p:txBody>
            <a:bodyPr wrap="non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4472C4"/>
                  </a:solidFill>
                  <a:effectLst/>
                  <a:uLnTx/>
                  <a:uFillTx/>
                  <a:latin typeface="等线" panose="020F0502020204030204"/>
                  <a:ea typeface="等线" panose="02010600030101010101" pitchFamily="2" charset="-122"/>
                  <a:cs typeface="+mn-cs"/>
                </a:rPr>
                <a:t>+</a:t>
              </a:r>
              <a:endParaRPr kumimoji="0" lang="zh-CN" altLang="en-US" sz="1800" b="0" i="0" u="none" strike="noStrike" kern="0" cap="none" spc="0" normalizeH="0" baseline="0" noProof="0" dirty="0">
                <a:ln>
                  <a:noFill/>
                </a:ln>
                <a:solidFill>
                  <a:srgbClr val="4472C4"/>
                </a:solidFill>
                <a:effectLst/>
                <a:uLnTx/>
                <a:uFillTx/>
                <a:latin typeface="等线" panose="020F0502020204030204"/>
                <a:ea typeface="等线" panose="02010600030101010101" pitchFamily="2" charset="-122"/>
                <a:cs typeface="+mn-cs"/>
              </a:endParaRPr>
            </a:p>
          </p:txBody>
        </p:sp>
      </p:grpSp>
      <p:sp>
        <p:nvSpPr>
          <p:cNvPr id="1652" name="矩形 1651">
            <a:extLst>
              <a:ext uri="{FF2B5EF4-FFF2-40B4-BE49-F238E27FC236}">
                <a16:creationId xmlns:a16="http://schemas.microsoft.com/office/drawing/2014/main" id="{6908C646-A8C2-43CA-9D84-BF6DDB89E504}"/>
              </a:ext>
            </a:extLst>
          </p:cNvPr>
          <p:cNvSpPr>
            <a:spLocks noChangeAspect="1"/>
          </p:cNvSpPr>
          <p:nvPr/>
        </p:nvSpPr>
        <p:spPr>
          <a:xfrm>
            <a:off x="4525183" y="1541870"/>
            <a:ext cx="1071127" cy="276999"/>
          </a:xfrm>
          <a:prstGeom prst="rect">
            <a:avLst/>
          </a:prstGeom>
        </p:spPr>
        <p:txBody>
          <a:bodyPr wrap="square">
            <a:spAutoFit/>
          </a:bodyPr>
          <a:lstStyle/>
          <a:p>
            <a:pPr algn="ctr" rtl="0"/>
            <a:r>
              <a:rPr lang="en-US" altLang="zh-CN" sz="12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Frame Coding</a:t>
            </a:r>
            <a:endParaRPr lang="zh-CN" altLang="en-US" sz="12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cxnSp>
        <p:nvCxnSpPr>
          <p:cNvPr id="1653" name="直接箭头连接符 432">
            <a:extLst>
              <a:ext uri="{FF2B5EF4-FFF2-40B4-BE49-F238E27FC236}">
                <a16:creationId xmlns:a16="http://schemas.microsoft.com/office/drawing/2014/main" id="{16F5DB63-D0B4-466A-AC02-536F054C1FB2}"/>
              </a:ext>
            </a:extLst>
          </p:cNvPr>
          <p:cNvCxnSpPr>
            <a:cxnSpLocks/>
            <a:stCxn id="1777" idx="3"/>
            <a:endCxn id="1758" idx="1"/>
          </p:cNvCxnSpPr>
          <p:nvPr/>
        </p:nvCxnSpPr>
        <p:spPr>
          <a:xfrm flipV="1">
            <a:off x="6585643" y="2489616"/>
            <a:ext cx="1115959" cy="2366165"/>
          </a:xfrm>
          <a:prstGeom prst="bentConnector3">
            <a:avLst>
              <a:gd name="adj1" fmla="val 38520"/>
            </a:avLst>
          </a:prstGeom>
          <a:noFill/>
          <a:ln w="12700" cap="flat" cmpd="sng" algn="ctr">
            <a:solidFill>
              <a:srgbClr val="4472C4"/>
            </a:solidFill>
            <a:prstDash val="solid"/>
            <a:miter lim="800000"/>
            <a:tailEnd type="triangle"/>
          </a:ln>
          <a:effectLst/>
        </p:spPr>
      </p:cxnSp>
      <p:cxnSp>
        <p:nvCxnSpPr>
          <p:cNvPr id="1654" name="直接箭头连接符 435">
            <a:extLst>
              <a:ext uri="{FF2B5EF4-FFF2-40B4-BE49-F238E27FC236}">
                <a16:creationId xmlns:a16="http://schemas.microsoft.com/office/drawing/2014/main" id="{63920E05-B22A-4E7E-B92F-BA200CDCC2C6}"/>
              </a:ext>
            </a:extLst>
          </p:cNvPr>
          <p:cNvCxnSpPr>
            <a:cxnSpLocks/>
            <a:stCxn id="1778" idx="3"/>
            <a:endCxn id="1743" idx="1"/>
          </p:cNvCxnSpPr>
          <p:nvPr/>
        </p:nvCxnSpPr>
        <p:spPr>
          <a:xfrm flipV="1">
            <a:off x="6594604" y="3386742"/>
            <a:ext cx="1106998" cy="2076709"/>
          </a:xfrm>
          <a:prstGeom prst="bentConnector3">
            <a:avLst>
              <a:gd name="adj1" fmla="val 53192"/>
            </a:avLst>
          </a:prstGeom>
          <a:noFill/>
          <a:ln w="12700" cap="flat" cmpd="sng" algn="ctr">
            <a:solidFill>
              <a:srgbClr val="7B8B6F"/>
            </a:solidFill>
            <a:prstDash val="solid"/>
            <a:miter lim="800000"/>
            <a:tailEnd type="triangle"/>
          </a:ln>
          <a:effectLst/>
        </p:spPr>
      </p:cxnSp>
      <p:cxnSp>
        <p:nvCxnSpPr>
          <p:cNvPr id="1655" name="直接箭头连接符 438">
            <a:extLst>
              <a:ext uri="{FF2B5EF4-FFF2-40B4-BE49-F238E27FC236}">
                <a16:creationId xmlns:a16="http://schemas.microsoft.com/office/drawing/2014/main" id="{85BFBF59-00DC-4FD6-BE90-329A7EFD2567}"/>
              </a:ext>
            </a:extLst>
          </p:cNvPr>
          <p:cNvCxnSpPr>
            <a:cxnSpLocks/>
            <a:stCxn id="1778" idx="3"/>
            <a:endCxn id="1748" idx="1"/>
          </p:cNvCxnSpPr>
          <p:nvPr/>
        </p:nvCxnSpPr>
        <p:spPr>
          <a:xfrm flipV="1">
            <a:off x="6594604" y="4309919"/>
            <a:ext cx="1106998" cy="1153532"/>
          </a:xfrm>
          <a:prstGeom prst="bentConnector3">
            <a:avLst>
              <a:gd name="adj1" fmla="val 53192"/>
            </a:avLst>
          </a:prstGeom>
          <a:noFill/>
          <a:ln w="12700" cap="flat" cmpd="sng" algn="ctr">
            <a:solidFill>
              <a:srgbClr val="7B8B6F"/>
            </a:solidFill>
            <a:prstDash val="solid"/>
            <a:miter lim="800000"/>
            <a:tailEnd type="triangle"/>
          </a:ln>
          <a:effectLst/>
        </p:spPr>
      </p:cxnSp>
      <p:cxnSp>
        <p:nvCxnSpPr>
          <p:cNvPr id="1656" name="直接箭头连接符 1655">
            <a:extLst>
              <a:ext uri="{FF2B5EF4-FFF2-40B4-BE49-F238E27FC236}">
                <a16:creationId xmlns:a16="http://schemas.microsoft.com/office/drawing/2014/main" id="{E154DF19-782E-4093-BF94-94849015707F}"/>
              </a:ext>
            </a:extLst>
          </p:cNvPr>
          <p:cNvCxnSpPr>
            <a:cxnSpLocks/>
            <a:stCxn id="1778" idx="3"/>
            <a:endCxn id="1753" idx="1"/>
          </p:cNvCxnSpPr>
          <p:nvPr/>
        </p:nvCxnSpPr>
        <p:spPr>
          <a:xfrm>
            <a:off x="6594604" y="5463451"/>
            <a:ext cx="1106998" cy="3776"/>
          </a:xfrm>
          <a:prstGeom prst="straightConnector1">
            <a:avLst/>
          </a:prstGeom>
          <a:noFill/>
          <a:ln w="12700" cap="flat" cmpd="sng" algn="ctr">
            <a:solidFill>
              <a:srgbClr val="7B8B6F"/>
            </a:solidFill>
            <a:prstDash val="solid"/>
            <a:miter lim="800000"/>
            <a:tailEnd type="triangle"/>
          </a:ln>
          <a:effectLst/>
        </p:spPr>
      </p:cxnSp>
      <p:sp>
        <p:nvSpPr>
          <p:cNvPr id="1657" name="矩形 1656">
            <a:extLst>
              <a:ext uri="{FF2B5EF4-FFF2-40B4-BE49-F238E27FC236}">
                <a16:creationId xmlns:a16="http://schemas.microsoft.com/office/drawing/2014/main" id="{C09859FC-DF8B-4881-8762-A16DC468FB95}"/>
              </a:ext>
            </a:extLst>
          </p:cNvPr>
          <p:cNvSpPr/>
          <p:nvPr/>
        </p:nvSpPr>
        <p:spPr>
          <a:xfrm>
            <a:off x="5199818" y="2156058"/>
            <a:ext cx="681597" cy="613117"/>
          </a:xfrm>
          <a:prstGeom prst="rect">
            <a:avLst/>
          </a:prstGeom>
          <a:solidFill>
            <a:srgbClr val="F2F2F2"/>
          </a:solidFill>
        </p:spPr>
        <p:txBody>
          <a:bodyPr wrap="none">
            <a:spAutoFit/>
          </a:bodyPr>
          <a:lstStyle/>
          <a:p>
            <a:pPr algn="ctr" rtl="0">
              <a:lnSpc>
                <a:spcPct val="150000"/>
              </a:lnSpc>
            </a:pPr>
            <a:r>
              <a:rPr lang="en-US" altLang="zh-CN" sz="12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Entropy</a:t>
            </a:r>
          </a:p>
          <a:p>
            <a:pPr algn="ctr" rtl="0">
              <a:lnSpc>
                <a:spcPct val="150000"/>
              </a:lnSpc>
            </a:pPr>
            <a:r>
              <a:rPr lang="en-US" altLang="zh-CN" sz="12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Coding</a:t>
            </a:r>
            <a:endParaRPr lang="zh-CN" altLang="en-US" sz="12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1658" name="矩形 1657">
            <a:extLst>
              <a:ext uri="{FF2B5EF4-FFF2-40B4-BE49-F238E27FC236}">
                <a16:creationId xmlns:a16="http://schemas.microsoft.com/office/drawing/2014/main" id="{46D16CA1-A750-4412-AB3A-BE3C65F14461}"/>
              </a:ext>
            </a:extLst>
          </p:cNvPr>
          <p:cNvSpPr/>
          <p:nvPr/>
        </p:nvSpPr>
        <p:spPr>
          <a:xfrm>
            <a:off x="6715898" y="2145745"/>
            <a:ext cx="778530" cy="613117"/>
          </a:xfrm>
          <a:prstGeom prst="rect">
            <a:avLst/>
          </a:prstGeom>
          <a:solidFill>
            <a:srgbClr val="F2F2F2"/>
          </a:solidFill>
        </p:spPr>
        <p:txBody>
          <a:bodyPr wrap="square">
            <a:spAutoFit/>
          </a:bodyPr>
          <a:lstStyle/>
          <a:p>
            <a:pPr algn="ctr" rtl="0">
              <a:lnSpc>
                <a:spcPct val="150000"/>
              </a:lnSpc>
            </a:pPr>
            <a:r>
              <a:rPr lang="en-US" altLang="zh-CN" sz="12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Entropy</a:t>
            </a:r>
          </a:p>
          <a:p>
            <a:pPr algn="ctr" rtl="0">
              <a:lnSpc>
                <a:spcPct val="150000"/>
              </a:lnSpc>
            </a:pPr>
            <a:r>
              <a:rPr lang="en-US" altLang="zh-CN" sz="12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Decoding</a:t>
            </a:r>
            <a:endParaRPr lang="zh-CN" altLang="en-US" sz="12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cxnSp>
        <p:nvCxnSpPr>
          <p:cNvPr id="1659" name="直接箭头连接符 320">
            <a:extLst>
              <a:ext uri="{FF2B5EF4-FFF2-40B4-BE49-F238E27FC236}">
                <a16:creationId xmlns:a16="http://schemas.microsoft.com/office/drawing/2014/main" id="{45AE1061-4F67-4DDE-B585-1154BF124D68}"/>
              </a:ext>
            </a:extLst>
          </p:cNvPr>
          <p:cNvCxnSpPr>
            <a:cxnSpLocks/>
          </p:cNvCxnSpPr>
          <p:nvPr/>
        </p:nvCxnSpPr>
        <p:spPr>
          <a:xfrm flipV="1">
            <a:off x="1100037" y="1797206"/>
            <a:ext cx="4860000" cy="449107"/>
          </a:xfrm>
          <a:prstGeom prst="bentConnector3">
            <a:avLst>
              <a:gd name="adj1" fmla="val 23967"/>
            </a:avLst>
          </a:prstGeom>
          <a:noFill/>
          <a:ln w="12700" cap="flat" cmpd="sng" algn="ctr">
            <a:solidFill>
              <a:srgbClr val="ED7D31"/>
            </a:solidFill>
            <a:prstDash val="solid"/>
            <a:miter lim="800000"/>
            <a:tailEnd type="triangle"/>
          </a:ln>
          <a:effectLst/>
        </p:spPr>
      </p:cxnSp>
      <p:cxnSp>
        <p:nvCxnSpPr>
          <p:cNvPr id="1660" name="直接箭头连接符 320">
            <a:extLst>
              <a:ext uri="{FF2B5EF4-FFF2-40B4-BE49-F238E27FC236}">
                <a16:creationId xmlns:a16="http://schemas.microsoft.com/office/drawing/2014/main" id="{1F5DF64B-5593-4F6F-80D7-BA9FA5E9E4E0}"/>
              </a:ext>
            </a:extLst>
          </p:cNvPr>
          <p:cNvCxnSpPr>
            <a:cxnSpLocks/>
          </p:cNvCxnSpPr>
          <p:nvPr/>
        </p:nvCxnSpPr>
        <p:spPr>
          <a:xfrm>
            <a:off x="6466119" y="1819098"/>
            <a:ext cx="4514462" cy="427215"/>
          </a:xfrm>
          <a:prstGeom prst="bentConnector3">
            <a:avLst>
              <a:gd name="adj1" fmla="val 81997"/>
            </a:avLst>
          </a:prstGeom>
          <a:noFill/>
          <a:ln w="12700" cap="flat" cmpd="sng" algn="ctr">
            <a:solidFill>
              <a:srgbClr val="ED7D31"/>
            </a:solidFill>
            <a:prstDash val="solid"/>
            <a:miter lim="800000"/>
            <a:tailEnd type="triangle"/>
          </a:ln>
          <a:effectLst/>
        </p:spPr>
      </p:cxnSp>
      <p:sp>
        <p:nvSpPr>
          <p:cNvPr id="1661" name="矩形 1660">
            <a:extLst>
              <a:ext uri="{FF2B5EF4-FFF2-40B4-BE49-F238E27FC236}">
                <a16:creationId xmlns:a16="http://schemas.microsoft.com/office/drawing/2014/main" id="{A8CF4A1F-54E6-43DA-9A86-4CCC17038F19}"/>
              </a:ext>
            </a:extLst>
          </p:cNvPr>
          <p:cNvSpPr/>
          <p:nvPr/>
        </p:nvSpPr>
        <p:spPr>
          <a:xfrm>
            <a:off x="5070326" y="5156893"/>
            <a:ext cx="681597" cy="613117"/>
          </a:xfrm>
          <a:prstGeom prst="rect">
            <a:avLst/>
          </a:prstGeom>
          <a:solidFill>
            <a:srgbClr val="F2F2F2"/>
          </a:solidFill>
        </p:spPr>
        <p:txBody>
          <a:bodyPr wrap="none">
            <a:spAutoFit/>
          </a:bodyPr>
          <a:lstStyle/>
          <a:p>
            <a:pPr algn="ctr" rtl="0">
              <a:lnSpc>
                <a:spcPct val="150000"/>
              </a:lnSpc>
            </a:pPr>
            <a:r>
              <a:rPr lang="en-US" altLang="zh-CN" sz="12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Entropy</a:t>
            </a:r>
          </a:p>
          <a:p>
            <a:pPr algn="ctr" rtl="0">
              <a:lnSpc>
                <a:spcPct val="150000"/>
              </a:lnSpc>
            </a:pPr>
            <a:r>
              <a:rPr lang="en-US" altLang="zh-CN" sz="12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Coding</a:t>
            </a:r>
            <a:endParaRPr lang="zh-CN" altLang="en-US" sz="12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1662" name="矩形 1661">
            <a:extLst>
              <a:ext uri="{FF2B5EF4-FFF2-40B4-BE49-F238E27FC236}">
                <a16:creationId xmlns:a16="http://schemas.microsoft.com/office/drawing/2014/main" id="{70733060-BE2E-4AC6-B447-B15556EE19D4}"/>
              </a:ext>
            </a:extLst>
          </p:cNvPr>
          <p:cNvSpPr/>
          <p:nvPr/>
        </p:nvSpPr>
        <p:spPr>
          <a:xfrm>
            <a:off x="6780549" y="5156893"/>
            <a:ext cx="784189" cy="613117"/>
          </a:xfrm>
          <a:prstGeom prst="rect">
            <a:avLst/>
          </a:prstGeom>
          <a:solidFill>
            <a:srgbClr val="F2F2F2"/>
          </a:solidFill>
        </p:spPr>
        <p:txBody>
          <a:bodyPr wrap="none">
            <a:spAutoFit/>
          </a:bodyPr>
          <a:lstStyle/>
          <a:p>
            <a:pPr algn="ctr" rtl="0">
              <a:lnSpc>
                <a:spcPct val="150000"/>
              </a:lnSpc>
            </a:pPr>
            <a:r>
              <a:rPr lang="en-US" altLang="zh-CN" sz="12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Entropy</a:t>
            </a:r>
          </a:p>
          <a:p>
            <a:pPr algn="ctr" rtl="0">
              <a:lnSpc>
                <a:spcPct val="150000"/>
              </a:lnSpc>
            </a:pPr>
            <a:r>
              <a:rPr lang="en-US" altLang="zh-CN" sz="12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Decoding</a:t>
            </a:r>
            <a:endParaRPr lang="zh-CN" altLang="en-US" sz="12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grpSp>
        <p:nvGrpSpPr>
          <p:cNvPr id="1663" name="组合 1662">
            <a:extLst>
              <a:ext uri="{FF2B5EF4-FFF2-40B4-BE49-F238E27FC236}">
                <a16:creationId xmlns:a16="http://schemas.microsoft.com/office/drawing/2014/main" id="{14702500-0AFB-4C20-B482-FA0EBB8DC860}"/>
              </a:ext>
            </a:extLst>
          </p:cNvPr>
          <p:cNvGrpSpPr/>
          <p:nvPr/>
        </p:nvGrpSpPr>
        <p:grpSpPr>
          <a:xfrm>
            <a:off x="2283163" y="1788269"/>
            <a:ext cx="1287008" cy="961700"/>
            <a:chOff x="3465794" y="1441614"/>
            <a:chExt cx="1287008" cy="961700"/>
          </a:xfrm>
        </p:grpSpPr>
        <p:grpSp>
          <p:nvGrpSpPr>
            <p:cNvPr id="1664" name="组合 1663">
              <a:extLst>
                <a:ext uri="{FF2B5EF4-FFF2-40B4-BE49-F238E27FC236}">
                  <a16:creationId xmlns:a16="http://schemas.microsoft.com/office/drawing/2014/main" id="{64A7E2AF-E173-4DA9-B63E-749FCC93E319}"/>
                </a:ext>
              </a:extLst>
            </p:cNvPr>
            <p:cNvGrpSpPr/>
            <p:nvPr/>
          </p:nvGrpSpPr>
          <p:grpSpPr>
            <a:xfrm>
              <a:off x="3465794" y="1441614"/>
              <a:ext cx="1287008" cy="961700"/>
              <a:chOff x="3970710" y="1842628"/>
              <a:chExt cx="1287008" cy="961700"/>
            </a:xfrm>
          </p:grpSpPr>
          <mc:AlternateContent xmlns:mc="http://schemas.openxmlformats.org/markup-compatibility/2006" xmlns:a14="http://schemas.microsoft.com/office/drawing/2010/main">
            <mc:Choice Requires="a14">
              <p:sp>
                <p:nvSpPr>
                  <p:cNvPr id="1666" name="文本框 1665">
                    <a:extLst>
                      <a:ext uri="{FF2B5EF4-FFF2-40B4-BE49-F238E27FC236}">
                        <a16:creationId xmlns:a16="http://schemas.microsoft.com/office/drawing/2014/main" id="{BD56603F-0AA3-4D5C-8431-B2D2F596CD71}"/>
                      </a:ext>
                    </a:extLst>
                  </p:cNvPr>
                  <p:cNvSpPr txBox="1">
                    <a:spLocks noChangeAspect="1"/>
                  </p:cNvSpPr>
                  <p:nvPr/>
                </p:nvSpPr>
                <p:spPr>
                  <a:xfrm>
                    <a:off x="3970710" y="1842628"/>
                    <a:ext cx="1100477" cy="246221"/>
                  </a:xfrm>
                  <a:prstGeom prst="rect">
                    <a:avLst/>
                  </a:prstGeom>
                  <a:noFill/>
                </p:spPr>
                <p:txBody>
                  <a:bodyPr wrap="square" rtlCol="0">
                    <a:spAutoFit/>
                  </a:bodyPr>
                  <a:lstStyle/>
                  <a:p>
                    <a:pPr rtl="0"/>
                    <a14:m>
                      <m:oMath xmlns:m="http://schemas.openxmlformats.org/officeDocument/2006/math">
                        <m:r>
                          <a:rPr lang="zh-CN" altLang="en-US" sz="1000" b="1" i="1" smtClean="0">
                            <a:solidFill>
                              <a:srgbClr val="4472C4"/>
                            </a:solidFill>
                            <a:latin typeface="Cambria Math" panose="02040503050406030204" pitchFamily="18" charset="0"/>
                            <a:cs typeface="Times New Roman" panose="02020603050405020304" pitchFamily="18" charset="0"/>
                          </a:rPr>
                          <m:t>𝜷</m:t>
                        </m:r>
                      </m:oMath>
                    </a14:m>
                    <a:r>
                      <a:rPr lang="en-US" altLang="zh-CN" sz="10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 expression</a:t>
                    </a:r>
                  </a:p>
                </p:txBody>
              </p:sp>
            </mc:Choice>
            <mc:Fallback xmlns="">
              <p:sp>
                <p:nvSpPr>
                  <p:cNvPr id="23" name="文本框 22">
                    <a:extLst>
                      <a:ext uri="{FF2B5EF4-FFF2-40B4-BE49-F238E27FC236}">
                        <a16:creationId xmlns:a16="http://schemas.microsoft.com/office/drawing/2014/main" id="{BAA6F538-AE85-43C4-9A20-61F55DDFDC10}"/>
                      </a:ext>
                    </a:extLst>
                  </p:cNvPr>
                  <p:cNvSpPr txBox="1">
                    <a:spLocks noRot="1" noChangeAspect="1" noMove="1" noResize="1" noEditPoints="1" noAdjustHandles="1" noChangeArrowheads="1" noChangeShapeType="1" noTextEdit="1"/>
                  </p:cNvSpPr>
                  <p:nvPr/>
                </p:nvSpPr>
                <p:spPr>
                  <a:xfrm>
                    <a:off x="3970710" y="1842628"/>
                    <a:ext cx="1100477" cy="246221"/>
                  </a:xfrm>
                  <a:prstGeom prst="rect">
                    <a:avLst/>
                  </a:prstGeom>
                  <a:blipFill>
                    <a:blip r:embed="rId5"/>
                    <a:stretch>
                      <a:fillRect b="-1219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67" name="矩形 1666">
                    <a:extLst>
                      <a:ext uri="{FF2B5EF4-FFF2-40B4-BE49-F238E27FC236}">
                        <a16:creationId xmlns:a16="http://schemas.microsoft.com/office/drawing/2014/main" id="{41917E24-D711-438E-8371-E20070D27B98}"/>
                      </a:ext>
                    </a:extLst>
                  </p:cNvPr>
                  <p:cNvSpPr>
                    <a:spLocks noChangeAspect="1"/>
                  </p:cNvSpPr>
                  <p:nvPr/>
                </p:nvSpPr>
                <p:spPr>
                  <a:xfrm>
                    <a:off x="3970710" y="2081121"/>
                    <a:ext cx="1287008" cy="246221"/>
                  </a:xfrm>
                  <a:prstGeom prst="rect">
                    <a:avLst/>
                  </a:prstGeom>
                </p:spPr>
                <p:txBody>
                  <a:bodyPr wrap="square">
                    <a:spAutoFit/>
                  </a:bodyPr>
                  <a:lstStyle/>
                  <a:p>
                    <a:pPr rtl="0"/>
                    <a14:m>
                      <m:oMath xmlns:m="http://schemas.openxmlformats.org/officeDocument/2006/math">
                        <m:r>
                          <a:rPr lang="en-US" altLang="zh-CN" sz="1000" b="1" i="1" smtClean="0">
                            <a:solidFill>
                              <a:srgbClr val="4472C4"/>
                            </a:solidFill>
                            <a:latin typeface="Cambria Math" panose="02040503050406030204" pitchFamily="18" charset="0"/>
                            <a:cs typeface="Times New Roman" panose="02020603050405020304" pitchFamily="18" charset="0"/>
                          </a:rPr>
                          <m:t>𝑹</m:t>
                        </m:r>
                      </m:oMath>
                    </a14:m>
                    <a:r>
                      <a:rPr lang="en-US" altLang="zh-CN" sz="10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 head rotation</a:t>
                    </a:r>
                  </a:p>
                </p:txBody>
              </p:sp>
            </mc:Choice>
            <mc:Fallback xmlns="">
              <p:sp>
                <p:nvSpPr>
                  <p:cNvPr id="83" name="矩形 82">
                    <a:extLst>
                      <a:ext uri="{FF2B5EF4-FFF2-40B4-BE49-F238E27FC236}">
                        <a16:creationId xmlns:a16="http://schemas.microsoft.com/office/drawing/2014/main" id="{89DEC977-0AB4-471F-B0ED-A7B74D1344A0}"/>
                      </a:ext>
                    </a:extLst>
                  </p:cNvPr>
                  <p:cNvSpPr>
                    <a:spLocks noRot="1" noChangeAspect="1" noMove="1" noResize="1" noEditPoints="1" noAdjustHandles="1" noChangeArrowheads="1" noChangeShapeType="1" noTextEdit="1"/>
                  </p:cNvSpPr>
                  <p:nvPr/>
                </p:nvSpPr>
                <p:spPr>
                  <a:xfrm>
                    <a:off x="3970710" y="2081121"/>
                    <a:ext cx="1287008" cy="246221"/>
                  </a:xfrm>
                  <a:prstGeom prst="rect">
                    <a:avLst/>
                  </a:prstGeom>
                  <a:blipFill>
                    <a:blip r:embed="rId6"/>
                    <a:stretch>
                      <a:fillRect b="-1219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68" name="矩形 1667">
                    <a:extLst>
                      <a:ext uri="{FF2B5EF4-FFF2-40B4-BE49-F238E27FC236}">
                        <a16:creationId xmlns:a16="http://schemas.microsoft.com/office/drawing/2014/main" id="{BAA8FB58-696B-4A90-88D9-FDB95E17D286}"/>
                      </a:ext>
                    </a:extLst>
                  </p:cNvPr>
                  <p:cNvSpPr>
                    <a:spLocks noChangeAspect="1"/>
                  </p:cNvSpPr>
                  <p:nvPr/>
                </p:nvSpPr>
                <p:spPr>
                  <a:xfrm>
                    <a:off x="3970710" y="2558107"/>
                    <a:ext cx="729687" cy="246221"/>
                  </a:xfrm>
                  <a:prstGeom prst="rect">
                    <a:avLst/>
                  </a:prstGeom>
                </p:spPr>
                <p:txBody>
                  <a:bodyPr wrap="square">
                    <a:spAutoFit/>
                  </a:bodyPr>
                  <a:lstStyle/>
                  <a:p>
                    <a:pPr rtl="0"/>
                    <a14:m>
                      <m:oMath xmlns:m="http://schemas.openxmlformats.org/officeDocument/2006/math">
                        <m:r>
                          <a:rPr lang="zh-CN" altLang="en-US" sz="1000" b="1" i="1" smtClean="0">
                            <a:solidFill>
                              <a:srgbClr val="4472C4"/>
                            </a:solidFill>
                            <a:latin typeface="Cambria Math" panose="02040503050406030204" pitchFamily="18" charset="0"/>
                            <a:cs typeface="Times New Roman" panose="02020603050405020304" pitchFamily="18" charset="0"/>
                          </a:rPr>
                          <m:t>𝝓</m:t>
                        </m:r>
                      </m:oMath>
                    </a14:m>
                    <a:r>
                      <a:rPr lang="en-US" altLang="zh-CN" sz="10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 size</a:t>
                    </a:r>
                  </a:p>
                </p:txBody>
              </p:sp>
            </mc:Choice>
            <mc:Fallback xmlns="">
              <p:sp>
                <p:nvSpPr>
                  <p:cNvPr id="85" name="矩形 84">
                    <a:extLst>
                      <a:ext uri="{FF2B5EF4-FFF2-40B4-BE49-F238E27FC236}">
                        <a16:creationId xmlns:a16="http://schemas.microsoft.com/office/drawing/2014/main" id="{EE57B6DA-AE8A-43AA-B852-B32EB5F23DC6}"/>
                      </a:ext>
                    </a:extLst>
                  </p:cNvPr>
                  <p:cNvSpPr>
                    <a:spLocks noRot="1" noChangeAspect="1" noMove="1" noResize="1" noEditPoints="1" noAdjustHandles="1" noChangeArrowheads="1" noChangeShapeType="1" noTextEdit="1"/>
                  </p:cNvSpPr>
                  <p:nvPr/>
                </p:nvSpPr>
                <p:spPr>
                  <a:xfrm>
                    <a:off x="3970710" y="2558107"/>
                    <a:ext cx="729687" cy="246221"/>
                  </a:xfrm>
                  <a:prstGeom prst="rect">
                    <a:avLst/>
                  </a:prstGeom>
                  <a:blipFill>
                    <a:blip r:embed="rId7"/>
                    <a:stretch>
                      <a:fillRect b="-12500"/>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1665" name="矩形 1664">
                  <a:extLst>
                    <a:ext uri="{FF2B5EF4-FFF2-40B4-BE49-F238E27FC236}">
                      <a16:creationId xmlns:a16="http://schemas.microsoft.com/office/drawing/2014/main" id="{81AD0456-22B3-4906-A49A-A4B19A766C03}"/>
                    </a:ext>
                  </a:extLst>
                </p:cNvPr>
                <p:cNvSpPr>
                  <a:spLocks noChangeAspect="1"/>
                </p:cNvSpPr>
                <p:nvPr/>
              </p:nvSpPr>
              <p:spPr>
                <a:xfrm>
                  <a:off x="3465794" y="1918600"/>
                  <a:ext cx="1287008" cy="246221"/>
                </a:xfrm>
                <a:prstGeom prst="rect">
                  <a:avLst/>
                </a:prstGeom>
              </p:spPr>
              <p:txBody>
                <a:bodyPr wrap="square">
                  <a:spAutoFit/>
                </a:bodyPr>
                <a:lstStyle/>
                <a:p>
                  <a:pPr rtl="0"/>
                  <a14:m>
                    <m:oMath xmlns:m="http://schemas.openxmlformats.org/officeDocument/2006/math">
                      <m:r>
                        <a:rPr lang="en-US" altLang="zh-CN" sz="1000" b="1" i="1" smtClean="0">
                          <a:solidFill>
                            <a:srgbClr val="4472C4"/>
                          </a:solidFill>
                          <a:latin typeface="Cambria Math" panose="02040503050406030204" pitchFamily="18" charset="0"/>
                          <a:cs typeface="Times New Roman" panose="02020603050405020304" pitchFamily="18" charset="0"/>
                        </a:rPr>
                        <m:t>𝒕</m:t>
                      </m:r>
                    </m:oMath>
                  </a14:m>
                  <a:r>
                    <a:rPr lang="en-US" altLang="zh-CN" sz="10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 translation</a:t>
                  </a:r>
                </a:p>
              </p:txBody>
            </p:sp>
          </mc:Choice>
          <mc:Fallback xmlns="">
            <p:sp>
              <p:nvSpPr>
                <p:cNvPr id="218" name="矩形 217">
                  <a:extLst>
                    <a:ext uri="{FF2B5EF4-FFF2-40B4-BE49-F238E27FC236}">
                      <a16:creationId xmlns:a16="http://schemas.microsoft.com/office/drawing/2014/main" id="{150AA994-D4A4-42E9-896C-5C2A8F4D184A}"/>
                    </a:ext>
                  </a:extLst>
                </p:cNvPr>
                <p:cNvSpPr>
                  <a:spLocks noRot="1" noChangeAspect="1" noMove="1" noResize="1" noEditPoints="1" noAdjustHandles="1" noChangeArrowheads="1" noChangeShapeType="1" noTextEdit="1"/>
                </p:cNvSpPr>
                <p:nvPr/>
              </p:nvSpPr>
              <p:spPr>
                <a:xfrm>
                  <a:off x="3465794" y="1918600"/>
                  <a:ext cx="1287008" cy="246221"/>
                </a:xfrm>
                <a:prstGeom prst="rect">
                  <a:avLst/>
                </a:prstGeom>
                <a:blipFill>
                  <a:blip r:embed="rId8"/>
                  <a:stretch>
                    <a:fillRect b="-12195"/>
                  </a:stretch>
                </a:blipFill>
              </p:spPr>
              <p:txBody>
                <a:bodyPr/>
                <a:lstStyle/>
                <a:p>
                  <a:r>
                    <a:rPr lang="zh-CN" altLang="en-US">
                      <a:noFill/>
                    </a:rPr>
                    <a:t> </a:t>
                  </a:r>
                </a:p>
              </p:txBody>
            </p:sp>
          </mc:Fallback>
        </mc:AlternateContent>
      </p:grpSp>
      <p:grpSp>
        <p:nvGrpSpPr>
          <p:cNvPr id="1669" name="组合 1668">
            <a:extLst>
              <a:ext uri="{FF2B5EF4-FFF2-40B4-BE49-F238E27FC236}">
                <a16:creationId xmlns:a16="http://schemas.microsoft.com/office/drawing/2014/main" id="{174AE11B-7F34-4B5F-84B6-114ECBAD122A}"/>
              </a:ext>
            </a:extLst>
          </p:cNvPr>
          <p:cNvGrpSpPr/>
          <p:nvPr/>
        </p:nvGrpSpPr>
        <p:grpSpPr>
          <a:xfrm>
            <a:off x="3460340" y="1990064"/>
            <a:ext cx="80121" cy="796655"/>
            <a:chOff x="4764646" y="1733694"/>
            <a:chExt cx="80121" cy="796655"/>
          </a:xfrm>
          <a:gradFill>
            <a:gsLst>
              <a:gs pos="0">
                <a:srgbClr val="5B9BD5">
                  <a:lumMod val="40000"/>
                  <a:lumOff val="60000"/>
                </a:srgbClr>
              </a:gs>
              <a:gs pos="100000">
                <a:srgbClr val="4472C4"/>
              </a:gs>
            </a:gsLst>
            <a:lin ang="5400000" scaled="1"/>
          </a:gradFill>
        </p:grpSpPr>
        <p:sp>
          <p:nvSpPr>
            <p:cNvPr id="1670" name="矩形 1669">
              <a:extLst>
                <a:ext uri="{FF2B5EF4-FFF2-40B4-BE49-F238E27FC236}">
                  <a16:creationId xmlns:a16="http://schemas.microsoft.com/office/drawing/2014/main" id="{7F350E1C-BC10-439F-812D-C92242600196}"/>
                </a:ext>
              </a:extLst>
            </p:cNvPr>
            <p:cNvSpPr/>
            <p:nvPr/>
          </p:nvSpPr>
          <p:spPr>
            <a:xfrm>
              <a:off x="4764646" y="1733694"/>
              <a:ext cx="80121" cy="432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71" name="矩形 1670">
              <a:extLst>
                <a:ext uri="{FF2B5EF4-FFF2-40B4-BE49-F238E27FC236}">
                  <a16:creationId xmlns:a16="http://schemas.microsoft.com/office/drawing/2014/main" id="{22C90A71-4D40-4B83-A77A-0499FFFB5FEE}"/>
                </a:ext>
              </a:extLst>
            </p:cNvPr>
            <p:cNvSpPr/>
            <p:nvPr/>
          </p:nvSpPr>
          <p:spPr>
            <a:xfrm>
              <a:off x="4764646" y="2179246"/>
              <a:ext cx="80121" cy="10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72" name="矩形 1671">
              <a:extLst>
                <a:ext uri="{FF2B5EF4-FFF2-40B4-BE49-F238E27FC236}">
                  <a16:creationId xmlns:a16="http://schemas.microsoft.com/office/drawing/2014/main" id="{A0C4052E-00B8-4C30-AAEA-86B56E8A505F}"/>
                </a:ext>
              </a:extLst>
            </p:cNvPr>
            <p:cNvSpPr/>
            <p:nvPr/>
          </p:nvSpPr>
          <p:spPr>
            <a:xfrm>
              <a:off x="4764646" y="2422349"/>
              <a:ext cx="80121" cy="10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73" name="矩形 1672">
              <a:extLst>
                <a:ext uri="{FF2B5EF4-FFF2-40B4-BE49-F238E27FC236}">
                  <a16:creationId xmlns:a16="http://schemas.microsoft.com/office/drawing/2014/main" id="{B12E3117-8C82-47B0-BD49-760F891F0911}"/>
                </a:ext>
              </a:extLst>
            </p:cNvPr>
            <p:cNvSpPr/>
            <p:nvPr/>
          </p:nvSpPr>
          <p:spPr>
            <a:xfrm>
              <a:off x="4764646" y="2300798"/>
              <a:ext cx="80121" cy="10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1674" name="组合 1673">
            <a:extLst>
              <a:ext uri="{FF2B5EF4-FFF2-40B4-BE49-F238E27FC236}">
                <a16:creationId xmlns:a16="http://schemas.microsoft.com/office/drawing/2014/main" id="{AADFBA50-024B-4892-94A6-8337ECE12CDC}"/>
              </a:ext>
            </a:extLst>
          </p:cNvPr>
          <p:cNvGrpSpPr/>
          <p:nvPr/>
        </p:nvGrpSpPr>
        <p:grpSpPr>
          <a:xfrm>
            <a:off x="3477003" y="2887190"/>
            <a:ext cx="80121" cy="796655"/>
            <a:chOff x="4764646" y="1733694"/>
            <a:chExt cx="80121" cy="796655"/>
          </a:xfrm>
          <a:gradFill>
            <a:gsLst>
              <a:gs pos="0">
                <a:srgbClr val="5B9BD5">
                  <a:lumMod val="40000"/>
                  <a:lumOff val="60000"/>
                </a:srgbClr>
              </a:gs>
              <a:gs pos="100000">
                <a:srgbClr val="4472C4"/>
              </a:gs>
            </a:gsLst>
            <a:lin ang="5400000" scaled="1"/>
          </a:gradFill>
        </p:grpSpPr>
        <p:sp>
          <p:nvSpPr>
            <p:cNvPr id="1675" name="矩形 1674">
              <a:extLst>
                <a:ext uri="{FF2B5EF4-FFF2-40B4-BE49-F238E27FC236}">
                  <a16:creationId xmlns:a16="http://schemas.microsoft.com/office/drawing/2014/main" id="{5B554A98-AD32-4407-B6B2-414D00305B1A}"/>
                </a:ext>
              </a:extLst>
            </p:cNvPr>
            <p:cNvSpPr/>
            <p:nvPr/>
          </p:nvSpPr>
          <p:spPr>
            <a:xfrm>
              <a:off x="4764646" y="1733694"/>
              <a:ext cx="80121" cy="432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76" name="矩形 1675">
              <a:extLst>
                <a:ext uri="{FF2B5EF4-FFF2-40B4-BE49-F238E27FC236}">
                  <a16:creationId xmlns:a16="http://schemas.microsoft.com/office/drawing/2014/main" id="{9E4C0BF9-CFC6-46FE-AF27-ED0F7E66E06C}"/>
                </a:ext>
              </a:extLst>
            </p:cNvPr>
            <p:cNvSpPr/>
            <p:nvPr/>
          </p:nvSpPr>
          <p:spPr>
            <a:xfrm>
              <a:off x="4764646" y="2179246"/>
              <a:ext cx="80121" cy="10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77" name="矩形 1676">
              <a:extLst>
                <a:ext uri="{FF2B5EF4-FFF2-40B4-BE49-F238E27FC236}">
                  <a16:creationId xmlns:a16="http://schemas.microsoft.com/office/drawing/2014/main" id="{BC360A9E-73D6-403B-967F-D2EA8C02E2D5}"/>
                </a:ext>
              </a:extLst>
            </p:cNvPr>
            <p:cNvSpPr/>
            <p:nvPr/>
          </p:nvSpPr>
          <p:spPr>
            <a:xfrm>
              <a:off x="4764646" y="2422349"/>
              <a:ext cx="80121" cy="10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78" name="矩形 1677">
              <a:extLst>
                <a:ext uri="{FF2B5EF4-FFF2-40B4-BE49-F238E27FC236}">
                  <a16:creationId xmlns:a16="http://schemas.microsoft.com/office/drawing/2014/main" id="{2495F61B-9178-49D4-B28D-DB1B2E950905}"/>
                </a:ext>
              </a:extLst>
            </p:cNvPr>
            <p:cNvSpPr/>
            <p:nvPr/>
          </p:nvSpPr>
          <p:spPr>
            <a:xfrm>
              <a:off x="4764646" y="2300798"/>
              <a:ext cx="80121" cy="10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1679" name="组合 1678">
            <a:extLst>
              <a:ext uri="{FF2B5EF4-FFF2-40B4-BE49-F238E27FC236}">
                <a16:creationId xmlns:a16="http://schemas.microsoft.com/office/drawing/2014/main" id="{1729BEFF-6CBC-482A-9E2C-F653AB566CED}"/>
              </a:ext>
            </a:extLst>
          </p:cNvPr>
          <p:cNvGrpSpPr/>
          <p:nvPr/>
        </p:nvGrpSpPr>
        <p:grpSpPr>
          <a:xfrm>
            <a:off x="3477003" y="3810367"/>
            <a:ext cx="80121" cy="796655"/>
            <a:chOff x="4764646" y="1733694"/>
            <a:chExt cx="80121" cy="796655"/>
          </a:xfrm>
          <a:gradFill>
            <a:gsLst>
              <a:gs pos="0">
                <a:srgbClr val="5B9BD5">
                  <a:lumMod val="40000"/>
                  <a:lumOff val="60000"/>
                </a:srgbClr>
              </a:gs>
              <a:gs pos="100000">
                <a:srgbClr val="4472C4"/>
              </a:gs>
            </a:gsLst>
            <a:lin ang="5400000" scaled="1"/>
          </a:gradFill>
        </p:grpSpPr>
        <p:sp>
          <p:nvSpPr>
            <p:cNvPr id="1680" name="矩形 1679">
              <a:extLst>
                <a:ext uri="{FF2B5EF4-FFF2-40B4-BE49-F238E27FC236}">
                  <a16:creationId xmlns:a16="http://schemas.microsoft.com/office/drawing/2014/main" id="{D6723FBC-7FA6-4D72-B877-E5D66BBBE482}"/>
                </a:ext>
              </a:extLst>
            </p:cNvPr>
            <p:cNvSpPr/>
            <p:nvPr/>
          </p:nvSpPr>
          <p:spPr>
            <a:xfrm>
              <a:off x="4764646" y="1733694"/>
              <a:ext cx="80121" cy="432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81" name="矩形 1680">
              <a:extLst>
                <a:ext uri="{FF2B5EF4-FFF2-40B4-BE49-F238E27FC236}">
                  <a16:creationId xmlns:a16="http://schemas.microsoft.com/office/drawing/2014/main" id="{2ACAA9AB-8CE9-4B2D-BB93-A1A705D678BA}"/>
                </a:ext>
              </a:extLst>
            </p:cNvPr>
            <p:cNvSpPr/>
            <p:nvPr/>
          </p:nvSpPr>
          <p:spPr>
            <a:xfrm>
              <a:off x="4764646" y="2179246"/>
              <a:ext cx="80121" cy="10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82" name="矩形 1681">
              <a:extLst>
                <a:ext uri="{FF2B5EF4-FFF2-40B4-BE49-F238E27FC236}">
                  <a16:creationId xmlns:a16="http://schemas.microsoft.com/office/drawing/2014/main" id="{4B4D862C-74B4-4501-84D4-3FD65BA95D11}"/>
                </a:ext>
              </a:extLst>
            </p:cNvPr>
            <p:cNvSpPr/>
            <p:nvPr/>
          </p:nvSpPr>
          <p:spPr>
            <a:xfrm>
              <a:off x="4764646" y="2422349"/>
              <a:ext cx="80121" cy="10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83" name="矩形 1682">
              <a:extLst>
                <a:ext uri="{FF2B5EF4-FFF2-40B4-BE49-F238E27FC236}">
                  <a16:creationId xmlns:a16="http://schemas.microsoft.com/office/drawing/2014/main" id="{E5ACBD90-DD12-4FCA-B026-CEB06670823A}"/>
                </a:ext>
              </a:extLst>
            </p:cNvPr>
            <p:cNvSpPr/>
            <p:nvPr/>
          </p:nvSpPr>
          <p:spPr>
            <a:xfrm>
              <a:off x="4764646" y="2300798"/>
              <a:ext cx="80121" cy="10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1684" name="组合 1683">
            <a:extLst>
              <a:ext uri="{FF2B5EF4-FFF2-40B4-BE49-F238E27FC236}">
                <a16:creationId xmlns:a16="http://schemas.microsoft.com/office/drawing/2014/main" id="{706F1F1A-62DC-4C06-82C7-6EBBC20E96D6}"/>
              </a:ext>
            </a:extLst>
          </p:cNvPr>
          <p:cNvGrpSpPr/>
          <p:nvPr/>
        </p:nvGrpSpPr>
        <p:grpSpPr>
          <a:xfrm>
            <a:off x="3477003" y="4967675"/>
            <a:ext cx="80121" cy="796655"/>
            <a:chOff x="4764646" y="1733694"/>
            <a:chExt cx="80121" cy="796655"/>
          </a:xfrm>
          <a:gradFill>
            <a:gsLst>
              <a:gs pos="0">
                <a:srgbClr val="5B9BD5">
                  <a:lumMod val="40000"/>
                  <a:lumOff val="60000"/>
                </a:srgbClr>
              </a:gs>
              <a:gs pos="100000">
                <a:srgbClr val="4472C4"/>
              </a:gs>
            </a:gsLst>
            <a:lin ang="5400000" scaled="1"/>
          </a:gradFill>
        </p:grpSpPr>
        <p:sp>
          <p:nvSpPr>
            <p:cNvPr id="1685" name="矩形 1684">
              <a:extLst>
                <a:ext uri="{FF2B5EF4-FFF2-40B4-BE49-F238E27FC236}">
                  <a16:creationId xmlns:a16="http://schemas.microsoft.com/office/drawing/2014/main" id="{C40F1805-C2C7-42CD-B3EE-8D15878E335F}"/>
                </a:ext>
              </a:extLst>
            </p:cNvPr>
            <p:cNvSpPr/>
            <p:nvPr/>
          </p:nvSpPr>
          <p:spPr>
            <a:xfrm>
              <a:off x="4764646" y="1733694"/>
              <a:ext cx="80121" cy="432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86" name="矩形 1685">
              <a:extLst>
                <a:ext uri="{FF2B5EF4-FFF2-40B4-BE49-F238E27FC236}">
                  <a16:creationId xmlns:a16="http://schemas.microsoft.com/office/drawing/2014/main" id="{0DDA6E40-AF7E-448B-8CE5-8D93ED987EC7}"/>
                </a:ext>
              </a:extLst>
            </p:cNvPr>
            <p:cNvSpPr/>
            <p:nvPr/>
          </p:nvSpPr>
          <p:spPr>
            <a:xfrm>
              <a:off x="4764646" y="2179246"/>
              <a:ext cx="80121" cy="10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87" name="矩形 1686">
              <a:extLst>
                <a:ext uri="{FF2B5EF4-FFF2-40B4-BE49-F238E27FC236}">
                  <a16:creationId xmlns:a16="http://schemas.microsoft.com/office/drawing/2014/main" id="{408EDA5F-8B98-47A5-8F9A-C30069FAAA96}"/>
                </a:ext>
              </a:extLst>
            </p:cNvPr>
            <p:cNvSpPr/>
            <p:nvPr/>
          </p:nvSpPr>
          <p:spPr>
            <a:xfrm>
              <a:off x="4764646" y="2422349"/>
              <a:ext cx="80121" cy="10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88" name="矩形 1687">
              <a:extLst>
                <a:ext uri="{FF2B5EF4-FFF2-40B4-BE49-F238E27FC236}">
                  <a16:creationId xmlns:a16="http://schemas.microsoft.com/office/drawing/2014/main" id="{BBF950AE-556B-46EA-8D7E-F555D1AB05E7}"/>
                </a:ext>
              </a:extLst>
            </p:cNvPr>
            <p:cNvSpPr/>
            <p:nvPr/>
          </p:nvSpPr>
          <p:spPr>
            <a:xfrm>
              <a:off x="4764646" y="2300798"/>
              <a:ext cx="80121" cy="10800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1689" name="组合 1688">
            <a:extLst>
              <a:ext uri="{FF2B5EF4-FFF2-40B4-BE49-F238E27FC236}">
                <a16:creationId xmlns:a16="http://schemas.microsoft.com/office/drawing/2014/main" id="{E7B59104-D072-4179-889D-982DC9D442E1}"/>
              </a:ext>
            </a:extLst>
          </p:cNvPr>
          <p:cNvGrpSpPr/>
          <p:nvPr/>
        </p:nvGrpSpPr>
        <p:grpSpPr>
          <a:xfrm>
            <a:off x="4925405" y="2887190"/>
            <a:ext cx="80121" cy="796655"/>
            <a:chOff x="4764646" y="1733694"/>
            <a:chExt cx="80121" cy="796655"/>
          </a:xfrm>
          <a:solidFill>
            <a:srgbClr val="B2CEA8"/>
          </a:solidFill>
        </p:grpSpPr>
        <p:sp>
          <p:nvSpPr>
            <p:cNvPr id="1690" name="矩形 1689">
              <a:extLst>
                <a:ext uri="{FF2B5EF4-FFF2-40B4-BE49-F238E27FC236}">
                  <a16:creationId xmlns:a16="http://schemas.microsoft.com/office/drawing/2014/main" id="{76ED4CB8-0E87-4167-9209-D8536A364A38}"/>
                </a:ext>
              </a:extLst>
            </p:cNvPr>
            <p:cNvSpPr/>
            <p:nvPr/>
          </p:nvSpPr>
          <p:spPr>
            <a:xfrm>
              <a:off x="4764646" y="1733694"/>
              <a:ext cx="80121" cy="432000"/>
            </a:xfrm>
            <a:prstGeom prst="rect">
              <a:avLst/>
            </a:prstGeom>
            <a:grp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91" name="矩形 1690">
              <a:extLst>
                <a:ext uri="{FF2B5EF4-FFF2-40B4-BE49-F238E27FC236}">
                  <a16:creationId xmlns:a16="http://schemas.microsoft.com/office/drawing/2014/main" id="{81615813-837C-409D-A44E-2E1492E7659F}"/>
                </a:ext>
              </a:extLst>
            </p:cNvPr>
            <p:cNvSpPr/>
            <p:nvPr/>
          </p:nvSpPr>
          <p:spPr>
            <a:xfrm>
              <a:off x="4764646" y="2179246"/>
              <a:ext cx="80121" cy="108000"/>
            </a:xfrm>
            <a:prstGeom prst="rect">
              <a:avLst/>
            </a:prstGeom>
            <a:solidFill>
              <a:srgbClr val="70AD47"/>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92" name="矩形 1691">
              <a:extLst>
                <a:ext uri="{FF2B5EF4-FFF2-40B4-BE49-F238E27FC236}">
                  <a16:creationId xmlns:a16="http://schemas.microsoft.com/office/drawing/2014/main" id="{4AD67D11-2E77-4509-AE76-4930471F6448}"/>
                </a:ext>
              </a:extLst>
            </p:cNvPr>
            <p:cNvSpPr/>
            <p:nvPr/>
          </p:nvSpPr>
          <p:spPr>
            <a:xfrm>
              <a:off x="4764646" y="2422349"/>
              <a:ext cx="80121" cy="108000"/>
            </a:xfrm>
            <a:prstGeom prst="rect">
              <a:avLst/>
            </a:prstGeom>
            <a:grp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93" name="矩形 1692">
              <a:extLst>
                <a:ext uri="{FF2B5EF4-FFF2-40B4-BE49-F238E27FC236}">
                  <a16:creationId xmlns:a16="http://schemas.microsoft.com/office/drawing/2014/main" id="{4D1C3310-F78A-4615-8947-874819E70E63}"/>
                </a:ext>
              </a:extLst>
            </p:cNvPr>
            <p:cNvSpPr/>
            <p:nvPr/>
          </p:nvSpPr>
          <p:spPr>
            <a:xfrm>
              <a:off x="4764646" y="2300798"/>
              <a:ext cx="80121" cy="108000"/>
            </a:xfrm>
            <a:prstGeom prst="rect">
              <a:avLst/>
            </a:prstGeom>
            <a:grp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1694" name="组合 1693">
            <a:extLst>
              <a:ext uri="{FF2B5EF4-FFF2-40B4-BE49-F238E27FC236}">
                <a16:creationId xmlns:a16="http://schemas.microsoft.com/office/drawing/2014/main" id="{7E79E1CA-DDC4-46CF-B43F-3FE753F3653C}"/>
              </a:ext>
            </a:extLst>
          </p:cNvPr>
          <p:cNvGrpSpPr/>
          <p:nvPr/>
        </p:nvGrpSpPr>
        <p:grpSpPr>
          <a:xfrm>
            <a:off x="10624238" y="4875427"/>
            <a:ext cx="1417321" cy="1003026"/>
            <a:chOff x="10271316" y="5346581"/>
            <a:chExt cx="1417321" cy="1003026"/>
          </a:xfrm>
        </p:grpSpPr>
        <p:sp>
          <p:nvSpPr>
            <p:cNvPr id="1695" name="文本框 1694">
              <a:extLst>
                <a:ext uri="{FF2B5EF4-FFF2-40B4-BE49-F238E27FC236}">
                  <a16:creationId xmlns:a16="http://schemas.microsoft.com/office/drawing/2014/main" id="{9275EBB4-8DE0-46C4-8DB0-E82003CE5DBD}"/>
                </a:ext>
              </a:extLst>
            </p:cNvPr>
            <p:cNvSpPr txBox="1">
              <a:spLocks noChangeAspect="1"/>
            </p:cNvSpPr>
            <p:nvPr/>
          </p:nvSpPr>
          <p:spPr>
            <a:xfrm>
              <a:off x="10271316" y="5346581"/>
              <a:ext cx="1417321" cy="276999"/>
            </a:xfrm>
            <a:prstGeom prst="rect">
              <a:avLst/>
            </a:prstGeom>
            <a:noFill/>
          </p:spPr>
          <p:txBody>
            <a:bodyPr wrap="square" rtlCol="0">
              <a:spAutoFit/>
            </a:bodyPr>
            <a:lstStyle/>
            <a:p>
              <a:pPr algn="ctr" rtl="0"/>
              <a:r>
                <a:rPr lang="en-US" altLang="zh-CN" sz="12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Decoded Frame k</a:t>
              </a:r>
              <a:endParaRPr lang="zh-CN" altLang="en-US" sz="1200" baseline="-250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1696" name="图片 1695">
              <a:extLst>
                <a:ext uri="{FF2B5EF4-FFF2-40B4-BE49-F238E27FC236}">
                  <a16:creationId xmlns:a16="http://schemas.microsoft.com/office/drawing/2014/main" id="{84CFD3AB-04DC-46F8-9625-C0D2C321811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19976" y="5629607"/>
              <a:ext cx="720000" cy="720000"/>
            </a:xfrm>
            <a:prstGeom prst="rect">
              <a:avLst/>
            </a:prstGeom>
          </p:spPr>
        </p:pic>
      </p:grpSp>
      <p:grpSp>
        <p:nvGrpSpPr>
          <p:cNvPr id="1697" name="组合 1696">
            <a:extLst>
              <a:ext uri="{FF2B5EF4-FFF2-40B4-BE49-F238E27FC236}">
                <a16:creationId xmlns:a16="http://schemas.microsoft.com/office/drawing/2014/main" id="{E8D74933-17B5-487C-BC0B-6361DF3AF9A0}"/>
              </a:ext>
            </a:extLst>
          </p:cNvPr>
          <p:cNvGrpSpPr/>
          <p:nvPr/>
        </p:nvGrpSpPr>
        <p:grpSpPr>
          <a:xfrm>
            <a:off x="88502" y="3693268"/>
            <a:ext cx="1344979" cy="982373"/>
            <a:chOff x="278887" y="3891513"/>
            <a:chExt cx="1344979" cy="982373"/>
          </a:xfrm>
        </p:grpSpPr>
        <p:sp>
          <p:nvSpPr>
            <p:cNvPr id="1698" name="文本框 1697">
              <a:extLst>
                <a:ext uri="{FF2B5EF4-FFF2-40B4-BE49-F238E27FC236}">
                  <a16:creationId xmlns:a16="http://schemas.microsoft.com/office/drawing/2014/main" id="{46ADBB1A-2F59-4073-875A-65AAD919C35E}"/>
                </a:ext>
              </a:extLst>
            </p:cNvPr>
            <p:cNvSpPr txBox="1">
              <a:spLocks noChangeAspect="1"/>
            </p:cNvSpPr>
            <p:nvPr/>
          </p:nvSpPr>
          <p:spPr>
            <a:xfrm>
              <a:off x="278887" y="3891513"/>
              <a:ext cx="1344979" cy="276999"/>
            </a:xfrm>
            <a:prstGeom prst="rect">
              <a:avLst/>
            </a:prstGeom>
            <a:noFill/>
          </p:spPr>
          <p:txBody>
            <a:bodyPr wrap="square" rtlCol="0">
              <a:spAutoFit/>
            </a:bodyPr>
            <a:lstStyle/>
            <a:p>
              <a:pPr algn="ctr" rtl="0"/>
              <a:r>
                <a:rPr lang="en-US" altLang="zh-CN" sz="12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Encoded Frame 3</a:t>
              </a:r>
              <a:endParaRPr lang="zh-CN" altLang="en-US" sz="1200" baseline="-250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1699" name="图片 1698">
              <a:extLst>
                <a:ext uri="{FF2B5EF4-FFF2-40B4-BE49-F238E27FC236}">
                  <a16:creationId xmlns:a16="http://schemas.microsoft.com/office/drawing/2014/main" id="{911F9748-6885-4547-B8B6-C2AB99F6A30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1376" y="4153886"/>
              <a:ext cx="720000" cy="720000"/>
            </a:xfrm>
            <a:prstGeom prst="rect">
              <a:avLst/>
            </a:prstGeom>
          </p:spPr>
        </p:pic>
      </p:grpSp>
      <p:grpSp>
        <p:nvGrpSpPr>
          <p:cNvPr id="1700" name="组合 1699">
            <a:extLst>
              <a:ext uri="{FF2B5EF4-FFF2-40B4-BE49-F238E27FC236}">
                <a16:creationId xmlns:a16="http://schemas.microsoft.com/office/drawing/2014/main" id="{297E2F49-6E71-453F-BF7A-658627594FDB}"/>
              </a:ext>
            </a:extLst>
          </p:cNvPr>
          <p:cNvGrpSpPr/>
          <p:nvPr/>
        </p:nvGrpSpPr>
        <p:grpSpPr>
          <a:xfrm>
            <a:off x="10562298" y="3686347"/>
            <a:ext cx="1541201" cy="996215"/>
            <a:chOff x="10209376" y="3893441"/>
            <a:chExt cx="1541201" cy="996215"/>
          </a:xfrm>
        </p:grpSpPr>
        <p:sp>
          <p:nvSpPr>
            <p:cNvPr id="1701" name="文本框 1700">
              <a:extLst>
                <a:ext uri="{FF2B5EF4-FFF2-40B4-BE49-F238E27FC236}">
                  <a16:creationId xmlns:a16="http://schemas.microsoft.com/office/drawing/2014/main" id="{115B4BD7-05A8-4DF9-8E31-E2344D778CDD}"/>
                </a:ext>
              </a:extLst>
            </p:cNvPr>
            <p:cNvSpPr txBox="1">
              <a:spLocks noChangeAspect="1"/>
            </p:cNvSpPr>
            <p:nvPr/>
          </p:nvSpPr>
          <p:spPr>
            <a:xfrm>
              <a:off x="10209376" y="3893441"/>
              <a:ext cx="1541201" cy="276999"/>
            </a:xfrm>
            <a:prstGeom prst="rect">
              <a:avLst/>
            </a:prstGeom>
            <a:noFill/>
          </p:spPr>
          <p:txBody>
            <a:bodyPr wrap="square" rtlCol="0">
              <a:spAutoFit/>
            </a:bodyPr>
            <a:lstStyle/>
            <a:p>
              <a:pPr algn="ctr" rtl="0"/>
              <a:r>
                <a:rPr lang="en-US" altLang="zh-CN" sz="12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Decoded Frame 3</a:t>
              </a:r>
              <a:endParaRPr lang="zh-CN" altLang="en-US" sz="1200" baseline="-250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1702" name="图片 1701">
              <a:extLst>
                <a:ext uri="{FF2B5EF4-FFF2-40B4-BE49-F238E27FC236}">
                  <a16:creationId xmlns:a16="http://schemas.microsoft.com/office/drawing/2014/main" id="{FD8072E5-098C-4BC5-86B1-057168D86C4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19976" y="4169656"/>
              <a:ext cx="720000" cy="720000"/>
            </a:xfrm>
            <a:prstGeom prst="rect">
              <a:avLst/>
            </a:prstGeom>
          </p:spPr>
        </p:pic>
      </p:grpSp>
      <p:grpSp>
        <p:nvGrpSpPr>
          <p:cNvPr id="1703" name="组合 1702">
            <a:extLst>
              <a:ext uri="{FF2B5EF4-FFF2-40B4-BE49-F238E27FC236}">
                <a16:creationId xmlns:a16="http://schemas.microsoft.com/office/drawing/2014/main" id="{8D21F605-D3DA-4F92-915A-F2C5F99D5BCF}"/>
              </a:ext>
            </a:extLst>
          </p:cNvPr>
          <p:cNvGrpSpPr/>
          <p:nvPr/>
        </p:nvGrpSpPr>
        <p:grpSpPr>
          <a:xfrm>
            <a:off x="4280753" y="1990064"/>
            <a:ext cx="80121" cy="796655"/>
            <a:chOff x="4764646" y="1733694"/>
            <a:chExt cx="80121" cy="796655"/>
          </a:xfrm>
          <a:solidFill>
            <a:srgbClr val="9DC3E6"/>
          </a:solidFill>
        </p:grpSpPr>
        <p:sp>
          <p:nvSpPr>
            <p:cNvPr id="1704" name="矩形 1703">
              <a:extLst>
                <a:ext uri="{FF2B5EF4-FFF2-40B4-BE49-F238E27FC236}">
                  <a16:creationId xmlns:a16="http://schemas.microsoft.com/office/drawing/2014/main" id="{7BB664FC-A4C8-47B8-9AE6-F5759B1421D3}"/>
                </a:ext>
              </a:extLst>
            </p:cNvPr>
            <p:cNvSpPr/>
            <p:nvPr/>
          </p:nvSpPr>
          <p:spPr>
            <a:xfrm>
              <a:off x="4764646" y="1733694"/>
              <a:ext cx="80121" cy="432000"/>
            </a:xfrm>
            <a:prstGeom prst="rect">
              <a:avLst/>
            </a:prstGeom>
            <a:solidFill>
              <a:srgbClr val="5B9BD5">
                <a:lumMod val="60000"/>
                <a:lumOff val="40000"/>
              </a:srgbClr>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05" name="矩形 1704">
              <a:extLst>
                <a:ext uri="{FF2B5EF4-FFF2-40B4-BE49-F238E27FC236}">
                  <a16:creationId xmlns:a16="http://schemas.microsoft.com/office/drawing/2014/main" id="{6D2F8824-6261-462F-AC2A-8798E53795F5}"/>
                </a:ext>
              </a:extLst>
            </p:cNvPr>
            <p:cNvSpPr/>
            <p:nvPr/>
          </p:nvSpPr>
          <p:spPr>
            <a:xfrm>
              <a:off x="4764646" y="2179246"/>
              <a:ext cx="80121" cy="108000"/>
            </a:xfrm>
            <a:prstGeom prst="rect">
              <a:avLst/>
            </a:prstGeom>
            <a:solidFill>
              <a:srgbClr val="5B9BD5"/>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06" name="矩形 1705">
              <a:extLst>
                <a:ext uri="{FF2B5EF4-FFF2-40B4-BE49-F238E27FC236}">
                  <a16:creationId xmlns:a16="http://schemas.microsoft.com/office/drawing/2014/main" id="{9FED4A50-F2AB-4937-856D-50E2D17041FD}"/>
                </a:ext>
              </a:extLst>
            </p:cNvPr>
            <p:cNvSpPr/>
            <p:nvPr/>
          </p:nvSpPr>
          <p:spPr>
            <a:xfrm>
              <a:off x="4764646" y="2422349"/>
              <a:ext cx="80121" cy="108000"/>
            </a:xfrm>
            <a:prstGeom prst="rect">
              <a:avLst/>
            </a:prstGeom>
            <a:solidFill>
              <a:srgbClr val="5B9BD5">
                <a:lumMod val="60000"/>
                <a:lumOff val="40000"/>
              </a:srgbClr>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07" name="矩形 1706">
              <a:extLst>
                <a:ext uri="{FF2B5EF4-FFF2-40B4-BE49-F238E27FC236}">
                  <a16:creationId xmlns:a16="http://schemas.microsoft.com/office/drawing/2014/main" id="{DC4BA1F7-8BA3-478D-9BBB-E8CF3D8683C7}"/>
                </a:ext>
              </a:extLst>
            </p:cNvPr>
            <p:cNvSpPr/>
            <p:nvPr/>
          </p:nvSpPr>
          <p:spPr>
            <a:xfrm>
              <a:off x="4764646" y="2300798"/>
              <a:ext cx="80121" cy="108000"/>
            </a:xfrm>
            <a:prstGeom prst="rect">
              <a:avLst/>
            </a:prstGeom>
            <a:solidFill>
              <a:srgbClr val="5B9BD5">
                <a:lumMod val="60000"/>
                <a:lumOff val="40000"/>
              </a:srgbClr>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cxnSp>
        <p:nvCxnSpPr>
          <p:cNvPr id="1708" name="直接箭头连接符 1707">
            <a:extLst>
              <a:ext uri="{FF2B5EF4-FFF2-40B4-BE49-F238E27FC236}">
                <a16:creationId xmlns:a16="http://schemas.microsoft.com/office/drawing/2014/main" id="{1E50BC4D-30F1-446B-AC52-4E8995A4A4C5}"/>
              </a:ext>
            </a:extLst>
          </p:cNvPr>
          <p:cNvCxnSpPr>
            <a:cxnSpLocks/>
            <a:stCxn id="1671" idx="3"/>
            <a:endCxn id="1705" idx="1"/>
          </p:cNvCxnSpPr>
          <p:nvPr/>
        </p:nvCxnSpPr>
        <p:spPr>
          <a:xfrm>
            <a:off x="3540461" y="2489616"/>
            <a:ext cx="740292" cy="0"/>
          </a:xfrm>
          <a:prstGeom prst="straightConnector1">
            <a:avLst/>
          </a:prstGeom>
          <a:noFill/>
          <a:ln w="12700" cap="flat" cmpd="sng" algn="ctr">
            <a:solidFill>
              <a:srgbClr val="4472C4"/>
            </a:solidFill>
            <a:prstDash val="solid"/>
            <a:miter lim="800000"/>
            <a:tailEnd type="triangle"/>
          </a:ln>
          <a:effectLst/>
        </p:spPr>
      </p:cxnSp>
      <p:sp>
        <p:nvSpPr>
          <p:cNvPr id="1709" name="矩形 1708">
            <a:extLst>
              <a:ext uri="{FF2B5EF4-FFF2-40B4-BE49-F238E27FC236}">
                <a16:creationId xmlns:a16="http://schemas.microsoft.com/office/drawing/2014/main" id="{688B3AD4-6C4A-4088-9143-EB517751367C}"/>
              </a:ext>
            </a:extLst>
          </p:cNvPr>
          <p:cNvSpPr/>
          <p:nvPr/>
        </p:nvSpPr>
        <p:spPr>
          <a:xfrm>
            <a:off x="3483300" y="2151016"/>
            <a:ext cx="857351" cy="336118"/>
          </a:xfrm>
          <a:prstGeom prst="rect">
            <a:avLst/>
          </a:prstGeom>
        </p:spPr>
        <p:txBody>
          <a:bodyPr wrap="none">
            <a:spAutoFit/>
          </a:bodyPr>
          <a:lstStyle/>
          <a:p>
            <a:pPr algn="ctr" rtl="0">
              <a:lnSpc>
                <a:spcPct val="150000"/>
              </a:lnSpc>
            </a:pPr>
            <a:r>
              <a:rPr lang="en-US" altLang="zh-CN" sz="12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Truncation</a:t>
            </a:r>
            <a:endParaRPr lang="zh-CN" altLang="en-US" sz="12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grpSp>
        <p:nvGrpSpPr>
          <p:cNvPr id="1710" name="组合 1709">
            <a:extLst>
              <a:ext uri="{FF2B5EF4-FFF2-40B4-BE49-F238E27FC236}">
                <a16:creationId xmlns:a16="http://schemas.microsoft.com/office/drawing/2014/main" id="{FB1DDF5C-CEBE-47B6-94FC-C834509F87B5}"/>
              </a:ext>
            </a:extLst>
          </p:cNvPr>
          <p:cNvGrpSpPr/>
          <p:nvPr/>
        </p:nvGrpSpPr>
        <p:grpSpPr>
          <a:xfrm>
            <a:off x="4286951" y="2887190"/>
            <a:ext cx="80121" cy="796655"/>
            <a:chOff x="4764646" y="1733694"/>
            <a:chExt cx="80121" cy="796655"/>
          </a:xfrm>
          <a:solidFill>
            <a:srgbClr val="9DC3E6"/>
          </a:solidFill>
        </p:grpSpPr>
        <p:sp>
          <p:nvSpPr>
            <p:cNvPr id="1711" name="矩形 1710">
              <a:extLst>
                <a:ext uri="{FF2B5EF4-FFF2-40B4-BE49-F238E27FC236}">
                  <a16:creationId xmlns:a16="http://schemas.microsoft.com/office/drawing/2014/main" id="{73EC26FF-7F54-4964-B73F-0DE6A126989A}"/>
                </a:ext>
              </a:extLst>
            </p:cNvPr>
            <p:cNvSpPr/>
            <p:nvPr/>
          </p:nvSpPr>
          <p:spPr>
            <a:xfrm>
              <a:off x="4764646" y="1733694"/>
              <a:ext cx="80121" cy="432000"/>
            </a:xfrm>
            <a:prstGeom prst="rect">
              <a:avLst/>
            </a:prstGeom>
            <a:solidFill>
              <a:srgbClr val="5B9BD5">
                <a:lumMod val="60000"/>
                <a:lumOff val="40000"/>
              </a:srgbClr>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12" name="矩形 1711">
              <a:extLst>
                <a:ext uri="{FF2B5EF4-FFF2-40B4-BE49-F238E27FC236}">
                  <a16:creationId xmlns:a16="http://schemas.microsoft.com/office/drawing/2014/main" id="{410518F0-6DF0-46FE-A448-5A39AFD4719E}"/>
                </a:ext>
              </a:extLst>
            </p:cNvPr>
            <p:cNvSpPr/>
            <p:nvPr/>
          </p:nvSpPr>
          <p:spPr>
            <a:xfrm>
              <a:off x="4764646" y="2179246"/>
              <a:ext cx="80121" cy="108000"/>
            </a:xfrm>
            <a:prstGeom prst="rect">
              <a:avLst/>
            </a:prstGeom>
            <a:solidFill>
              <a:srgbClr val="5B9BD5"/>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13" name="矩形 1712">
              <a:extLst>
                <a:ext uri="{FF2B5EF4-FFF2-40B4-BE49-F238E27FC236}">
                  <a16:creationId xmlns:a16="http://schemas.microsoft.com/office/drawing/2014/main" id="{E8BEC5E8-D2FC-46F4-81E6-FF3820CDA431}"/>
                </a:ext>
              </a:extLst>
            </p:cNvPr>
            <p:cNvSpPr/>
            <p:nvPr/>
          </p:nvSpPr>
          <p:spPr>
            <a:xfrm>
              <a:off x="4764646" y="2422349"/>
              <a:ext cx="80121" cy="108000"/>
            </a:xfrm>
            <a:prstGeom prst="rect">
              <a:avLst/>
            </a:prstGeom>
            <a:solidFill>
              <a:srgbClr val="5B9BD5">
                <a:lumMod val="60000"/>
                <a:lumOff val="40000"/>
              </a:srgbClr>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14" name="矩形 1713">
              <a:extLst>
                <a:ext uri="{FF2B5EF4-FFF2-40B4-BE49-F238E27FC236}">
                  <a16:creationId xmlns:a16="http://schemas.microsoft.com/office/drawing/2014/main" id="{A7043508-2FAC-4A67-8A15-EEF2EB7BE36A}"/>
                </a:ext>
              </a:extLst>
            </p:cNvPr>
            <p:cNvSpPr/>
            <p:nvPr/>
          </p:nvSpPr>
          <p:spPr>
            <a:xfrm>
              <a:off x="4764646" y="2300798"/>
              <a:ext cx="80121" cy="108000"/>
            </a:xfrm>
            <a:prstGeom prst="rect">
              <a:avLst/>
            </a:prstGeom>
            <a:solidFill>
              <a:srgbClr val="5B9BD5">
                <a:lumMod val="60000"/>
                <a:lumOff val="40000"/>
              </a:srgbClr>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cxnSp>
        <p:nvCxnSpPr>
          <p:cNvPr id="1715" name="直接箭头连接符 1714">
            <a:extLst>
              <a:ext uri="{FF2B5EF4-FFF2-40B4-BE49-F238E27FC236}">
                <a16:creationId xmlns:a16="http://schemas.microsoft.com/office/drawing/2014/main" id="{523910D0-3CBF-4219-93D4-AF59D7AB520B}"/>
              </a:ext>
            </a:extLst>
          </p:cNvPr>
          <p:cNvCxnSpPr>
            <a:cxnSpLocks/>
            <a:stCxn id="1676" idx="3"/>
            <a:endCxn id="1712" idx="1"/>
          </p:cNvCxnSpPr>
          <p:nvPr/>
        </p:nvCxnSpPr>
        <p:spPr>
          <a:xfrm>
            <a:off x="3557124" y="3386742"/>
            <a:ext cx="729827" cy="0"/>
          </a:xfrm>
          <a:prstGeom prst="straightConnector1">
            <a:avLst/>
          </a:prstGeom>
          <a:noFill/>
          <a:ln w="12700" cap="flat" cmpd="sng" algn="ctr">
            <a:solidFill>
              <a:srgbClr val="4472C4"/>
            </a:solidFill>
            <a:prstDash val="solid"/>
            <a:miter lim="800000"/>
            <a:tailEnd type="triangle"/>
          </a:ln>
          <a:effectLst/>
        </p:spPr>
      </p:cxnSp>
      <p:grpSp>
        <p:nvGrpSpPr>
          <p:cNvPr id="1716" name="组合 1715">
            <a:extLst>
              <a:ext uri="{FF2B5EF4-FFF2-40B4-BE49-F238E27FC236}">
                <a16:creationId xmlns:a16="http://schemas.microsoft.com/office/drawing/2014/main" id="{7657F942-BE89-4F11-8FEC-5E2FDE4746CC}"/>
              </a:ext>
            </a:extLst>
          </p:cNvPr>
          <p:cNvGrpSpPr/>
          <p:nvPr/>
        </p:nvGrpSpPr>
        <p:grpSpPr>
          <a:xfrm>
            <a:off x="4286951" y="3810367"/>
            <a:ext cx="80121" cy="796655"/>
            <a:chOff x="4764646" y="1733694"/>
            <a:chExt cx="80121" cy="796655"/>
          </a:xfrm>
          <a:solidFill>
            <a:srgbClr val="9DC3E6"/>
          </a:solidFill>
        </p:grpSpPr>
        <p:sp>
          <p:nvSpPr>
            <p:cNvPr id="1717" name="矩形 1716">
              <a:extLst>
                <a:ext uri="{FF2B5EF4-FFF2-40B4-BE49-F238E27FC236}">
                  <a16:creationId xmlns:a16="http://schemas.microsoft.com/office/drawing/2014/main" id="{5E2515CC-546B-4DB1-8D89-C3587E1A405A}"/>
                </a:ext>
              </a:extLst>
            </p:cNvPr>
            <p:cNvSpPr/>
            <p:nvPr/>
          </p:nvSpPr>
          <p:spPr>
            <a:xfrm>
              <a:off x="4764646" y="1733694"/>
              <a:ext cx="80121" cy="432000"/>
            </a:xfrm>
            <a:prstGeom prst="rect">
              <a:avLst/>
            </a:prstGeom>
            <a:solidFill>
              <a:srgbClr val="5B9BD5">
                <a:lumMod val="60000"/>
                <a:lumOff val="40000"/>
              </a:srgbClr>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18" name="矩形 1717">
              <a:extLst>
                <a:ext uri="{FF2B5EF4-FFF2-40B4-BE49-F238E27FC236}">
                  <a16:creationId xmlns:a16="http://schemas.microsoft.com/office/drawing/2014/main" id="{35825306-04EC-4E7A-96E9-D3264DFCD716}"/>
                </a:ext>
              </a:extLst>
            </p:cNvPr>
            <p:cNvSpPr/>
            <p:nvPr/>
          </p:nvSpPr>
          <p:spPr>
            <a:xfrm>
              <a:off x="4764646" y="2179246"/>
              <a:ext cx="80121" cy="108000"/>
            </a:xfrm>
            <a:prstGeom prst="rect">
              <a:avLst/>
            </a:prstGeom>
            <a:solidFill>
              <a:srgbClr val="5B9BD5"/>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19" name="矩形 1718">
              <a:extLst>
                <a:ext uri="{FF2B5EF4-FFF2-40B4-BE49-F238E27FC236}">
                  <a16:creationId xmlns:a16="http://schemas.microsoft.com/office/drawing/2014/main" id="{504B31D9-6678-4310-828C-B9BA37877B94}"/>
                </a:ext>
              </a:extLst>
            </p:cNvPr>
            <p:cNvSpPr/>
            <p:nvPr/>
          </p:nvSpPr>
          <p:spPr>
            <a:xfrm>
              <a:off x="4764646" y="2422349"/>
              <a:ext cx="80121" cy="108000"/>
            </a:xfrm>
            <a:prstGeom prst="rect">
              <a:avLst/>
            </a:prstGeom>
            <a:solidFill>
              <a:srgbClr val="5B9BD5">
                <a:lumMod val="60000"/>
                <a:lumOff val="40000"/>
              </a:srgbClr>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20" name="矩形 1719">
              <a:extLst>
                <a:ext uri="{FF2B5EF4-FFF2-40B4-BE49-F238E27FC236}">
                  <a16:creationId xmlns:a16="http://schemas.microsoft.com/office/drawing/2014/main" id="{2185525A-C5BB-446E-90A7-187E2122A62D}"/>
                </a:ext>
              </a:extLst>
            </p:cNvPr>
            <p:cNvSpPr/>
            <p:nvPr/>
          </p:nvSpPr>
          <p:spPr>
            <a:xfrm>
              <a:off x="4764646" y="2300798"/>
              <a:ext cx="80121" cy="108000"/>
            </a:xfrm>
            <a:prstGeom prst="rect">
              <a:avLst/>
            </a:prstGeom>
            <a:solidFill>
              <a:srgbClr val="5B9BD5">
                <a:lumMod val="60000"/>
                <a:lumOff val="40000"/>
              </a:srgbClr>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721" name="矩形 1720">
            <a:extLst>
              <a:ext uri="{FF2B5EF4-FFF2-40B4-BE49-F238E27FC236}">
                <a16:creationId xmlns:a16="http://schemas.microsoft.com/office/drawing/2014/main" id="{FD5594E5-3BBB-429F-B74C-53F0A274B62F}"/>
              </a:ext>
            </a:extLst>
          </p:cNvPr>
          <p:cNvSpPr/>
          <p:nvPr/>
        </p:nvSpPr>
        <p:spPr>
          <a:xfrm>
            <a:off x="3483300" y="3041800"/>
            <a:ext cx="857351" cy="336118"/>
          </a:xfrm>
          <a:prstGeom prst="rect">
            <a:avLst/>
          </a:prstGeom>
        </p:spPr>
        <p:txBody>
          <a:bodyPr wrap="none">
            <a:spAutoFit/>
          </a:bodyPr>
          <a:lstStyle/>
          <a:p>
            <a:pPr algn="ctr" rtl="0">
              <a:lnSpc>
                <a:spcPct val="150000"/>
              </a:lnSpc>
            </a:pPr>
            <a:r>
              <a:rPr lang="en-US" altLang="zh-CN" sz="12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Truncation</a:t>
            </a:r>
            <a:endParaRPr lang="zh-CN" altLang="en-US" sz="12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1722" name="矩形 1721">
            <a:extLst>
              <a:ext uri="{FF2B5EF4-FFF2-40B4-BE49-F238E27FC236}">
                <a16:creationId xmlns:a16="http://schemas.microsoft.com/office/drawing/2014/main" id="{DB78A94F-B4C3-460D-91C3-BB682F0D3696}"/>
              </a:ext>
            </a:extLst>
          </p:cNvPr>
          <p:cNvSpPr/>
          <p:nvPr/>
        </p:nvSpPr>
        <p:spPr>
          <a:xfrm>
            <a:off x="3483300" y="3974165"/>
            <a:ext cx="857351" cy="336118"/>
          </a:xfrm>
          <a:prstGeom prst="rect">
            <a:avLst/>
          </a:prstGeom>
        </p:spPr>
        <p:txBody>
          <a:bodyPr wrap="none">
            <a:spAutoFit/>
          </a:bodyPr>
          <a:lstStyle/>
          <a:p>
            <a:pPr algn="ctr" rtl="0">
              <a:lnSpc>
                <a:spcPct val="150000"/>
              </a:lnSpc>
            </a:pPr>
            <a:r>
              <a:rPr lang="en-US" altLang="zh-CN" sz="12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Truncation</a:t>
            </a:r>
            <a:endParaRPr lang="zh-CN" altLang="en-US" sz="12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1723" name="矩形 1722">
            <a:extLst>
              <a:ext uri="{FF2B5EF4-FFF2-40B4-BE49-F238E27FC236}">
                <a16:creationId xmlns:a16="http://schemas.microsoft.com/office/drawing/2014/main" id="{3AADFF36-4B01-4633-995C-5D8EAE047993}"/>
              </a:ext>
            </a:extLst>
          </p:cNvPr>
          <p:cNvSpPr/>
          <p:nvPr/>
        </p:nvSpPr>
        <p:spPr>
          <a:xfrm>
            <a:off x="3483300" y="5121169"/>
            <a:ext cx="857351" cy="336118"/>
          </a:xfrm>
          <a:prstGeom prst="rect">
            <a:avLst/>
          </a:prstGeom>
        </p:spPr>
        <p:txBody>
          <a:bodyPr wrap="none">
            <a:spAutoFit/>
          </a:bodyPr>
          <a:lstStyle/>
          <a:p>
            <a:pPr algn="ctr" rtl="0">
              <a:lnSpc>
                <a:spcPct val="150000"/>
              </a:lnSpc>
            </a:pPr>
            <a:r>
              <a:rPr lang="en-US" altLang="zh-CN" sz="12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Truncation</a:t>
            </a:r>
            <a:endParaRPr lang="zh-CN" altLang="en-US" sz="12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grpSp>
        <p:nvGrpSpPr>
          <p:cNvPr id="1724" name="组合 1723">
            <a:extLst>
              <a:ext uri="{FF2B5EF4-FFF2-40B4-BE49-F238E27FC236}">
                <a16:creationId xmlns:a16="http://schemas.microsoft.com/office/drawing/2014/main" id="{D559360E-9338-4EB8-BDCC-7FE59AFFCC2E}"/>
              </a:ext>
            </a:extLst>
          </p:cNvPr>
          <p:cNvGrpSpPr/>
          <p:nvPr/>
        </p:nvGrpSpPr>
        <p:grpSpPr>
          <a:xfrm>
            <a:off x="4286951" y="4967675"/>
            <a:ext cx="80121" cy="796655"/>
            <a:chOff x="4764646" y="1733694"/>
            <a:chExt cx="80121" cy="796655"/>
          </a:xfrm>
          <a:solidFill>
            <a:srgbClr val="9DC3E6"/>
          </a:solidFill>
        </p:grpSpPr>
        <p:sp>
          <p:nvSpPr>
            <p:cNvPr id="1725" name="矩形 1724">
              <a:extLst>
                <a:ext uri="{FF2B5EF4-FFF2-40B4-BE49-F238E27FC236}">
                  <a16:creationId xmlns:a16="http://schemas.microsoft.com/office/drawing/2014/main" id="{0D19FB0F-E9B5-4552-84B0-94B51D1B6AED}"/>
                </a:ext>
              </a:extLst>
            </p:cNvPr>
            <p:cNvSpPr/>
            <p:nvPr/>
          </p:nvSpPr>
          <p:spPr>
            <a:xfrm>
              <a:off x="4764646" y="1733694"/>
              <a:ext cx="80121" cy="432000"/>
            </a:xfrm>
            <a:prstGeom prst="rect">
              <a:avLst/>
            </a:prstGeom>
            <a:solidFill>
              <a:srgbClr val="5B9BD5">
                <a:lumMod val="60000"/>
                <a:lumOff val="40000"/>
              </a:srgbClr>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26" name="矩形 1725">
              <a:extLst>
                <a:ext uri="{FF2B5EF4-FFF2-40B4-BE49-F238E27FC236}">
                  <a16:creationId xmlns:a16="http://schemas.microsoft.com/office/drawing/2014/main" id="{CEB45400-9E22-4F20-ACE6-E9B20B450AE5}"/>
                </a:ext>
              </a:extLst>
            </p:cNvPr>
            <p:cNvSpPr/>
            <p:nvPr/>
          </p:nvSpPr>
          <p:spPr>
            <a:xfrm>
              <a:off x="4764646" y="2179246"/>
              <a:ext cx="80121" cy="108000"/>
            </a:xfrm>
            <a:prstGeom prst="rect">
              <a:avLst/>
            </a:prstGeom>
            <a:solidFill>
              <a:srgbClr val="5B9BD5"/>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27" name="矩形 1726">
              <a:extLst>
                <a:ext uri="{FF2B5EF4-FFF2-40B4-BE49-F238E27FC236}">
                  <a16:creationId xmlns:a16="http://schemas.microsoft.com/office/drawing/2014/main" id="{F0AF22F8-130D-4EF3-95AC-0BCAA1587C3B}"/>
                </a:ext>
              </a:extLst>
            </p:cNvPr>
            <p:cNvSpPr/>
            <p:nvPr/>
          </p:nvSpPr>
          <p:spPr>
            <a:xfrm>
              <a:off x="4764646" y="2422349"/>
              <a:ext cx="80121" cy="108000"/>
            </a:xfrm>
            <a:prstGeom prst="rect">
              <a:avLst/>
            </a:prstGeom>
            <a:solidFill>
              <a:srgbClr val="5B9BD5">
                <a:lumMod val="60000"/>
                <a:lumOff val="40000"/>
              </a:srgbClr>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28" name="矩形 1727">
              <a:extLst>
                <a:ext uri="{FF2B5EF4-FFF2-40B4-BE49-F238E27FC236}">
                  <a16:creationId xmlns:a16="http://schemas.microsoft.com/office/drawing/2014/main" id="{664130EC-301B-4276-87E9-B02C8F144E01}"/>
                </a:ext>
              </a:extLst>
            </p:cNvPr>
            <p:cNvSpPr/>
            <p:nvPr/>
          </p:nvSpPr>
          <p:spPr>
            <a:xfrm>
              <a:off x="4764646" y="2300798"/>
              <a:ext cx="80121" cy="108000"/>
            </a:xfrm>
            <a:prstGeom prst="rect">
              <a:avLst/>
            </a:prstGeom>
            <a:solidFill>
              <a:srgbClr val="5B9BD5">
                <a:lumMod val="60000"/>
                <a:lumOff val="40000"/>
              </a:srgbClr>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cxnSp>
        <p:nvCxnSpPr>
          <p:cNvPr id="1729" name="直接箭头连接符 1728">
            <a:extLst>
              <a:ext uri="{FF2B5EF4-FFF2-40B4-BE49-F238E27FC236}">
                <a16:creationId xmlns:a16="http://schemas.microsoft.com/office/drawing/2014/main" id="{B33330DB-DBB7-4031-9B9F-BF95B9C54861}"/>
              </a:ext>
            </a:extLst>
          </p:cNvPr>
          <p:cNvCxnSpPr>
            <a:cxnSpLocks/>
            <a:stCxn id="1681" idx="3"/>
            <a:endCxn id="1718" idx="1"/>
          </p:cNvCxnSpPr>
          <p:nvPr/>
        </p:nvCxnSpPr>
        <p:spPr>
          <a:xfrm>
            <a:off x="3557124" y="4309919"/>
            <a:ext cx="729827" cy="0"/>
          </a:xfrm>
          <a:prstGeom prst="straightConnector1">
            <a:avLst/>
          </a:prstGeom>
          <a:noFill/>
          <a:ln w="12700" cap="flat" cmpd="sng" algn="ctr">
            <a:solidFill>
              <a:srgbClr val="4472C4"/>
            </a:solidFill>
            <a:prstDash val="solid"/>
            <a:miter lim="800000"/>
            <a:tailEnd type="triangle"/>
          </a:ln>
          <a:effectLst/>
        </p:spPr>
      </p:cxnSp>
      <p:cxnSp>
        <p:nvCxnSpPr>
          <p:cNvPr id="1730" name="直接箭头连接符 1729">
            <a:extLst>
              <a:ext uri="{FF2B5EF4-FFF2-40B4-BE49-F238E27FC236}">
                <a16:creationId xmlns:a16="http://schemas.microsoft.com/office/drawing/2014/main" id="{16458799-6B7D-4AAC-9777-E8C0948B63AE}"/>
              </a:ext>
            </a:extLst>
          </p:cNvPr>
          <p:cNvCxnSpPr>
            <a:cxnSpLocks/>
            <a:stCxn id="1686" idx="3"/>
            <a:endCxn id="1726" idx="1"/>
          </p:cNvCxnSpPr>
          <p:nvPr/>
        </p:nvCxnSpPr>
        <p:spPr>
          <a:xfrm>
            <a:off x="3557124" y="5467227"/>
            <a:ext cx="729827" cy="0"/>
          </a:xfrm>
          <a:prstGeom prst="straightConnector1">
            <a:avLst/>
          </a:prstGeom>
          <a:noFill/>
          <a:ln w="12700" cap="flat" cmpd="sng" algn="ctr">
            <a:solidFill>
              <a:srgbClr val="4472C4"/>
            </a:solidFill>
            <a:prstDash val="solid"/>
            <a:miter lim="800000"/>
            <a:tailEnd type="triangle"/>
          </a:ln>
          <a:effectLst/>
        </p:spPr>
      </p:cxnSp>
      <p:grpSp>
        <p:nvGrpSpPr>
          <p:cNvPr id="1731" name="组合 1730">
            <a:extLst>
              <a:ext uri="{FF2B5EF4-FFF2-40B4-BE49-F238E27FC236}">
                <a16:creationId xmlns:a16="http://schemas.microsoft.com/office/drawing/2014/main" id="{B08EEAC2-85F6-4125-92FE-D7A6B6C67795}"/>
              </a:ext>
            </a:extLst>
          </p:cNvPr>
          <p:cNvGrpSpPr/>
          <p:nvPr/>
        </p:nvGrpSpPr>
        <p:grpSpPr>
          <a:xfrm>
            <a:off x="4925405" y="3810367"/>
            <a:ext cx="80121" cy="796655"/>
            <a:chOff x="4764646" y="1733694"/>
            <a:chExt cx="80121" cy="796655"/>
          </a:xfrm>
          <a:solidFill>
            <a:srgbClr val="B2CEA8"/>
          </a:solidFill>
        </p:grpSpPr>
        <p:sp>
          <p:nvSpPr>
            <p:cNvPr id="1732" name="矩形 1731">
              <a:extLst>
                <a:ext uri="{FF2B5EF4-FFF2-40B4-BE49-F238E27FC236}">
                  <a16:creationId xmlns:a16="http://schemas.microsoft.com/office/drawing/2014/main" id="{6AE6249B-D80A-4DC5-A5CD-0DC9208839F8}"/>
                </a:ext>
              </a:extLst>
            </p:cNvPr>
            <p:cNvSpPr/>
            <p:nvPr/>
          </p:nvSpPr>
          <p:spPr>
            <a:xfrm>
              <a:off x="4764646" y="1733694"/>
              <a:ext cx="80121" cy="432000"/>
            </a:xfrm>
            <a:prstGeom prst="rect">
              <a:avLst/>
            </a:prstGeom>
            <a:grp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33" name="矩形 1732">
              <a:extLst>
                <a:ext uri="{FF2B5EF4-FFF2-40B4-BE49-F238E27FC236}">
                  <a16:creationId xmlns:a16="http://schemas.microsoft.com/office/drawing/2014/main" id="{5899D527-7D56-445E-9487-35F6DE726E09}"/>
                </a:ext>
              </a:extLst>
            </p:cNvPr>
            <p:cNvSpPr/>
            <p:nvPr/>
          </p:nvSpPr>
          <p:spPr>
            <a:xfrm>
              <a:off x="4764646" y="2179246"/>
              <a:ext cx="80121" cy="108000"/>
            </a:xfrm>
            <a:prstGeom prst="rect">
              <a:avLst/>
            </a:prstGeom>
            <a:solidFill>
              <a:srgbClr val="70AD47"/>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34" name="矩形 1733">
              <a:extLst>
                <a:ext uri="{FF2B5EF4-FFF2-40B4-BE49-F238E27FC236}">
                  <a16:creationId xmlns:a16="http://schemas.microsoft.com/office/drawing/2014/main" id="{FC42FF4D-BDC6-4654-9A00-1C235A40780C}"/>
                </a:ext>
              </a:extLst>
            </p:cNvPr>
            <p:cNvSpPr/>
            <p:nvPr/>
          </p:nvSpPr>
          <p:spPr>
            <a:xfrm>
              <a:off x="4764646" y="2422349"/>
              <a:ext cx="80121" cy="108000"/>
            </a:xfrm>
            <a:prstGeom prst="rect">
              <a:avLst/>
            </a:prstGeom>
            <a:grp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35" name="矩形 1734">
              <a:extLst>
                <a:ext uri="{FF2B5EF4-FFF2-40B4-BE49-F238E27FC236}">
                  <a16:creationId xmlns:a16="http://schemas.microsoft.com/office/drawing/2014/main" id="{49A3FA48-41ED-4708-A518-FD246B2A612C}"/>
                </a:ext>
              </a:extLst>
            </p:cNvPr>
            <p:cNvSpPr/>
            <p:nvPr/>
          </p:nvSpPr>
          <p:spPr>
            <a:xfrm>
              <a:off x="4764646" y="2300798"/>
              <a:ext cx="80121" cy="108000"/>
            </a:xfrm>
            <a:prstGeom prst="rect">
              <a:avLst/>
            </a:prstGeom>
            <a:grp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1736" name="组合 1735">
            <a:extLst>
              <a:ext uri="{FF2B5EF4-FFF2-40B4-BE49-F238E27FC236}">
                <a16:creationId xmlns:a16="http://schemas.microsoft.com/office/drawing/2014/main" id="{8006EB70-09F1-4A88-A6CB-77E5B78EE550}"/>
              </a:ext>
            </a:extLst>
          </p:cNvPr>
          <p:cNvGrpSpPr/>
          <p:nvPr/>
        </p:nvGrpSpPr>
        <p:grpSpPr>
          <a:xfrm>
            <a:off x="4925405" y="4967675"/>
            <a:ext cx="80121" cy="796655"/>
            <a:chOff x="4764646" y="1733694"/>
            <a:chExt cx="80121" cy="796655"/>
          </a:xfrm>
          <a:solidFill>
            <a:srgbClr val="B2CEA8"/>
          </a:solidFill>
        </p:grpSpPr>
        <p:sp>
          <p:nvSpPr>
            <p:cNvPr id="1737" name="矩形 1736">
              <a:extLst>
                <a:ext uri="{FF2B5EF4-FFF2-40B4-BE49-F238E27FC236}">
                  <a16:creationId xmlns:a16="http://schemas.microsoft.com/office/drawing/2014/main" id="{2B64FB6A-DD6F-4E96-8E33-939F3017098A}"/>
                </a:ext>
              </a:extLst>
            </p:cNvPr>
            <p:cNvSpPr/>
            <p:nvPr/>
          </p:nvSpPr>
          <p:spPr>
            <a:xfrm>
              <a:off x="4764646" y="1733694"/>
              <a:ext cx="80121" cy="432000"/>
            </a:xfrm>
            <a:prstGeom prst="rect">
              <a:avLst/>
            </a:prstGeom>
            <a:grp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38" name="矩形 1737">
              <a:extLst>
                <a:ext uri="{FF2B5EF4-FFF2-40B4-BE49-F238E27FC236}">
                  <a16:creationId xmlns:a16="http://schemas.microsoft.com/office/drawing/2014/main" id="{42D5129C-E285-4336-8B08-B3BCC310E63F}"/>
                </a:ext>
              </a:extLst>
            </p:cNvPr>
            <p:cNvSpPr/>
            <p:nvPr/>
          </p:nvSpPr>
          <p:spPr>
            <a:xfrm>
              <a:off x="4764646" y="2179246"/>
              <a:ext cx="80121" cy="108000"/>
            </a:xfrm>
            <a:prstGeom prst="rect">
              <a:avLst/>
            </a:prstGeom>
            <a:solidFill>
              <a:srgbClr val="70AD47"/>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39" name="矩形 1738">
              <a:extLst>
                <a:ext uri="{FF2B5EF4-FFF2-40B4-BE49-F238E27FC236}">
                  <a16:creationId xmlns:a16="http://schemas.microsoft.com/office/drawing/2014/main" id="{93A777BB-564B-4BD6-BD3C-4992091884BF}"/>
                </a:ext>
              </a:extLst>
            </p:cNvPr>
            <p:cNvSpPr/>
            <p:nvPr/>
          </p:nvSpPr>
          <p:spPr>
            <a:xfrm>
              <a:off x="4764646" y="2422349"/>
              <a:ext cx="80121" cy="108000"/>
            </a:xfrm>
            <a:prstGeom prst="rect">
              <a:avLst/>
            </a:prstGeom>
            <a:grp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40" name="矩形 1739">
              <a:extLst>
                <a:ext uri="{FF2B5EF4-FFF2-40B4-BE49-F238E27FC236}">
                  <a16:creationId xmlns:a16="http://schemas.microsoft.com/office/drawing/2014/main" id="{339A610A-38B2-47A0-B3AE-5DE28538B0AB}"/>
                </a:ext>
              </a:extLst>
            </p:cNvPr>
            <p:cNvSpPr/>
            <p:nvPr/>
          </p:nvSpPr>
          <p:spPr>
            <a:xfrm>
              <a:off x="4764646" y="2300798"/>
              <a:ext cx="80121" cy="108000"/>
            </a:xfrm>
            <a:prstGeom prst="rect">
              <a:avLst/>
            </a:prstGeom>
            <a:grp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1741" name="组合 1740">
            <a:extLst>
              <a:ext uri="{FF2B5EF4-FFF2-40B4-BE49-F238E27FC236}">
                <a16:creationId xmlns:a16="http://schemas.microsoft.com/office/drawing/2014/main" id="{27DBC7B0-56AD-40ED-A9EB-B9FDCBBC69F9}"/>
              </a:ext>
            </a:extLst>
          </p:cNvPr>
          <p:cNvGrpSpPr/>
          <p:nvPr/>
        </p:nvGrpSpPr>
        <p:grpSpPr>
          <a:xfrm>
            <a:off x="7701602" y="2887190"/>
            <a:ext cx="80121" cy="796655"/>
            <a:chOff x="4764646" y="1733694"/>
            <a:chExt cx="80121" cy="796655"/>
          </a:xfrm>
          <a:solidFill>
            <a:srgbClr val="B2CEA8"/>
          </a:solidFill>
        </p:grpSpPr>
        <p:sp>
          <p:nvSpPr>
            <p:cNvPr id="1742" name="矩形 1741">
              <a:extLst>
                <a:ext uri="{FF2B5EF4-FFF2-40B4-BE49-F238E27FC236}">
                  <a16:creationId xmlns:a16="http://schemas.microsoft.com/office/drawing/2014/main" id="{51275C6A-723D-437F-A846-E323825C8F1F}"/>
                </a:ext>
              </a:extLst>
            </p:cNvPr>
            <p:cNvSpPr/>
            <p:nvPr/>
          </p:nvSpPr>
          <p:spPr>
            <a:xfrm>
              <a:off x="4764646" y="1733694"/>
              <a:ext cx="80121" cy="432000"/>
            </a:xfrm>
            <a:prstGeom prst="rect">
              <a:avLst/>
            </a:prstGeom>
            <a:grp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43" name="矩形 1742">
              <a:extLst>
                <a:ext uri="{FF2B5EF4-FFF2-40B4-BE49-F238E27FC236}">
                  <a16:creationId xmlns:a16="http://schemas.microsoft.com/office/drawing/2014/main" id="{FFE3FB69-6C64-4871-82E6-3B92925E5062}"/>
                </a:ext>
              </a:extLst>
            </p:cNvPr>
            <p:cNvSpPr/>
            <p:nvPr/>
          </p:nvSpPr>
          <p:spPr>
            <a:xfrm>
              <a:off x="4764646" y="2179246"/>
              <a:ext cx="80121" cy="108000"/>
            </a:xfrm>
            <a:prstGeom prst="rect">
              <a:avLst/>
            </a:prstGeom>
            <a:solidFill>
              <a:srgbClr val="70AD47"/>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44" name="矩形 1743">
              <a:extLst>
                <a:ext uri="{FF2B5EF4-FFF2-40B4-BE49-F238E27FC236}">
                  <a16:creationId xmlns:a16="http://schemas.microsoft.com/office/drawing/2014/main" id="{B0FFEBE6-A670-4A70-A424-62E0FF5B6251}"/>
                </a:ext>
              </a:extLst>
            </p:cNvPr>
            <p:cNvSpPr/>
            <p:nvPr/>
          </p:nvSpPr>
          <p:spPr>
            <a:xfrm>
              <a:off x="4764646" y="2422349"/>
              <a:ext cx="80121" cy="108000"/>
            </a:xfrm>
            <a:prstGeom prst="rect">
              <a:avLst/>
            </a:prstGeom>
            <a:grp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45" name="矩形 1744">
              <a:extLst>
                <a:ext uri="{FF2B5EF4-FFF2-40B4-BE49-F238E27FC236}">
                  <a16:creationId xmlns:a16="http://schemas.microsoft.com/office/drawing/2014/main" id="{6755F57A-A298-47A0-9D34-60A0B8DA5813}"/>
                </a:ext>
              </a:extLst>
            </p:cNvPr>
            <p:cNvSpPr/>
            <p:nvPr/>
          </p:nvSpPr>
          <p:spPr>
            <a:xfrm>
              <a:off x="4764646" y="2300798"/>
              <a:ext cx="80121" cy="108000"/>
            </a:xfrm>
            <a:prstGeom prst="rect">
              <a:avLst/>
            </a:prstGeom>
            <a:grp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1746" name="组合 1745">
            <a:extLst>
              <a:ext uri="{FF2B5EF4-FFF2-40B4-BE49-F238E27FC236}">
                <a16:creationId xmlns:a16="http://schemas.microsoft.com/office/drawing/2014/main" id="{0ABF7FF9-BFB6-44C5-9613-692FB5E7A98D}"/>
              </a:ext>
            </a:extLst>
          </p:cNvPr>
          <p:cNvGrpSpPr/>
          <p:nvPr/>
        </p:nvGrpSpPr>
        <p:grpSpPr>
          <a:xfrm>
            <a:off x="7701602" y="3810367"/>
            <a:ext cx="80121" cy="796655"/>
            <a:chOff x="4764646" y="1733694"/>
            <a:chExt cx="80121" cy="796655"/>
          </a:xfrm>
          <a:solidFill>
            <a:srgbClr val="B2CEA8"/>
          </a:solidFill>
        </p:grpSpPr>
        <p:sp>
          <p:nvSpPr>
            <p:cNvPr id="1747" name="矩形 1746">
              <a:extLst>
                <a:ext uri="{FF2B5EF4-FFF2-40B4-BE49-F238E27FC236}">
                  <a16:creationId xmlns:a16="http://schemas.microsoft.com/office/drawing/2014/main" id="{CF4A77D1-FBC2-4B11-8064-EA86077929F5}"/>
                </a:ext>
              </a:extLst>
            </p:cNvPr>
            <p:cNvSpPr/>
            <p:nvPr/>
          </p:nvSpPr>
          <p:spPr>
            <a:xfrm>
              <a:off x="4764646" y="1733694"/>
              <a:ext cx="80121" cy="432000"/>
            </a:xfrm>
            <a:prstGeom prst="rect">
              <a:avLst/>
            </a:prstGeom>
            <a:grp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48" name="矩形 1747">
              <a:extLst>
                <a:ext uri="{FF2B5EF4-FFF2-40B4-BE49-F238E27FC236}">
                  <a16:creationId xmlns:a16="http://schemas.microsoft.com/office/drawing/2014/main" id="{68A037F7-4AC2-41D4-9CCD-8C1F29D9D432}"/>
                </a:ext>
              </a:extLst>
            </p:cNvPr>
            <p:cNvSpPr/>
            <p:nvPr/>
          </p:nvSpPr>
          <p:spPr>
            <a:xfrm>
              <a:off x="4764646" y="2179246"/>
              <a:ext cx="80121" cy="108000"/>
            </a:xfrm>
            <a:prstGeom prst="rect">
              <a:avLst/>
            </a:prstGeom>
            <a:solidFill>
              <a:srgbClr val="70AD47"/>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49" name="矩形 1748">
              <a:extLst>
                <a:ext uri="{FF2B5EF4-FFF2-40B4-BE49-F238E27FC236}">
                  <a16:creationId xmlns:a16="http://schemas.microsoft.com/office/drawing/2014/main" id="{38A23FD8-695D-411C-9AAF-3ADF0326407E}"/>
                </a:ext>
              </a:extLst>
            </p:cNvPr>
            <p:cNvSpPr/>
            <p:nvPr/>
          </p:nvSpPr>
          <p:spPr>
            <a:xfrm>
              <a:off x="4764646" y="2422349"/>
              <a:ext cx="80121" cy="108000"/>
            </a:xfrm>
            <a:prstGeom prst="rect">
              <a:avLst/>
            </a:prstGeom>
            <a:grp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50" name="矩形 1749">
              <a:extLst>
                <a:ext uri="{FF2B5EF4-FFF2-40B4-BE49-F238E27FC236}">
                  <a16:creationId xmlns:a16="http://schemas.microsoft.com/office/drawing/2014/main" id="{FFEACD6C-A1FD-418E-AAA5-A7DC3F86B968}"/>
                </a:ext>
              </a:extLst>
            </p:cNvPr>
            <p:cNvSpPr/>
            <p:nvPr/>
          </p:nvSpPr>
          <p:spPr>
            <a:xfrm>
              <a:off x="4764646" y="2300798"/>
              <a:ext cx="80121" cy="108000"/>
            </a:xfrm>
            <a:prstGeom prst="rect">
              <a:avLst/>
            </a:prstGeom>
            <a:grp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1751" name="组合 1750">
            <a:extLst>
              <a:ext uri="{FF2B5EF4-FFF2-40B4-BE49-F238E27FC236}">
                <a16:creationId xmlns:a16="http://schemas.microsoft.com/office/drawing/2014/main" id="{3593D552-1CD8-434E-BB7D-6352DF29B6A0}"/>
              </a:ext>
            </a:extLst>
          </p:cNvPr>
          <p:cNvGrpSpPr/>
          <p:nvPr/>
        </p:nvGrpSpPr>
        <p:grpSpPr>
          <a:xfrm>
            <a:off x="7701602" y="4967675"/>
            <a:ext cx="80121" cy="796655"/>
            <a:chOff x="4764646" y="1733694"/>
            <a:chExt cx="80121" cy="796655"/>
          </a:xfrm>
          <a:solidFill>
            <a:srgbClr val="B2CEA8"/>
          </a:solidFill>
        </p:grpSpPr>
        <p:sp>
          <p:nvSpPr>
            <p:cNvPr id="1752" name="矩形 1751">
              <a:extLst>
                <a:ext uri="{FF2B5EF4-FFF2-40B4-BE49-F238E27FC236}">
                  <a16:creationId xmlns:a16="http://schemas.microsoft.com/office/drawing/2014/main" id="{E2EDBA7D-C41C-455B-8DDB-5F33D5607FA1}"/>
                </a:ext>
              </a:extLst>
            </p:cNvPr>
            <p:cNvSpPr/>
            <p:nvPr/>
          </p:nvSpPr>
          <p:spPr>
            <a:xfrm>
              <a:off x="4764646" y="1733694"/>
              <a:ext cx="80121" cy="432000"/>
            </a:xfrm>
            <a:prstGeom prst="rect">
              <a:avLst/>
            </a:prstGeom>
            <a:grp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53" name="矩形 1752">
              <a:extLst>
                <a:ext uri="{FF2B5EF4-FFF2-40B4-BE49-F238E27FC236}">
                  <a16:creationId xmlns:a16="http://schemas.microsoft.com/office/drawing/2014/main" id="{0EAF77B3-E04D-4665-90A1-5C9E092FB0B5}"/>
                </a:ext>
              </a:extLst>
            </p:cNvPr>
            <p:cNvSpPr/>
            <p:nvPr/>
          </p:nvSpPr>
          <p:spPr>
            <a:xfrm>
              <a:off x="4764646" y="2179246"/>
              <a:ext cx="80121" cy="108000"/>
            </a:xfrm>
            <a:prstGeom prst="rect">
              <a:avLst/>
            </a:prstGeom>
            <a:solidFill>
              <a:srgbClr val="70AD47"/>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54" name="矩形 1753">
              <a:extLst>
                <a:ext uri="{FF2B5EF4-FFF2-40B4-BE49-F238E27FC236}">
                  <a16:creationId xmlns:a16="http://schemas.microsoft.com/office/drawing/2014/main" id="{07100C8C-2FD9-45E3-9490-949E8419E423}"/>
                </a:ext>
              </a:extLst>
            </p:cNvPr>
            <p:cNvSpPr/>
            <p:nvPr/>
          </p:nvSpPr>
          <p:spPr>
            <a:xfrm>
              <a:off x="4764646" y="2422349"/>
              <a:ext cx="80121" cy="108000"/>
            </a:xfrm>
            <a:prstGeom prst="rect">
              <a:avLst/>
            </a:prstGeom>
            <a:grp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55" name="矩形 1754">
              <a:extLst>
                <a:ext uri="{FF2B5EF4-FFF2-40B4-BE49-F238E27FC236}">
                  <a16:creationId xmlns:a16="http://schemas.microsoft.com/office/drawing/2014/main" id="{5417D9B5-285E-4372-8C38-CCFDE5F32611}"/>
                </a:ext>
              </a:extLst>
            </p:cNvPr>
            <p:cNvSpPr/>
            <p:nvPr/>
          </p:nvSpPr>
          <p:spPr>
            <a:xfrm>
              <a:off x="4764646" y="2300798"/>
              <a:ext cx="80121" cy="108000"/>
            </a:xfrm>
            <a:prstGeom prst="rect">
              <a:avLst/>
            </a:prstGeom>
            <a:grp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1756" name="组合 1755">
            <a:extLst>
              <a:ext uri="{FF2B5EF4-FFF2-40B4-BE49-F238E27FC236}">
                <a16:creationId xmlns:a16="http://schemas.microsoft.com/office/drawing/2014/main" id="{341E8D63-3026-4C20-8C32-7CA7CDF05BF1}"/>
              </a:ext>
            </a:extLst>
          </p:cNvPr>
          <p:cNvGrpSpPr/>
          <p:nvPr/>
        </p:nvGrpSpPr>
        <p:grpSpPr>
          <a:xfrm>
            <a:off x="7701602" y="1990064"/>
            <a:ext cx="80121" cy="796655"/>
            <a:chOff x="4764646" y="1733694"/>
            <a:chExt cx="80121" cy="796655"/>
          </a:xfrm>
          <a:solidFill>
            <a:srgbClr val="9DC3E6"/>
          </a:solidFill>
        </p:grpSpPr>
        <p:sp>
          <p:nvSpPr>
            <p:cNvPr id="1757" name="矩形 1756">
              <a:extLst>
                <a:ext uri="{FF2B5EF4-FFF2-40B4-BE49-F238E27FC236}">
                  <a16:creationId xmlns:a16="http://schemas.microsoft.com/office/drawing/2014/main" id="{80F17E57-B1E7-40E0-B779-311BABDD3D57}"/>
                </a:ext>
              </a:extLst>
            </p:cNvPr>
            <p:cNvSpPr/>
            <p:nvPr/>
          </p:nvSpPr>
          <p:spPr>
            <a:xfrm>
              <a:off x="4764646" y="1733694"/>
              <a:ext cx="80121" cy="432000"/>
            </a:xfrm>
            <a:prstGeom prst="rect">
              <a:avLst/>
            </a:prstGeom>
            <a:solidFill>
              <a:srgbClr val="5B9BD5">
                <a:lumMod val="60000"/>
                <a:lumOff val="40000"/>
              </a:srgbClr>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58" name="矩形 1757">
              <a:extLst>
                <a:ext uri="{FF2B5EF4-FFF2-40B4-BE49-F238E27FC236}">
                  <a16:creationId xmlns:a16="http://schemas.microsoft.com/office/drawing/2014/main" id="{E719EF15-E250-4950-AA9E-674042D994D9}"/>
                </a:ext>
              </a:extLst>
            </p:cNvPr>
            <p:cNvSpPr/>
            <p:nvPr/>
          </p:nvSpPr>
          <p:spPr>
            <a:xfrm>
              <a:off x="4764646" y="2179246"/>
              <a:ext cx="80121" cy="108000"/>
            </a:xfrm>
            <a:prstGeom prst="rect">
              <a:avLst/>
            </a:prstGeom>
            <a:solidFill>
              <a:srgbClr val="5B9BD5"/>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59" name="矩形 1758">
              <a:extLst>
                <a:ext uri="{FF2B5EF4-FFF2-40B4-BE49-F238E27FC236}">
                  <a16:creationId xmlns:a16="http://schemas.microsoft.com/office/drawing/2014/main" id="{B0A6BC10-D20D-422F-9A35-09CB4FDA61BB}"/>
                </a:ext>
              </a:extLst>
            </p:cNvPr>
            <p:cNvSpPr/>
            <p:nvPr/>
          </p:nvSpPr>
          <p:spPr>
            <a:xfrm>
              <a:off x="4764646" y="2422349"/>
              <a:ext cx="80121" cy="108000"/>
            </a:xfrm>
            <a:prstGeom prst="rect">
              <a:avLst/>
            </a:prstGeom>
            <a:solidFill>
              <a:srgbClr val="5B9BD5">
                <a:lumMod val="60000"/>
                <a:lumOff val="40000"/>
              </a:srgbClr>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60" name="矩形 1759">
              <a:extLst>
                <a:ext uri="{FF2B5EF4-FFF2-40B4-BE49-F238E27FC236}">
                  <a16:creationId xmlns:a16="http://schemas.microsoft.com/office/drawing/2014/main" id="{679976F9-8D5B-4C6F-9609-7D5D26E5AA39}"/>
                </a:ext>
              </a:extLst>
            </p:cNvPr>
            <p:cNvSpPr/>
            <p:nvPr/>
          </p:nvSpPr>
          <p:spPr>
            <a:xfrm>
              <a:off x="4764646" y="2300798"/>
              <a:ext cx="80121" cy="108000"/>
            </a:xfrm>
            <a:prstGeom prst="rect">
              <a:avLst/>
            </a:prstGeom>
            <a:solidFill>
              <a:srgbClr val="5B9BD5">
                <a:lumMod val="60000"/>
                <a:lumOff val="40000"/>
              </a:srgbClr>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1761" name="组合 1760">
            <a:extLst>
              <a:ext uri="{FF2B5EF4-FFF2-40B4-BE49-F238E27FC236}">
                <a16:creationId xmlns:a16="http://schemas.microsoft.com/office/drawing/2014/main" id="{FBD03192-4EDE-4AA2-9295-1DFDB9F608A2}"/>
              </a:ext>
            </a:extLst>
          </p:cNvPr>
          <p:cNvGrpSpPr/>
          <p:nvPr/>
        </p:nvGrpSpPr>
        <p:grpSpPr>
          <a:xfrm>
            <a:off x="8534611" y="2887190"/>
            <a:ext cx="80121" cy="796655"/>
            <a:chOff x="4764646" y="1733694"/>
            <a:chExt cx="80121" cy="796655"/>
          </a:xfrm>
          <a:solidFill>
            <a:srgbClr val="9DC3E6"/>
          </a:solidFill>
        </p:grpSpPr>
        <p:sp>
          <p:nvSpPr>
            <p:cNvPr id="1762" name="矩形 1761">
              <a:extLst>
                <a:ext uri="{FF2B5EF4-FFF2-40B4-BE49-F238E27FC236}">
                  <a16:creationId xmlns:a16="http://schemas.microsoft.com/office/drawing/2014/main" id="{8B1BD1C3-5C2A-454C-A4D6-6EEF66698866}"/>
                </a:ext>
              </a:extLst>
            </p:cNvPr>
            <p:cNvSpPr/>
            <p:nvPr/>
          </p:nvSpPr>
          <p:spPr>
            <a:xfrm>
              <a:off x="4764646" y="1733694"/>
              <a:ext cx="80121" cy="432000"/>
            </a:xfrm>
            <a:prstGeom prst="rect">
              <a:avLst/>
            </a:prstGeom>
            <a:solidFill>
              <a:srgbClr val="5B9BD5">
                <a:lumMod val="60000"/>
                <a:lumOff val="40000"/>
              </a:srgbClr>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63" name="矩形 1762">
              <a:extLst>
                <a:ext uri="{FF2B5EF4-FFF2-40B4-BE49-F238E27FC236}">
                  <a16:creationId xmlns:a16="http://schemas.microsoft.com/office/drawing/2014/main" id="{FD884C04-4EAB-46EC-B639-BC0D37C994CF}"/>
                </a:ext>
              </a:extLst>
            </p:cNvPr>
            <p:cNvSpPr/>
            <p:nvPr/>
          </p:nvSpPr>
          <p:spPr>
            <a:xfrm>
              <a:off x="4764646" y="2179246"/>
              <a:ext cx="80121" cy="108000"/>
            </a:xfrm>
            <a:prstGeom prst="rect">
              <a:avLst/>
            </a:prstGeom>
            <a:solidFill>
              <a:srgbClr val="5B9BD5"/>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64" name="矩形 1763">
              <a:extLst>
                <a:ext uri="{FF2B5EF4-FFF2-40B4-BE49-F238E27FC236}">
                  <a16:creationId xmlns:a16="http://schemas.microsoft.com/office/drawing/2014/main" id="{145C409C-035C-4463-BE60-E9B9F6622383}"/>
                </a:ext>
              </a:extLst>
            </p:cNvPr>
            <p:cNvSpPr/>
            <p:nvPr/>
          </p:nvSpPr>
          <p:spPr>
            <a:xfrm>
              <a:off x="4764646" y="2422349"/>
              <a:ext cx="80121" cy="108000"/>
            </a:xfrm>
            <a:prstGeom prst="rect">
              <a:avLst/>
            </a:prstGeom>
            <a:solidFill>
              <a:srgbClr val="5B9BD5">
                <a:lumMod val="60000"/>
                <a:lumOff val="40000"/>
              </a:srgbClr>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65" name="矩形 1764">
              <a:extLst>
                <a:ext uri="{FF2B5EF4-FFF2-40B4-BE49-F238E27FC236}">
                  <a16:creationId xmlns:a16="http://schemas.microsoft.com/office/drawing/2014/main" id="{805C45E5-B160-427B-A513-1A987B1EC157}"/>
                </a:ext>
              </a:extLst>
            </p:cNvPr>
            <p:cNvSpPr/>
            <p:nvPr/>
          </p:nvSpPr>
          <p:spPr>
            <a:xfrm>
              <a:off x="4764646" y="2300798"/>
              <a:ext cx="80121" cy="108000"/>
            </a:xfrm>
            <a:prstGeom prst="rect">
              <a:avLst/>
            </a:prstGeom>
            <a:solidFill>
              <a:srgbClr val="5B9BD5">
                <a:lumMod val="60000"/>
                <a:lumOff val="40000"/>
              </a:srgbClr>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1766" name="组合 1765">
            <a:extLst>
              <a:ext uri="{FF2B5EF4-FFF2-40B4-BE49-F238E27FC236}">
                <a16:creationId xmlns:a16="http://schemas.microsoft.com/office/drawing/2014/main" id="{697A3C95-3950-4B20-97FE-1C399AE95DDD}"/>
              </a:ext>
            </a:extLst>
          </p:cNvPr>
          <p:cNvGrpSpPr/>
          <p:nvPr/>
        </p:nvGrpSpPr>
        <p:grpSpPr>
          <a:xfrm>
            <a:off x="8554643" y="3810367"/>
            <a:ext cx="80121" cy="796655"/>
            <a:chOff x="4764646" y="1733694"/>
            <a:chExt cx="80121" cy="796655"/>
          </a:xfrm>
          <a:solidFill>
            <a:srgbClr val="9DC3E6"/>
          </a:solidFill>
        </p:grpSpPr>
        <p:sp>
          <p:nvSpPr>
            <p:cNvPr id="1767" name="矩形 1766">
              <a:extLst>
                <a:ext uri="{FF2B5EF4-FFF2-40B4-BE49-F238E27FC236}">
                  <a16:creationId xmlns:a16="http://schemas.microsoft.com/office/drawing/2014/main" id="{54171271-8FA9-4773-BF6E-4631EE1BE96B}"/>
                </a:ext>
              </a:extLst>
            </p:cNvPr>
            <p:cNvSpPr/>
            <p:nvPr/>
          </p:nvSpPr>
          <p:spPr>
            <a:xfrm>
              <a:off x="4764646" y="1733694"/>
              <a:ext cx="80121" cy="432000"/>
            </a:xfrm>
            <a:prstGeom prst="rect">
              <a:avLst/>
            </a:prstGeom>
            <a:solidFill>
              <a:srgbClr val="5B9BD5">
                <a:lumMod val="60000"/>
                <a:lumOff val="40000"/>
              </a:srgbClr>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68" name="矩形 1767">
              <a:extLst>
                <a:ext uri="{FF2B5EF4-FFF2-40B4-BE49-F238E27FC236}">
                  <a16:creationId xmlns:a16="http://schemas.microsoft.com/office/drawing/2014/main" id="{09F653D5-E3B3-4A36-961C-BC78AF758EB6}"/>
                </a:ext>
              </a:extLst>
            </p:cNvPr>
            <p:cNvSpPr/>
            <p:nvPr/>
          </p:nvSpPr>
          <p:spPr>
            <a:xfrm>
              <a:off x="4764646" y="2179246"/>
              <a:ext cx="80121" cy="108000"/>
            </a:xfrm>
            <a:prstGeom prst="rect">
              <a:avLst/>
            </a:prstGeom>
            <a:solidFill>
              <a:srgbClr val="5B9BD5"/>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69" name="矩形 1768">
              <a:extLst>
                <a:ext uri="{FF2B5EF4-FFF2-40B4-BE49-F238E27FC236}">
                  <a16:creationId xmlns:a16="http://schemas.microsoft.com/office/drawing/2014/main" id="{237A3BEE-679B-49CA-97BB-9A413D5E49BE}"/>
                </a:ext>
              </a:extLst>
            </p:cNvPr>
            <p:cNvSpPr/>
            <p:nvPr/>
          </p:nvSpPr>
          <p:spPr>
            <a:xfrm>
              <a:off x="4764646" y="2422349"/>
              <a:ext cx="80121" cy="108000"/>
            </a:xfrm>
            <a:prstGeom prst="rect">
              <a:avLst/>
            </a:prstGeom>
            <a:solidFill>
              <a:srgbClr val="5B9BD5">
                <a:lumMod val="60000"/>
                <a:lumOff val="40000"/>
              </a:srgbClr>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70" name="矩形 1769">
              <a:extLst>
                <a:ext uri="{FF2B5EF4-FFF2-40B4-BE49-F238E27FC236}">
                  <a16:creationId xmlns:a16="http://schemas.microsoft.com/office/drawing/2014/main" id="{C6CD1098-88D7-4816-8C31-74B3E0C03205}"/>
                </a:ext>
              </a:extLst>
            </p:cNvPr>
            <p:cNvSpPr/>
            <p:nvPr/>
          </p:nvSpPr>
          <p:spPr>
            <a:xfrm>
              <a:off x="4764646" y="2300798"/>
              <a:ext cx="80121" cy="108000"/>
            </a:xfrm>
            <a:prstGeom prst="rect">
              <a:avLst/>
            </a:prstGeom>
            <a:solidFill>
              <a:srgbClr val="5B9BD5">
                <a:lumMod val="60000"/>
                <a:lumOff val="40000"/>
              </a:srgbClr>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1771" name="组合 1770">
            <a:extLst>
              <a:ext uri="{FF2B5EF4-FFF2-40B4-BE49-F238E27FC236}">
                <a16:creationId xmlns:a16="http://schemas.microsoft.com/office/drawing/2014/main" id="{B7682676-512E-4CF6-B795-82D807AF24BF}"/>
              </a:ext>
            </a:extLst>
          </p:cNvPr>
          <p:cNvGrpSpPr/>
          <p:nvPr/>
        </p:nvGrpSpPr>
        <p:grpSpPr>
          <a:xfrm>
            <a:off x="8554643" y="4967675"/>
            <a:ext cx="80121" cy="796655"/>
            <a:chOff x="4764646" y="1733694"/>
            <a:chExt cx="80121" cy="796655"/>
          </a:xfrm>
          <a:solidFill>
            <a:srgbClr val="9DC3E6"/>
          </a:solidFill>
        </p:grpSpPr>
        <p:sp>
          <p:nvSpPr>
            <p:cNvPr id="1772" name="矩形 1771">
              <a:extLst>
                <a:ext uri="{FF2B5EF4-FFF2-40B4-BE49-F238E27FC236}">
                  <a16:creationId xmlns:a16="http://schemas.microsoft.com/office/drawing/2014/main" id="{546BFF1A-B0C1-499F-91BF-3A79B49F1CB1}"/>
                </a:ext>
              </a:extLst>
            </p:cNvPr>
            <p:cNvSpPr/>
            <p:nvPr/>
          </p:nvSpPr>
          <p:spPr>
            <a:xfrm>
              <a:off x="4764646" y="1733694"/>
              <a:ext cx="80121" cy="432000"/>
            </a:xfrm>
            <a:prstGeom prst="rect">
              <a:avLst/>
            </a:prstGeom>
            <a:solidFill>
              <a:srgbClr val="5B9BD5">
                <a:lumMod val="60000"/>
                <a:lumOff val="40000"/>
              </a:srgbClr>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73" name="矩形 1772">
              <a:extLst>
                <a:ext uri="{FF2B5EF4-FFF2-40B4-BE49-F238E27FC236}">
                  <a16:creationId xmlns:a16="http://schemas.microsoft.com/office/drawing/2014/main" id="{82950807-717D-46B9-A72A-CB5D64EC6455}"/>
                </a:ext>
              </a:extLst>
            </p:cNvPr>
            <p:cNvSpPr/>
            <p:nvPr/>
          </p:nvSpPr>
          <p:spPr>
            <a:xfrm>
              <a:off x="4764646" y="2179246"/>
              <a:ext cx="80121" cy="108000"/>
            </a:xfrm>
            <a:prstGeom prst="rect">
              <a:avLst/>
            </a:prstGeom>
            <a:solidFill>
              <a:srgbClr val="5B9BD5"/>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74" name="矩形 1773">
              <a:extLst>
                <a:ext uri="{FF2B5EF4-FFF2-40B4-BE49-F238E27FC236}">
                  <a16:creationId xmlns:a16="http://schemas.microsoft.com/office/drawing/2014/main" id="{67228E21-C54E-4785-B1A5-FBD9835A351E}"/>
                </a:ext>
              </a:extLst>
            </p:cNvPr>
            <p:cNvSpPr/>
            <p:nvPr/>
          </p:nvSpPr>
          <p:spPr>
            <a:xfrm>
              <a:off x="4764646" y="2422349"/>
              <a:ext cx="80121" cy="108000"/>
            </a:xfrm>
            <a:prstGeom prst="rect">
              <a:avLst/>
            </a:prstGeom>
            <a:solidFill>
              <a:srgbClr val="5B9BD5">
                <a:lumMod val="60000"/>
                <a:lumOff val="40000"/>
              </a:srgbClr>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75" name="矩形 1774">
              <a:extLst>
                <a:ext uri="{FF2B5EF4-FFF2-40B4-BE49-F238E27FC236}">
                  <a16:creationId xmlns:a16="http://schemas.microsoft.com/office/drawing/2014/main" id="{796CB5DC-59D2-4AD2-BEEE-1569165633FE}"/>
                </a:ext>
              </a:extLst>
            </p:cNvPr>
            <p:cNvSpPr/>
            <p:nvPr/>
          </p:nvSpPr>
          <p:spPr>
            <a:xfrm>
              <a:off x="4764646" y="2300798"/>
              <a:ext cx="80121" cy="108000"/>
            </a:xfrm>
            <a:prstGeom prst="rect">
              <a:avLst/>
            </a:prstGeom>
            <a:solidFill>
              <a:srgbClr val="5B9BD5">
                <a:lumMod val="60000"/>
                <a:lumOff val="40000"/>
              </a:srgbClr>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776" name="矩形: 圆角 1775">
            <a:extLst>
              <a:ext uri="{FF2B5EF4-FFF2-40B4-BE49-F238E27FC236}">
                <a16:creationId xmlns:a16="http://schemas.microsoft.com/office/drawing/2014/main" id="{CF862F8A-270E-4BC3-85C0-1C3A22ACD42F}"/>
              </a:ext>
            </a:extLst>
          </p:cNvPr>
          <p:cNvSpPr>
            <a:spLocks noChangeAspect="1"/>
          </p:cNvSpPr>
          <p:nvPr/>
        </p:nvSpPr>
        <p:spPr>
          <a:xfrm>
            <a:off x="6000604" y="1591753"/>
            <a:ext cx="594000" cy="2984010"/>
          </a:xfrm>
          <a:prstGeom prst="roundRect">
            <a:avLst/>
          </a:prstGeom>
          <a:solidFill>
            <a:srgbClr val="FED9A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mn-cs"/>
              </a:rPr>
              <a:t>010</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mn-cs"/>
              </a:rPr>
              <a:t>001</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mn-cs"/>
              </a:rPr>
              <a:t>…</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mn-cs"/>
              </a:rPr>
              <a:t>101</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mn-cs"/>
              </a:rPr>
              <a:t>110</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mn-cs"/>
              </a:rPr>
              <a:t>111</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mn-cs"/>
              </a:rPr>
              <a:t>…</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mn-cs"/>
              </a:rPr>
              <a:t>000</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mn-cs"/>
              </a:rPr>
              <a:t>011</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mn-cs"/>
              </a:rPr>
              <a:t>…</a:t>
            </a:r>
            <a:endParaRPr kumimoji="0" lang="zh-CN" altLang="en-US" sz="1600" b="0" i="0" u="none" strike="noStrike" kern="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1777" name="矩形: 圆角 1776">
            <a:extLst>
              <a:ext uri="{FF2B5EF4-FFF2-40B4-BE49-F238E27FC236}">
                <a16:creationId xmlns:a16="http://schemas.microsoft.com/office/drawing/2014/main" id="{C87D4538-5C91-499F-98BB-B7C700B5D18D}"/>
              </a:ext>
            </a:extLst>
          </p:cNvPr>
          <p:cNvSpPr>
            <a:spLocks/>
          </p:cNvSpPr>
          <p:nvPr/>
        </p:nvSpPr>
        <p:spPr>
          <a:xfrm>
            <a:off x="6009565" y="4626354"/>
            <a:ext cx="576078" cy="458854"/>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75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mn-cs"/>
              </a:rPr>
              <a:t>100…</a:t>
            </a:r>
          </a:p>
        </p:txBody>
      </p:sp>
      <p:sp>
        <p:nvSpPr>
          <p:cNvPr id="1778" name="矩形: 圆角 1777">
            <a:extLst>
              <a:ext uri="{FF2B5EF4-FFF2-40B4-BE49-F238E27FC236}">
                <a16:creationId xmlns:a16="http://schemas.microsoft.com/office/drawing/2014/main" id="{D58D674F-F0F4-4B38-97BD-72D1833A89D9}"/>
              </a:ext>
            </a:extLst>
          </p:cNvPr>
          <p:cNvSpPr>
            <a:spLocks/>
          </p:cNvSpPr>
          <p:nvPr/>
        </p:nvSpPr>
        <p:spPr>
          <a:xfrm>
            <a:off x="6000604" y="5130172"/>
            <a:ext cx="594000" cy="666558"/>
          </a:xfrm>
          <a:prstGeom prst="roundRect">
            <a:avLst/>
          </a:prstGeom>
          <a:solidFill>
            <a:srgbClr val="B2CEA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75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mn-cs"/>
              </a:rPr>
              <a:t>001011</a:t>
            </a:r>
          </a:p>
          <a:p>
            <a:pPr marL="0" marR="0" lvl="0" indent="0" algn="ctr" defTabSz="914400" rtl="0" eaLnBrk="1" fontAlgn="auto" latinLnBrk="0" hangingPunct="1">
              <a:lnSpc>
                <a:spcPct val="75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mn-cs"/>
              </a:rPr>
              <a:t>…</a:t>
            </a:r>
            <a:endParaRPr kumimoji="0" lang="zh-CN" altLang="en-US" sz="1600" b="0" i="0" u="none" strike="noStrike" kern="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grpSp>
        <p:nvGrpSpPr>
          <p:cNvPr id="1779" name="组合 1778">
            <a:extLst>
              <a:ext uri="{FF2B5EF4-FFF2-40B4-BE49-F238E27FC236}">
                <a16:creationId xmlns:a16="http://schemas.microsoft.com/office/drawing/2014/main" id="{8278BFFF-1C8C-487D-A500-F079B0505627}"/>
              </a:ext>
            </a:extLst>
          </p:cNvPr>
          <p:cNvGrpSpPr/>
          <p:nvPr/>
        </p:nvGrpSpPr>
        <p:grpSpPr>
          <a:xfrm>
            <a:off x="10624238" y="1792234"/>
            <a:ext cx="1417321" cy="994775"/>
            <a:chOff x="10271316" y="561558"/>
            <a:chExt cx="1417321" cy="994775"/>
          </a:xfrm>
        </p:grpSpPr>
        <p:sp>
          <p:nvSpPr>
            <p:cNvPr id="1780" name="文本框 1779">
              <a:extLst>
                <a:ext uri="{FF2B5EF4-FFF2-40B4-BE49-F238E27FC236}">
                  <a16:creationId xmlns:a16="http://schemas.microsoft.com/office/drawing/2014/main" id="{80DC6BC6-819E-483A-863A-17FA628D1A68}"/>
                </a:ext>
              </a:extLst>
            </p:cNvPr>
            <p:cNvSpPr txBox="1">
              <a:spLocks noChangeAspect="1"/>
            </p:cNvSpPr>
            <p:nvPr/>
          </p:nvSpPr>
          <p:spPr>
            <a:xfrm>
              <a:off x="10271316" y="561558"/>
              <a:ext cx="1417321" cy="282000"/>
            </a:xfrm>
            <a:prstGeom prst="rect">
              <a:avLst/>
            </a:prstGeom>
            <a:noFill/>
          </p:spPr>
          <p:txBody>
            <a:bodyPr wrap="square" rtlCol="0">
              <a:spAutoFit/>
            </a:bodyPr>
            <a:lstStyle/>
            <a:p>
              <a:pPr algn="ctr" rtl="0"/>
              <a:r>
                <a:rPr lang="en-US" altLang="zh-CN" sz="12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Decoded Frame 1</a:t>
              </a:r>
              <a:endParaRPr lang="zh-CN" altLang="en-US" sz="1200" baseline="-250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1781" name="图片 1780">
              <a:extLst>
                <a:ext uri="{FF2B5EF4-FFF2-40B4-BE49-F238E27FC236}">
                  <a16:creationId xmlns:a16="http://schemas.microsoft.com/office/drawing/2014/main" id="{B59429FE-00D8-4ED6-8FFD-D1ED5534D2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19976" y="836333"/>
              <a:ext cx="720000" cy="720000"/>
            </a:xfrm>
            <a:prstGeom prst="rect">
              <a:avLst/>
            </a:prstGeom>
          </p:spPr>
        </p:pic>
      </p:grpSp>
      <p:grpSp>
        <p:nvGrpSpPr>
          <p:cNvPr id="1782" name="组合 1781">
            <a:extLst>
              <a:ext uri="{FF2B5EF4-FFF2-40B4-BE49-F238E27FC236}">
                <a16:creationId xmlns:a16="http://schemas.microsoft.com/office/drawing/2014/main" id="{3845C9F7-CAF1-4D09-B8C4-C12B7FE98D44}"/>
              </a:ext>
            </a:extLst>
          </p:cNvPr>
          <p:cNvGrpSpPr/>
          <p:nvPr/>
        </p:nvGrpSpPr>
        <p:grpSpPr>
          <a:xfrm>
            <a:off x="96261" y="1792353"/>
            <a:ext cx="1350255" cy="994537"/>
            <a:chOff x="276249" y="561796"/>
            <a:chExt cx="1350255" cy="994537"/>
          </a:xfrm>
        </p:grpSpPr>
        <p:sp>
          <p:nvSpPr>
            <p:cNvPr id="1783" name="文本框 1782">
              <a:extLst>
                <a:ext uri="{FF2B5EF4-FFF2-40B4-BE49-F238E27FC236}">
                  <a16:creationId xmlns:a16="http://schemas.microsoft.com/office/drawing/2014/main" id="{AB9665AB-DAE4-4D9F-A6AE-975CE71BB9FD}"/>
                </a:ext>
              </a:extLst>
            </p:cNvPr>
            <p:cNvSpPr txBox="1">
              <a:spLocks noChangeAspect="1"/>
            </p:cNvSpPr>
            <p:nvPr/>
          </p:nvSpPr>
          <p:spPr>
            <a:xfrm>
              <a:off x="276249" y="561796"/>
              <a:ext cx="1350255" cy="276999"/>
            </a:xfrm>
            <a:prstGeom prst="rect">
              <a:avLst/>
            </a:prstGeom>
            <a:noFill/>
          </p:spPr>
          <p:txBody>
            <a:bodyPr wrap="square" rtlCol="0">
              <a:spAutoFit/>
            </a:bodyPr>
            <a:lstStyle/>
            <a:p>
              <a:pPr algn="ctr" rtl="0"/>
              <a:r>
                <a:rPr lang="en-US" altLang="zh-CN" sz="12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Encoded Frame 1</a:t>
              </a:r>
              <a:endParaRPr lang="zh-CN" altLang="en-US" sz="1200" baseline="-250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1784" name="图片 1783">
              <a:extLst>
                <a:ext uri="{FF2B5EF4-FFF2-40B4-BE49-F238E27FC236}">
                  <a16:creationId xmlns:a16="http://schemas.microsoft.com/office/drawing/2014/main" id="{4B4DB936-3F1C-4CE5-9D7E-07D63864A30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91376" y="836333"/>
              <a:ext cx="720000" cy="720000"/>
            </a:xfrm>
            <a:prstGeom prst="rect">
              <a:avLst/>
            </a:prstGeom>
          </p:spPr>
        </p:pic>
      </p:grpSp>
    </p:spTree>
    <p:extLst>
      <p:ext uri="{BB962C8B-B14F-4D97-AF65-F5344CB8AC3E}">
        <p14:creationId xmlns:p14="http://schemas.microsoft.com/office/powerpoint/2010/main" val="3444105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t-decoded">
            <a:hlinkClick r:id="" action="ppaction://media"/>
            <a:extLst>
              <a:ext uri="{FF2B5EF4-FFF2-40B4-BE49-F238E27FC236}">
                <a16:creationId xmlns:a16="http://schemas.microsoft.com/office/drawing/2014/main" id="{F55B6376-3A46-4963-B603-8D20C5CB7F9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149700" y="4270257"/>
            <a:ext cx="3251200" cy="1625600"/>
          </a:xfrm>
          <a:prstGeom prst="rect">
            <a:avLst/>
          </a:prstGeom>
        </p:spPr>
      </p:pic>
      <p:pic>
        <p:nvPicPr>
          <p:cNvPr id="12" name="gt-decoded">
            <a:hlinkClick r:id="" action="ppaction://media"/>
            <a:extLst>
              <a:ext uri="{FF2B5EF4-FFF2-40B4-BE49-F238E27FC236}">
                <a16:creationId xmlns:a16="http://schemas.microsoft.com/office/drawing/2014/main" id="{CD03DD8B-BED6-48C8-BE7C-EC92171F42B6}"/>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8220429" y="4296781"/>
            <a:ext cx="3251200" cy="1625600"/>
          </a:xfrm>
          <a:prstGeom prst="rect">
            <a:avLst/>
          </a:prstGeom>
        </p:spPr>
      </p:pic>
      <p:pic>
        <p:nvPicPr>
          <p:cNvPr id="14" name="id10281#ni6gO5jDLJE#006514#006821">
            <a:hlinkClick r:id="" action="ppaction://media"/>
            <a:extLst>
              <a:ext uri="{FF2B5EF4-FFF2-40B4-BE49-F238E27FC236}">
                <a16:creationId xmlns:a16="http://schemas.microsoft.com/office/drawing/2014/main" id="{314CE3F2-A71F-467E-8F73-C3E1C498E6C1}"/>
              </a:ext>
            </a:extLst>
          </p:cNvPr>
          <p:cNvPicPr>
            <a:picLocks noChangeAspect="1"/>
          </p:cNvPicPr>
          <p:nvPr>
            <a:videoFile r:link="rId6"/>
            <p:extLst>
              <p:ext uri="{DAA4B4D4-6D71-4841-9C94-3DE7FCFB9230}">
                <p14:media xmlns:p14="http://schemas.microsoft.com/office/powerpoint/2010/main" r:embed="rId5"/>
              </p:ext>
            </p:extLst>
          </p:nvPr>
        </p:nvPicPr>
        <p:blipFill>
          <a:blip r:embed="rId8"/>
          <a:stretch>
            <a:fillRect/>
          </a:stretch>
        </p:blipFill>
        <p:spPr>
          <a:xfrm>
            <a:off x="4678103" y="4288753"/>
            <a:ext cx="3251200" cy="1625600"/>
          </a:xfrm>
          <a:prstGeom prst="rect">
            <a:avLst/>
          </a:prstGeom>
        </p:spPr>
      </p:pic>
      <p:pic>
        <p:nvPicPr>
          <p:cNvPr id="19" name="图片 18">
            <a:extLst>
              <a:ext uri="{FF2B5EF4-FFF2-40B4-BE49-F238E27FC236}">
                <a16:creationId xmlns:a16="http://schemas.microsoft.com/office/drawing/2014/main" id="{22596806-932C-4052-BFE6-59BECDC48246}"/>
              </a:ext>
            </a:extLst>
          </p:cNvPr>
          <p:cNvPicPr>
            <a:picLocks noChangeAspect="1"/>
          </p:cNvPicPr>
          <p:nvPr/>
        </p:nvPicPr>
        <p:blipFill>
          <a:blip r:embed="rId9"/>
          <a:stretch>
            <a:fillRect/>
          </a:stretch>
        </p:blipFill>
        <p:spPr>
          <a:xfrm>
            <a:off x="2096025" y="1300190"/>
            <a:ext cx="7999949" cy="2227603"/>
          </a:xfrm>
          <a:prstGeom prst="rect">
            <a:avLst/>
          </a:prstGeom>
        </p:spPr>
      </p:pic>
      <p:sp>
        <p:nvSpPr>
          <p:cNvPr id="20" name="矩形 19">
            <a:extLst>
              <a:ext uri="{FF2B5EF4-FFF2-40B4-BE49-F238E27FC236}">
                <a16:creationId xmlns:a16="http://schemas.microsoft.com/office/drawing/2014/main" id="{7787563B-3B90-47CF-ABD8-681CA5EC3EAD}"/>
              </a:ext>
            </a:extLst>
          </p:cNvPr>
          <p:cNvSpPr/>
          <p:nvPr/>
        </p:nvSpPr>
        <p:spPr>
          <a:xfrm>
            <a:off x="4922185" y="355010"/>
            <a:ext cx="2347630" cy="646331"/>
          </a:xfrm>
          <a:prstGeom prst="rect">
            <a:avLst/>
          </a:prstGeom>
        </p:spPr>
        <p:txBody>
          <a:bodyPr wrap="none">
            <a:spAutoFit/>
          </a:bodyPr>
          <a:lstStyle/>
          <a:p>
            <a:r>
              <a:rPr lang="en-US" altLang="zh-CN" sz="3600" dirty="0">
                <a:solidFill>
                  <a:schemeClr val="accent1"/>
                </a:solidFill>
                <a:latin typeface="Arial" panose="020B0604020202020204" pitchFamily="34" charset="0"/>
                <a:cs typeface="Arial" panose="020B0604020202020204" pitchFamily="34" charset="0"/>
              </a:rPr>
              <a:t>Truncation</a:t>
            </a:r>
            <a:endParaRPr lang="zh-CN" altLang="en-US" sz="3600" dirty="0">
              <a:solidFill>
                <a:schemeClr val="accent1"/>
              </a:solidFill>
              <a:latin typeface="Arial" panose="020B0604020202020204" pitchFamily="34" charset="0"/>
              <a:cs typeface="Arial" panose="020B0604020202020204" pitchFamily="34" charset="0"/>
            </a:endParaRPr>
          </a:p>
        </p:txBody>
      </p:sp>
      <p:pic>
        <p:nvPicPr>
          <p:cNvPr id="4" name="图片 3">
            <a:extLst>
              <a:ext uri="{FF2B5EF4-FFF2-40B4-BE49-F238E27FC236}">
                <a16:creationId xmlns:a16="http://schemas.microsoft.com/office/drawing/2014/main" id="{8797385E-D72A-4843-ACD1-10DCB86CBD7B}"/>
              </a:ext>
            </a:extLst>
          </p:cNvPr>
          <p:cNvPicPr>
            <a:picLocks noChangeAspect="1"/>
          </p:cNvPicPr>
          <p:nvPr/>
        </p:nvPicPr>
        <p:blipFill>
          <a:blip r:embed="rId10"/>
          <a:stretch>
            <a:fillRect/>
          </a:stretch>
        </p:blipFill>
        <p:spPr>
          <a:xfrm>
            <a:off x="1589872" y="3826643"/>
            <a:ext cx="2370856" cy="360000"/>
          </a:xfrm>
          <a:prstGeom prst="rect">
            <a:avLst/>
          </a:prstGeom>
        </p:spPr>
      </p:pic>
      <p:pic>
        <p:nvPicPr>
          <p:cNvPr id="5" name="图片 4">
            <a:extLst>
              <a:ext uri="{FF2B5EF4-FFF2-40B4-BE49-F238E27FC236}">
                <a16:creationId xmlns:a16="http://schemas.microsoft.com/office/drawing/2014/main" id="{CCFDC146-0F29-4D7B-B1EA-C0A9D10D2CCE}"/>
              </a:ext>
            </a:extLst>
          </p:cNvPr>
          <p:cNvPicPr>
            <a:picLocks noChangeAspect="1"/>
          </p:cNvPicPr>
          <p:nvPr/>
        </p:nvPicPr>
        <p:blipFill>
          <a:blip r:embed="rId11"/>
          <a:stretch>
            <a:fillRect/>
          </a:stretch>
        </p:blipFill>
        <p:spPr>
          <a:xfrm>
            <a:off x="5021201" y="3826643"/>
            <a:ext cx="2565004" cy="360000"/>
          </a:xfrm>
          <a:prstGeom prst="rect">
            <a:avLst/>
          </a:prstGeom>
        </p:spPr>
      </p:pic>
      <p:pic>
        <p:nvPicPr>
          <p:cNvPr id="21" name="图片 20">
            <a:extLst>
              <a:ext uri="{FF2B5EF4-FFF2-40B4-BE49-F238E27FC236}">
                <a16:creationId xmlns:a16="http://schemas.microsoft.com/office/drawing/2014/main" id="{265AA850-E0EF-4088-B2F1-71FB4E4B2707}"/>
              </a:ext>
            </a:extLst>
          </p:cNvPr>
          <p:cNvPicPr>
            <a:picLocks noChangeAspect="1"/>
          </p:cNvPicPr>
          <p:nvPr/>
        </p:nvPicPr>
        <p:blipFill>
          <a:blip r:embed="rId12"/>
          <a:stretch>
            <a:fillRect/>
          </a:stretch>
        </p:blipFill>
        <p:spPr>
          <a:xfrm>
            <a:off x="8640811" y="3826643"/>
            <a:ext cx="2410435" cy="360000"/>
          </a:xfrm>
          <a:prstGeom prst="rect">
            <a:avLst/>
          </a:prstGeom>
        </p:spPr>
      </p:pic>
      <p:sp>
        <p:nvSpPr>
          <p:cNvPr id="22" name="矩形 21">
            <a:extLst>
              <a:ext uri="{FF2B5EF4-FFF2-40B4-BE49-F238E27FC236}">
                <a16:creationId xmlns:a16="http://schemas.microsoft.com/office/drawing/2014/main" id="{AD85EB93-A548-4E31-8F5B-C7358B9E16D8}"/>
              </a:ext>
            </a:extLst>
          </p:cNvPr>
          <p:cNvSpPr/>
          <p:nvPr/>
        </p:nvSpPr>
        <p:spPr>
          <a:xfrm>
            <a:off x="3160489" y="5937634"/>
            <a:ext cx="901209" cy="307777"/>
          </a:xfrm>
          <a:prstGeom prst="rect">
            <a:avLst/>
          </a:prstGeom>
        </p:spPr>
        <p:txBody>
          <a:bodyPr wrap="none">
            <a:spAutoFit/>
          </a:bodyPr>
          <a:lstStyle/>
          <a:p>
            <a:r>
              <a:rPr lang="en-US" altLang="zh-CN" sz="1400" dirty="0"/>
              <a:t>Decoded</a:t>
            </a:r>
            <a:endParaRPr lang="zh-CN" altLang="en-US" sz="1400" dirty="0"/>
          </a:p>
        </p:txBody>
      </p:sp>
      <p:sp>
        <p:nvSpPr>
          <p:cNvPr id="23" name="矩形 22">
            <a:extLst>
              <a:ext uri="{FF2B5EF4-FFF2-40B4-BE49-F238E27FC236}">
                <a16:creationId xmlns:a16="http://schemas.microsoft.com/office/drawing/2014/main" id="{DE45AC6E-59D6-44F9-93E2-D0FEDE6006DD}"/>
              </a:ext>
            </a:extLst>
          </p:cNvPr>
          <p:cNvSpPr/>
          <p:nvPr/>
        </p:nvSpPr>
        <p:spPr>
          <a:xfrm>
            <a:off x="1771123" y="5931855"/>
            <a:ext cx="433132" cy="307777"/>
          </a:xfrm>
          <a:prstGeom prst="rect">
            <a:avLst/>
          </a:prstGeom>
        </p:spPr>
        <p:txBody>
          <a:bodyPr wrap="none">
            <a:spAutoFit/>
          </a:bodyPr>
          <a:lstStyle/>
          <a:p>
            <a:r>
              <a:rPr lang="en-US" altLang="zh-CN" sz="1400" dirty="0"/>
              <a:t>GT</a:t>
            </a:r>
            <a:endParaRPr lang="zh-CN" altLang="en-US" sz="1400" dirty="0"/>
          </a:p>
        </p:txBody>
      </p:sp>
      <p:sp>
        <p:nvSpPr>
          <p:cNvPr id="24" name="矩形 23">
            <a:extLst>
              <a:ext uri="{FF2B5EF4-FFF2-40B4-BE49-F238E27FC236}">
                <a16:creationId xmlns:a16="http://schemas.microsoft.com/office/drawing/2014/main" id="{38C9B427-E7CA-4204-B78A-EF9B0EB1B454}"/>
              </a:ext>
            </a:extLst>
          </p:cNvPr>
          <p:cNvSpPr/>
          <p:nvPr/>
        </p:nvSpPr>
        <p:spPr>
          <a:xfrm>
            <a:off x="6717659" y="5931855"/>
            <a:ext cx="901209" cy="307777"/>
          </a:xfrm>
          <a:prstGeom prst="rect">
            <a:avLst/>
          </a:prstGeom>
        </p:spPr>
        <p:txBody>
          <a:bodyPr wrap="none">
            <a:spAutoFit/>
          </a:bodyPr>
          <a:lstStyle/>
          <a:p>
            <a:r>
              <a:rPr lang="en-US" altLang="zh-CN" sz="1400" dirty="0"/>
              <a:t>Decoded</a:t>
            </a:r>
            <a:endParaRPr lang="zh-CN" altLang="en-US" sz="1400" dirty="0"/>
          </a:p>
        </p:txBody>
      </p:sp>
      <p:sp>
        <p:nvSpPr>
          <p:cNvPr id="25" name="矩形 24">
            <a:extLst>
              <a:ext uri="{FF2B5EF4-FFF2-40B4-BE49-F238E27FC236}">
                <a16:creationId xmlns:a16="http://schemas.microsoft.com/office/drawing/2014/main" id="{EDD33B75-B96F-4B8A-96DB-C4CBB62B8A6C}"/>
              </a:ext>
            </a:extLst>
          </p:cNvPr>
          <p:cNvSpPr/>
          <p:nvPr/>
        </p:nvSpPr>
        <p:spPr>
          <a:xfrm>
            <a:off x="5328293" y="5931855"/>
            <a:ext cx="433132" cy="307777"/>
          </a:xfrm>
          <a:prstGeom prst="rect">
            <a:avLst/>
          </a:prstGeom>
        </p:spPr>
        <p:txBody>
          <a:bodyPr wrap="none">
            <a:spAutoFit/>
          </a:bodyPr>
          <a:lstStyle/>
          <a:p>
            <a:r>
              <a:rPr lang="en-US" altLang="zh-CN" sz="1400" dirty="0"/>
              <a:t>GT</a:t>
            </a:r>
            <a:endParaRPr lang="zh-CN" altLang="en-US" sz="1400" dirty="0"/>
          </a:p>
        </p:txBody>
      </p:sp>
      <p:sp>
        <p:nvSpPr>
          <p:cNvPr id="26" name="矩形 25">
            <a:extLst>
              <a:ext uri="{FF2B5EF4-FFF2-40B4-BE49-F238E27FC236}">
                <a16:creationId xmlns:a16="http://schemas.microsoft.com/office/drawing/2014/main" id="{68BEC46E-964D-4EE3-B6A3-C97520C21A50}"/>
              </a:ext>
            </a:extLst>
          </p:cNvPr>
          <p:cNvSpPr/>
          <p:nvPr/>
        </p:nvSpPr>
        <p:spPr>
          <a:xfrm>
            <a:off x="10244631" y="5931855"/>
            <a:ext cx="901209" cy="307777"/>
          </a:xfrm>
          <a:prstGeom prst="rect">
            <a:avLst/>
          </a:prstGeom>
        </p:spPr>
        <p:txBody>
          <a:bodyPr wrap="none">
            <a:spAutoFit/>
          </a:bodyPr>
          <a:lstStyle/>
          <a:p>
            <a:r>
              <a:rPr lang="en-US" altLang="zh-CN" sz="1400" dirty="0"/>
              <a:t>Decoded</a:t>
            </a:r>
            <a:endParaRPr lang="zh-CN" altLang="en-US" sz="1400" dirty="0"/>
          </a:p>
        </p:txBody>
      </p:sp>
      <p:sp>
        <p:nvSpPr>
          <p:cNvPr id="27" name="矩形 26">
            <a:extLst>
              <a:ext uri="{FF2B5EF4-FFF2-40B4-BE49-F238E27FC236}">
                <a16:creationId xmlns:a16="http://schemas.microsoft.com/office/drawing/2014/main" id="{18AA9B0B-0F36-41A8-90C0-5F4C010E541D}"/>
              </a:ext>
            </a:extLst>
          </p:cNvPr>
          <p:cNvSpPr/>
          <p:nvPr/>
        </p:nvSpPr>
        <p:spPr>
          <a:xfrm>
            <a:off x="8885463" y="5931855"/>
            <a:ext cx="433132" cy="307777"/>
          </a:xfrm>
          <a:prstGeom prst="rect">
            <a:avLst/>
          </a:prstGeom>
        </p:spPr>
        <p:txBody>
          <a:bodyPr wrap="none">
            <a:spAutoFit/>
          </a:bodyPr>
          <a:lstStyle/>
          <a:p>
            <a:r>
              <a:rPr lang="en-US" altLang="zh-CN" sz="1400" dirty="0"/>
              <a:t>GT</a:t>
            </a:r>
            <a:endParaRPr lang="zh-CN" altLang="en-US" sz="1400" dirty="0"/>
          </a:p>
        </p:txBody>
      </p:sp>
    </p:spTree>
    <p:extLst>
      <p:ext uri="{BB962C8B-B14F-4D97-AF65-F5344CB8AC3E}">
        <p14:creationId xmlns:p14="http://schemas.microsoft.com/office/powerpoint/2010/main" val="74297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34" fill="hold"/>
                                        <p:tgtEl>
                                          <p:spTgt spid="11"/>
                                        </p:tgtEl>
                                      </p:cBhvr>
                                    </p:cmd>
                                  </p:childTnLst>
                                </p:cTn>
                              </p:par>
                              <p:par>
                                <p:cTn id="7" presetID="1" presetClass="mediacall" presetSubtype="0" fill="hold" nodeType="withEffect">
                                  <p:stCondLst>
                                    <p:cond delay="0"/>
                                  </p:stCondLst>
                                  <p:childTnLst>
                                    <p:cmd type="call" cmd="playFrom(0.0)">
                                      <p:cBhvr>
                                        <p:cTn id="8" dur="13334" fill="hold"/>
                                        <p:tgtEl>
                                          <p:spTgt spid="14"/>
                                        </p:tgtEl>
                                      </p:cBhvr>
                                    </p:cmd>
                                  </p:childTnLst>
                                </p:cTn>
                              </p:par>
                              <p:par>
                                <p:cTn id="9" presetID="1" presetClass="mediacall" presetSubtype="0" fill="hold" nodeType="withEffect">
                                  <p:stCondLst>
                                    <p:cond delay="0"/>
                                  </p:stCondLst>
                                  <p:childTnLst>
                                    <p:cmd type="call" cmd="playFrom(0.0)">
                                      <p:cBhvr>
                                        <p:cTn id="10" dur="1333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1"/>
                </p:tgtEl>
              </p:cMediaNode>
            </p:video>
            <p:video>
              <p:cMediaNode vol="80000">
                <p:cTn id="12" fill="hold" display="0">
                  <p:stCondLst>
                    <p:cond delay="indefinite"/>
                  </p:stCondLst>
                </p:cTn>
                <p:tgtEl>
                  <p:spTgt spid="12"/>
                </p:tgtEl>
              </p:cMediaNode>
            </p:video>
            <p:video>
              <p:cMediaNode vol="80000">
                <p:cTn id="13" fill="hold" display="0">
                  <p:stCondLst>
                    <p:cond delay="indefinite"/>
                  </p:stCondLst>
                </p:cTn>
                <p:tgtEl>
                  <p:spTgt spid="1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114747C-FE38-4D2C-B040-CE60D7406CC2}"/>
              </a:ext>
            </a:extLst>
          </p:cNvPr>
          <p:cNvPicPr>
            <a:picLocks noChangeAspect="1"/>
          </p:cNvPicPr>
          <p:nvPr/>
        </p:nvPicPr>
        <p:blipFill>
          <a:blip r:embed="rId2"/>
          <a:stretch>
            <a:fillRect/>
          </a:stretch>
        </p:blipFill>
        <p:spPr>
          <a:xfrm>
            <a:off x="2208798" y="2029809"/>
            <a:ext cx="7774404" cy="3452681"/>
          </a:xfrm>
          <a:prstGeom prst="rect">
            <a:avLst/>
          </a:prstGeom>
        </p:spPr>
      </p:pic>
      <p:sp>
        <p:nvSpPr>
          <p:cNvPr id="4" name="矩形 3">
            <a:extLst>
              <a:ext uri="{FF2B5EF4-FFF2-40B4-BE49-F238E27FC236}">
                <a16:creationId xmlns:a16="http://schemas.microsoft.com/office/drawing/2014/main" id="{23BED10E-35EE-48CD-8103-4416B92936D2}"/>
              </a:ext>
            </a:extLst>
          </p:cNvPr>
          <p:cNvSpPr/>
          <p:nvPr/>
        </p:nvSpPr>
        <p:spPr>
          <a:xfrm>
            <a:off x="4109880" y="355010"/>
            <a:ext cx="3972241" cy="646331"/>
          </a:xfrm>
          <a:prstGeom prst="rect">
            <a:avLst/>
          </a:prstGeom>
        </p:spPr>
        <p:txBody>
          <a:bodyPr wrap="none">
            <a:spAutoFit/>
          </a:bodyPr>
          <a:lstStyle/>
          <a:p>
            <a:r>
              <a:rPr lang="en-US" altLang="zh-CN" sz="3600" dirty="0">
                <a:solidFill>
                  <a:schemeClr val="accent1"/>
                </a:solidFill>
                <a:latin typeface="Arial" panose="020B0604020202020204" pitchFamily="34" charset="0"/>
                <a:cs typeface="Arial" panose="020B0604020202020204" pitchFamily="34" charset="0"/>
              </a:rPr>
              <a:t>Differential Coding</a:t>
            </a:r>
            <a:endParaRPr lang="zh-CN" altLang="en-US" sz="3600" dirty="0">
              <a:solidFill>
                <a:schemeClr val="accent1"/>
              </a:solidFill>
              <a:latin typeface="Arial" panose="020B0604020202020204" pitchFamily="34" charset="0"/>
              <a:cs typeface="Arial" panose="020B0604020202020204" pitchFamily="34" charset="0"/>
            </a:endParaRPr>
          </a:p>
        </p:txBody>
      </p:sp>
      <p:sp>
        <p:nvSpPr>
          <p:cNvPr id="6" name="矩形 5">
            <a:extLst>
              <a:ext uri="{FF2B5EF4-FFF2-40B4-BE49-F238E27FC236}">
                <a16:creationId xmlns:a16="http://schemas.microsoft.com/office/drawing/2014/main" id="{01376744-7560-4DE3-809B-BDB76584147B}"/>
              </a:ext>
            </a:extLst>
          </p:cNvPr>
          <p:cNvSpPr>
            <a:spLocks noChangeAspect="1"/>
          </p:cNvSpPr>
          <p:nvPr/>
        </p:nvSpPr>
        <p:spPr>
          <a:xfrm>
            <a:off x="4044588" y="4272818"/>
            <a:ext cx="5356455" cy="37081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Tree>
    <p:extLst>
      <p:ext uri="{BB962C8B-B14F-4D97-AF65-F5344CB8AC3E}">
        <p14:creationId xmlns:p14="http://schemas.microsoft.com/office/powerpoint/2010/main" val="306954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0227D17-93D2-4AFA-B1E0-7C31953533FC}"/>
              </a:ext>
            </a:extLst>
          </p:cNvPr>
          <p:cNvPicPr>
            <a:picLocks noChangeAspect="1"/>
          </p:cNvPicPr>
          <p:nvPr/>
        </p:nvPicPr>
        <p:blipFill>
          <a:blip r:embed="rId2"/>
          <a:stretch>
            <a:fillRect/>
          </a:stretch>
        </p:blipFill>
        <p:spPr>
          <a:xfrm>
            <a:off x="310132" y="1003123"/>
            <a:ext cx="5704588" cy="5427594"/>
          </a:xfrm>
          <a:prstGeom prst="rect">
            <a:avLst/>
          </a:prstGeom>
        </p:spPr>
      </p:pic>
      <p:sp>
        <p:nvSpPr>
          <p:cNvPr id="3" name="矩形 2">
            <a:extLst>
              <a:ext uri="{FF2B5EF4-FFF2-40B4-BE49-F238E27FC236}">
                <a16:creationId xmlns:a16="http://schemas.microsoft.com/office/drawing/2014/main" id="{6F0676DB-1DD2-4165-BAEA-FDB565DB4A63}"/>
              </a:ext>
            </a:extLst>
          </p:cNvPr>
          <p:cNvSpPr/>
          <p:nvPr/>
        </p:nvSpPr>
        <p:spPr>
          <a:xfrm>
            <a:off x="4071408" y="355010"/>
            <a:ext cx="4049185" cy="646331"/>
          </a:xfrm>
          <a:prstGeom prst="rect">
            <a:avLst/>
          </a:prstGeom>
        </p:spPr>
        <p:txBody>
          <a:bodyPr wrap="none">
            <a:spAutoFit/>
          </a:bodyPr>
          <a:lstStyle/>
          <a:p>
            <a:r>
              <a:rPr lang="en-US" altLang="zh-CN" sz="3600" dirty="0">
                <a:solidFill>
                  <a:schemeClr val="accent1"/>
                </a:solidFill>
                <a:latin typeface="Arial" panose="020B0604020202020204" pitchFamily="34" charset="0"/>
                <a:cs typeface="Arial" panose="020B0604020202020204" pitchFamily="34" charset="0"/>
              </a:rPr>
              <a:t>Visual Comparison</a:t>
            </a:r>
            <a:endParaRPr lang="zh-CN" altLang="en-US" sz="3600" dirty="0">
              <a:solidFill>
                <a:schemeClr val="accent1"/>
              </a:solidFill>
              <a:latin typeface="Arial" panose="020B0604020202020204" pitchFamily="34" charset="0"/>
              <a:cs typeface="Arial" panose="020B0604020202020204" pitchFamily="34" charset="0"/>
            </a:endParaRPr>
          </a:p>
        </p:txBody>
      </p:sp>
      <p:grpSp>
        <p:nvGrpSpPr>
          <p:cNvPr id="23" name="组合 22">
            <a:extLst>
              <a:ext uri="{FF2B5EF4-FFF2-40B4-BE49-F238E27FC236}">
                <a16:creationId xmlns:a16="http://schemas.microsoft.com/office/drawing/2014/main" id="{FB34B7EA-8C13-4283-9673-CD670508BFBE}"/>
              </a:ext>
            </a:extLst>
          </p:cNvPr>
          <p:cNvGrpSpPr/>
          <p:nvPr/>
        </p:nvGrpSpPr>
        <p:grpSpPr>
          <a:xfrm>
            <a:off x="9034909" y="5001154"/>
            <a:ext cx="1806387" cy="1080001"/>
            <a:chOff x="10784624" y="3195530"/>
            <a:chExt cx="1806387" cy="1080001"/>
          </a:xfrm>
        </p:grpSpPr>
        <p:pic>
          <p:nvPicPr>
            <p:cNvPr id="17" name="图片 16">
              <a:extLst>
                <a:ext uri="{FF2B5EF4-FFF2-40B4-BE49-F238E27FC236}">
                  <a16:creationId xmlns:a16="http://schemas.microsoft.com/office/drawing/2014/main" id="{F1F2D58A-9EE0-4753-8F22-DB4F6524D650}"/>
                </a:ext>
              </a:extLst>
            </p:cNvPr>
            <p:cNvPicPr>
              <a:picLocks noChangeAspect="1"/>
            </p:cNvPicPr>
            <p:nvPr/>
          </p:nvPicPr>
          <p:blipFill rotWithShape="1">
            <a:blip r:embed="rId3">
              <a:extLst>
                <a:ext uri="{28A0092B-C50C-407E-A947-70E740481C1C}">
                  <a14:useLocalDpi xmlns:a14="http://schemas.microsoft.com/office/drawing/2010/main" val="0"/>
                </a:ext>
              </a:extLst>
            </a:blip>
            <a:srcRect l="24791" t="54112" r="25176" b="15888"/>
            <a:stretch/>
          </p:blipFill>
          <p:spPr>
            <a:xfrm>
              <a:off x="10784624" y="3195530"/>
              <a:ext cx="1801192" cy="1080000"/>
            </a:xfrm>
            <a:prstGeom prst="rect">
              <a:avLst/>
            </a:prstGeom>
          </p:spPr>
        </p:pic>
        <p:sp>
          <p:nvSpPr>
            <p:cNvPr id="11" name="矩形 10">
              <a:extLst>
                <a:ext uri="{FF2B5EF4-FFF2-40B4-BE49-F238E27FC236}">
                  <a16:creationId xmlns:a16="http://schemas.microsoft.com/office/drawing/2014/main" id="{3310CE62-38CC-470F-84B5-CAB3BFB84C33}"/>
                </a:ext>
              </a:extLst>
            </p:cNvPr>
            <p:cNvSpPr/>
            <p:nvPr/>
          </p:nvSpPr>
          <p:spPr>
            <a:xfrm>
              <a:off x="10789819" y="3195531"/>
              <a:ext cx="1801192" cy="108000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 name="组合 25">
            <a:extLst>
              <a:ext uri="{FF2B5EF4-FFF2-40B4-BE49-F238E27FC236}">
                <a16:creationId xmlns:a16="http://schemas.microsoft.com/office/drawing/2014/main" id="{B1A6F058-9EA5-4513-A73D-5445FBCF88F9}"/>
              </a:ext>
            </a:extLst>
          </p:cNvPr>
          <p:cNvGrpSpPr/>
          <p:nvPr/>
        </p:nvGrpSpPr>
        <p:grpSpPr>
          <a:xfrm>
            <a:off x="6611730" y="3209225"/>
            <a:ext cx="1801192" cy="1080000"/>
            <a:chOff x="1677106" y="3195531"/>
            <a:chExt cx="1801192" cy="1080000"/>
          </a:xfrm>
        </p:grpSpPr>
        <p:pic>
          <p:nvPicPr>
            <p:cNvPr id="15" name="图片 14">
              <a:extLst>
                <a:ext uri="{FF2B5EF4-FFF2-40B4-BE49-F238E27FC236}">
                  <a16:creationId xmlns:a16="http://schemas.microsoft.com/office/drawing/2014/main" id="{3FEA54E9-7F6D-4599-8ADC-BF469E85A1C9}"/>
                </a:ext>
              </a:extLst>
            </p:cNvPr>
            <p:cNvPicPr>
              <a:picLocks noChangeAspect="1"/>
            </p:cNvPicPr>
            <p:nvPr/>
          </p:nvPicPr>
          <p:blipFill rotWithShape="1">
            <a:blip r:embed="rId4">
              <a:extLst>
                <a:ext uri="{28A0092B-C50C-407E-A947-70E740481C1C}">
                  <a14:useLocalDpi xmlns:a14="http://schemas.microsoft.com/office/drawing/2010/main" val="0"/>
                </a:ext>
              </a:extLst>
            </a:blip>
            <a:srcRect l="24983" t="54112" r="25031" b="15888"/>
            <a:stretch/>
          </p:blipFill>
          <p:spPr>
            <a:xfrm>
              <a:off x="1677106" y="3195531"/>
              <a:ext cx="1799461" cy="1080000"/>
            </a:xfrm>
            <a:prstGeom prst="rect">
              <a:avLst/>
            </a:prstGeom>
          </p:spPr>
        </p:pic>
        <p:sp>
          <p:nvSpPr>
            <p:cNvPr id="20" name="矩形 19">
              <a:extLst>
                <a:ext uri="{FF2B5EF4-FFF2-40B4-BE49-F238E27FC236}">
                  <a16:creationId xmlns:a16="http://schemas.microsoft.com/office/drawing/2014/main" id="{71083CA0-1D5D-468D-BD44-B79A8AD6C2D2}"/>
                </a:ext>
              </a:extLst>
            </p:cNvPr>
            <p:cNvSpPr/>
            <p:nvPr/>
          </p:nvSpPr>
          <p:spPr>
            <a:xfrm>
              <a:off x="1677106" y="3195531"/>
              <a:ext cx="1801192" cy="108000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组合 24">
            <a:extLst>
              <a:ext uri="{FF2B5EF4-FFF2-40B4-BE49-F238E27FC236}">
                <a16:creationId xmlns:a16="http://schemas.microsoft.com/office/drawing/2014/main" id="{846ED709-8E09-4ACA-A5D2-D1C2F859AD40}"/>
              </a:ext>
            </a:extLst>
          </p:cNvPr>
          <p:cNvGrpSpPr/>
          <p:nvPr/>
        </p:nvGrpSpPr>
        <p:grpSpPr>
          <a:xfrm>
            <a:off x="9034909" y="1417294"/>
            <a:ext cx="1802924" cy="1080000"/>
            <a:chOff x="4713522" y="3195531"/>
            <a:chExt cx="1802924" cy="1080000"/>
          </a:xfrm>
        </p:grpSpPr>
        <p:pic>
          <p:nvPicPr>
            <p:cNvPr id="13" name="图片 12">
              <a:extLst>
                <a:ext uri="{FF2B5EF4-FFF2-40B4-BE49-F238E27FC236}">
                  <a16:creationId xmlns:a16="http://schemas.microsoft.com/office/drawing/2014/main" id="{D3C06429-26FB-4419-BC94-FC236F80B4D4}"/>
                </a:ext>
              </a:extLst>
            </p:cNvPr>
            <p:cNvPicPr>
              <a:picLocks noChangeAspect="1"/>
            </p:cNvPicPr>
            <p:nvPr/>
          </p:nvPicPr>
          <p:blipFill rotWithShape="1">
            <a:blip r:embed="rId5">
              <a:extLst>
                <a:ext uri="{28A0092B-C50C-407E-A947-70E740481C1C}">
                  <a14:useLocalDpi xmlns:a14="http://schemas.microsoft.com/office/drawing/2010/main" val="0"/>
                </a:ext>
              </a:extLst>
            </a:blip>
            <a:srcRect l="24935" t="54112" r="25032" b="15888"/>
            <a:stretch/>
          </p:blipFill>
          <p:spPr>
            <a:xfrm>
              <a:off x="4713522" y="3195531"/>
              <a:ext cx="1801193" cy="1080000"/>
            </a:xfrm>
            <a:prstGeom prst="rect">
              <a:avLst/>
            </a:prstGeom>
          </p:spPr>
        </p:pic>
        <p:sp>
          <p:nvSpPr>
            <p:cNvPr id="21" name="矩形 20">
              <a:extLst>
                <a:ext uri="{FF2B5EF4-FFF2-40B4-BE49-F238E27FC236}">
                  <a16:creationId xmlns:a16="http://schemas.microsoft.com/office/drawing/2014/main" id="{180EDA54-A359-4D83-BF19-6658B9C282AF}"/>
                </a:ext>
              </a:extLst>
            </p:cNvPr>
            <p:cNvSpPr/>
            <p:nvPr/>
          </p:nvSpPr>
          <p:spPr>
            <a:xfrm>
              <a:off x="4715254" y="3195531"/>
              <a:ext cx="1801192" cy="108000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a:extLst>
              <a:ext uri="{FF2B5EF4-FFF2-40B4-BE49-F238E27FC236}">
                <a16:creationId xmlns:a16="http://schemas.microsoft.com/office/drawing/2014/main" id="{7E790CFC-20D9-44EE-90AB-C3FCEB5A6B8E}"/>
              </a:ext>
            </a:extLst>
          </p:cNvPr>
          <p:cNvGrpSpPr/>
          <p:nvPr/>
        </p:nvGrpSpPr>
        <p:grpSpPr>
          <a:xfrm>
            <a:off x="9036640" y="3209224"/>
            <a:ext cx="1802924" cy="1080001"/>
            <a:chOff x="7749939" y="3195530"/>
            <a:chExt cx="1802924" cy="1080001"/>
          </a:xfrm>
        </p:grpSpPr>
        <p:pic>
          <p:nvPicPr>
            <p:cNvPr id="19" name="图片 18">
              <a:extLst>
                <a:ext uri="{FF2B5EF4-FFF2-40B4-BE49-F238E27FC236}">
                  <a16:creationId xmlns:a16="http://schemas.microsoft.com/office/drawing/2014/main" id="{B5DDB546-F986-40FB-8FA8-598A80BA5580}"/>
                </a:ext>
              </a:extLst>
            </p:cNvPr>
            <p:cNvPicPr>
              <a:picLocks noChangeAspect="1"/>
            </p:cNvPicPr>
            <p:nvPr/>
          </p:nvPicPr>
          <p:blipFill rotWithShape="1">
            <a:blip r:embed="rId6">
              <a:extLst>
                <a:ext uri="{28A0092B-C50C-407E-A947-70E740481C1C}">
                  <a14:useLocalDpi xmlns:a14="http://schemas.microsoft.com/office/drawing/2010/main" val="0"/>
                </a:ext>
              </a:extLst>
            </a:blip>
            <a:srcRect l="24888" t="54112" r="25080" b="15888"/>
            <a:stretch/>
          </p:blipFill>
          <p:spPr>
            <a:xfrm>
              <a:off x="7749939" y="3195530"/>
              <a:ext cx="1801192" cy="1080001"/>
            </a:xfrm>
            <a:prstGeom prst="rect">
              <a:avLst/>
            </a:prstGeom>
          </p:spPr>
        </p:pic>
        <p:sp>
          <p:nvSpPr>
            <p:cNvPr id="22" name="矩形 21">
              <a:extLst>
                <a:ext uri="{FF2B5EF4-FFF2-40B4-BE49-F238E27FC236}">
                  <a16:creationId xmlns:a16="http://schemas.microsoft.com/office/drawing/2014/main" id="{3B5BC502-6F44-46E8-949F-5734E878FFB5}"/>
                </a:ext>
              </a:extLst>
            </p:cNvPr>
            <p:cNvSpPr/>
            <p:nvPr/>
          </p:nvSpPr>
          <p:spPr>
            <a:xfrm>
              <a:off x="7751671" y="3195531"/>
              <a:ext cx="1801192" cy="108000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矩形 26">
            <a:extLst>
              <a:ext uri="{FF2B5EF4-FFF2-40B4-BE49-F238E27FC236}">
                <a16:creationId xmlns:a16="http://schemas.microsoft.com/office/drawing/2014/main" id="{C400DE61-86D8-4A8B-A6D1-69716BFE1BC5}"/>
              </a:ext>
            </a:extLst>
          </p:cNvPr>
          <p:cNvSpPr>
            <a:spLocks noChangeAspect="1"/>
          </p:cNvSpPr>
          <p:nvPr/>
        </p:nvSpPr>
        <p:spPr>
          <a:xfrm>
            <a:off x="637705" y="3749226"/>
            <a:ext cx="716462" cy="42987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FE9B8136-C0EE-4172-83DE-381F4E58218D}"/>
              </a:ext>
            </a:extLst>
          </p:cNvPr>
          <p:cNvSpPr>
            <a:spLocks noChangeAspect="1"/>
          </p:cNvSpPr>
          <p:nvPr/>
        </p:nvSpPr>
        <p:spPr>
          <a:xfrm>
            <a:off x="2050393" y="3749225"/>
            <a:ext cx="716462" cy="42987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B5D54BF7-92CA-4F4C-9151-FA51DDCFB345}"/>
              </a:ext>
            </a:extLst>
          </p:cNvPr>
          <p:cNvSpPr>
            <a:spLocks noChangeAspect="1"/>
          </p:cNvSpPr>
          <p:nvPr/>
        </p:nvSpPr>
        <p:spPr>
          <a:xfrm>
            <a:off x="3463081" y="3749225"/>
            <a:ext cx="716462" cy="42987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30" name="矩形 29">
            <a:extLst>
              <a:ext uri="{FF2B5EF4-FFF2-40B4-BE49-F238E27FC236}">
                <a16:creationId xmlns:a16="http://schemas.microsoft.com/office/drawing/2014/main" id="{5B9142E4-DE04-4AF7-9722-0429FCCBCF86}"/>
              </a:ext>
            </a:extLst>
          </p:cNvPr>
          <p:cNvSpPr>
            <a:spLocks noChangeAspect="1"/>
          </p:cNvSpPr>
          <p:nvPr/>
        </p:nvSpPr>
        <p:spPr>
          <a:xfrm>
            <a:off x="4875770" y="3749225"/>
            <a:ext cx="716462" cy="42987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a:extLst>
              <a:ext uri="{FF2B5EF4-FFF2-40B4-BE49-F238E27FC236}">
                <a16:creationId xmlns:a16="http://schemas.microsoft.com/office/drawing/2014/main" id="{466189B2-E680-4FFD-B9E1-43D8B00DF236}"/>
              </a:ext>
            </a:extLst>
          </p:cNvPr>
          <p:cNvSpPr/>
          <p:nvPr/>
        </p:nvSpPr>
        <p:spPr>
          <a:xfrm>
            <a:off x="0" y="6476848"/>
            <a:ext cx="12079459" cy="400110"/>
          </a:xfrm>
          <a:prstGeom prst="rect">
            <a:avLst/>
          </a:prstGeom>
        </p:spPr>
        <p:txBody>
          <a:bodyPr wrap="square">
            <a:spAutoFit/>
          </a:bodyPr>
          <a:lstStyle/>
          <a:p>
            <a:pPr>
              <a:spcAft>
                <a:spcPts val="600"/>
              </a:spcAft>
            </a:pPr>
            <a:r>
              <a:rPr lang="en-US" altLang="zh-CN" sz="1000" dirty="0">
                <a:solidFill>
                  <a:schemeClr val="tx2">
                    <a:lumMod val="50000"/>
                    <a:lumOff val="50000"/>
                  </a:schemeClr>
                </a:solidFill>
                <a:latin typeface="Arial" panose="020B0604020202020204" pitchFamily="34" charset="0"/>
              </a:rPr>
              <a:t>*</a:t>
            </a:r>
            <a:r>
              <a:rPr lang="en-US" altLang="zh-CN" sz="1000" dirty="0" err="1">
                <a:solidFill>
                  <a:schemeClr val="tx2">
                    <a:lumMod val="50000"/>
                    <a:lumOff val="50000"/>
                  </a:schemeClr>
                </a:solidFill>
                <a:latin typeface="Arial" panose="020B0604020202020204" pitchFamily="34" charset="0"/>
              </a:rPr>
              <a:t>Konuko</a:t>
            </a:r>
            <a:r>
              <a:rPr lang="en-US" altLang="zh-CN" sz="1000" dirty="0">
                <a:solidFill>
                  <a:schemeClr val="tx2">
                    <a:lumMod val="50000"/>
                    <a:lumOff val="50000"/>
                  </a:schemeClr>
                </a:solidFill>
                <a:latin typeface="Arial" panose="020B0604020202020204" pitchFamily="34" charset="0"/>
              </a:rPr>
              <a:t> G, </a:t>
            </a:r>
            <a:r>
              <a:rPr lang="en-US" altLang="zh-CN" sz="1000" dirty="0" err="1">
                <a:solidFill>
                  <a:schemeClr val="tx2">
                    <a:lumMod val="50000"/>
                    <a:lumOff val="50000"/>
                  </a:schemeClr>
                </a:solidFill>
                <a:latin typeface="Arial" panose="020B0604020202020204" pitchFamily="34" charset="0"/>
              </a:rPr>
              <a:t>Valenzise</a:t>
            </a:r>
            <a:r>
              <a:rPr lang="en-US" altLang="zh-CN" sz="1000" dirty="0">
                <a:solidFill>
                  <a:schemeClr val="tx2">
                    <a:lumMod val="50000"/>
                    <a:lumOff val="50000"/>
                  </a:schemeClr>
                </a:solidFill>
                <a:latin typeface="Arial" panose="020B0604020202020204" pitchFamily="34" charset="0"/>
              </a:rPr>
              <a:t> G, </a:t>
            </a:r>
            <a:r>
              <a:rPr lang="en-US" altLang="zh-CN" sz="1000" dirty="0" err="1">
                <a:solidFill>
                  <a:schemeClr val="tx2">
                    <a:lumMod val="50000"/>
                    <a:lumOff val="50000"/>
                  </a:schemeClr>
                </a:solidFill>
                <a:latin typeface="Arial" panose="020B0604020202020204" pitchFamily="34" charset="0"/>
              </a:rPr>
              <a:t>Lathuilière</a:t>
            </a:r>
            <a:r>
              <a:rPr lang="en-US" altLang="zh-CN" sz="1000" dirty="0">
                <a:solidFill>
                  <a:schemeClr val="tx2">
                    <a:lumMod val="50000"/>
                    <a:lumOff val="50000"/>
                  </a:schemeClr>
                </a:solidFill>
                <a:latin typeface="Arial" panose="020B0604020202020204" pitchFamily="34" charset="0"/>
              </a:rPr>
              <a:t> S. Ultra-low bitrate video conferencing using deep image animation[C]//ICASSP 2021-2021 IEEE International Conference on Acoustics, Speech and Signal Processing (ICASSP). IEEE, 2021: 4210-4214.</a:t>
            </a:r>
            <a:endParaRPr lang="zh-CN" altLang="en-US" sz="1000" dirty="0">
              <a:solidFill>
                <a:schemeClr val="tx2">
                  <a:lumMod val="50000"/>
                  <a:lumOff val="50000"/>
                </a:schemeClr>
              </a:solidFill>
            </a:endParaRPr>
          </a:p>
        </p:txBody>
      </p:sp>
      <p:sp>
        <p:nvSpPr>
          <p:cNvPr id="4" name="文本框 3">
            <a:extLst>
              <a:ext uri="{FF2B5EF4-FFF2-40B4-BE49-F238E27FC236}">
                <a16:creationId xmlns:a16="http://schemas.microsoft.com/office/drawing/2014/main" id="{8F840F04-C702-4ED0-8921-A42230B0F96E}"/>
              </a:ext>
            </a:extLst>
          </p:cNvPr>
          <p:cNvSpPr txBox="1"/>
          <p:nvPr/>
        </p:nvSpPr>
        <p:spPr>
          <a:xfrm>
            <a:off x="6822192" y="4262213"/>
            <a:ext cx="1368101" cy="369332"/>
          </a:xfrm>
          <a:prstGeom prst="rect">
            <a:avLst/>
          </a:prstGeom>
          <a:noFill/>
        </p:spPr>
        <p:txBody>
          <a:bodyPr wrap="square" rtlCol="0">
            <a:spAutoFit/>
          </a:bodyPr>
          <a:lstStyle/>
          <a:p>
            <a:pPr algn="ctr"/>
            <a:r>
              <a:rPr lang="en-US" altLang="zh-CN" dirty="0">
                <a:latin typeface="Arial" panose="020B0604020202020204" pitchFamily="34" charset="0"/>
                <a:cs typeface="Arial" panose="020B0604020202020204" pitchFamily="34" charset="0"/>
              </a:rPr>
              <a:t>GT</a:t>
            </a:r>
            <a:endParaRPr lang="zh-CN" altLang="en-US" dirty="0">
              <a:latin typeface="Arial" panose="020B0604020202020204" pitchFamily="34" charset="0"/>
              <a:cs typeface="Arial" panose="020B0604020202020204" pitchFamily="34" charset="0"/>
            </a:endParaRPr>
          </a:p>
        </p:txBody>
      </p:sp>
      <p:sp>
        <p:nvSpPr>
          <p:cNvPr id="32" name="文本框 31">
            <a:extLst>
              <a:ext uri="{FF2B5EF4-FFF2-40B4-BE49-F238E27FC236}">
                <a16:creationId xmlns:a16="http://schemas.microsoft.com/office/drawing/2014/main" id="{B6EEE75D-DC1E-4190-8DC6-6D388ABEA1AB}"/>
              </a:ext>
            </a:extLst>
          </p:cNvPr>
          <p:cNvSpPr txBox="1"/>
          <p:nvPr/>
        </p:nvSpPr>
        <p:spPr>
          <a:xfrm>
            <a:off x="9246260" y="2455645"/>
            <a:ext cx="1368101" cy="369332"/>
          </a:xfrm>
          <a:prstGeom prst="rect">
            <a:avLst/>
          </a:prstGeom>
          <a:noFill/>
        </p:spPr>
        <p:txBody>
          <a:bodyPr wrap="square" rtlCol="0">
            <a:spAutoFit/>
          </a:bodyPr>
          <a:lstStyle/>
          <a:p>
            <a:pPr algn="ctr"/>
            <a:r>
              <a:rPr lang="en-US" altLang="zh-CN" dirty="0">
                <a:latin typeface="Arial" panose="020B0604020202020204" pitchFamily="34" charset="0"/>
                <a:cs typeface="Arial" panose="020B0604020202020204" pitchFamily="34" charset="0"/>
              </a:rPr>
              <a:t>DAC</a:t>
            </a:r>
            <a:endParaRPr lang="zh-CN" altLang="en-US" dirty="0">
              <a:latin typeface="Arial" panose="020B0604020202020204" pitchFamily="34" charset="0"/>
              <a:cs typeface="Arial" panose="020B0604020202020204" pitchFamily="34" charset="0"/>
            </a:endParaRPr>
          </a:p>
        </p:txBody>
      </p:sp>
      <p:sp>
        <p:nvSpPr>
          <p:cNvPr id="33" name="文本框 32">
            <a:extLst>
              <a:ext uri="{FF2B5EF4-FFF2-40B4-BE49-F238E27FC236}">
                <a16:creationId xmlns:a16="http://schemas.microsoft.com/office/drawing/2014/main" id="{3B252B55-F531-4C80-89F1-4B047FDD3D7A}"/>
              </a:ext>
            </a:extLst>
          </p:cNvPr>
          <p:cNvSpPr txBox="1"/>
          <p:nvPr/>
        </p:nvSpPr>
        <p:spPr>
          <a:xfrm>
            <a:off x="9246260" y="4262213"/>
            <a:ext cx="1368101" cy="369332"/>
          </a:xfrm>
          <a:prstGeom prst="rect">
            <a:avLst/>
          </a:prstGeom>
          <a:noFill/>
        </p:spPr>
        <p:txBody>
          <a:bodyPr wrap="square" rtlCol="0">
            <a:spAutoFit/>
          </a:bodyPr>
          <a:lstStyle/>
          <a:p>
            <a:pPr algn="ctr"/>
            <a:r>
              <a:rPr lang="en-US" altLang="zh-CN" dirty="0">
                <a:latin typeface="Arial" panose="020B0604020202020204" pitchFamily="34" charset="0"/>
                <a:cs typeface="Arial" panose="020B0604020202020204" pitchFamily="34" charset="0"/>
              </a:rPr>
              <a:t>HEVC</a:t>
            </a:r>
            <a:endParaRPr lang="zh-CN" altLang="en-US" dirty="0">
              <a:latin typeface="Arial" panose="020B0604020202020204" pitchFamily="34" charset="0"/>
              <a:cs typeface="Arial" panose="020B0604020202020204" pitchFamily="34" charset="0"/>
            </a:endParaRPr>
          </a:p>
        </p:txBody>
      </p:sp>
      <p:sp>
        <p:nvSpPr>
          <p:cNvPr id="34" name="文本框 33">
            <a:extLst>
              <a:ext uri="{FF2B5EF4-FFF2-40B4-BE49-F238E27FC236}">
                <a16:creationId xmlns:a16="http://schemas.microsoft.com/office/drawing/2014/main" id="{6B54014E-80B3-43C7-8B80-351287B12318}"/>
              </a:ext>
            </a:extLst>
          </p:cNvPr>
          <p:cNvSpPr txBox="1"/>
          <p:nvPr/>
        </p:nvSpPr>
        <p:spPr>
          <a:xfrm>
            <a:off x="9029714" y="6061385"/>
            <a:ext cx="1801192" cy="369332"/>
          </a:xfrm>
          <a:prstGeom prst="rect">
            <a:avLst/>
          </a:prstGeom>
          <a:noFill/>
        </p:spPr>
        <p:txBody>
          <a:bodyPr wrap="square" rtlCol="0">
            <a:spAutoFit/>
          </a:bodyPr>
          <a:lstStyle/>
          <a:p>
            <a:pPr algn="ctr"/>
            <a:r>
              <a:rPr lang="en-US" altLang="zh-CN" dirty="0">
                <a:latin typeface="Arial" panose="020B0604020202020204" pitchFamily="34" charset="0"/>
                <a:cs typeface="Arial" panose="020B0604020202020204" pitchFamily="34" charset="0"/>
              </a:rPr>
              <a:t>SNRVC (Ours)</a:t>
            </a:r>
          </a:p>
        </p:txBody>
      </p:sp>
    </p:spTree>
    <p:extLst>
      <p:ext uri="{BB962C8B-B14F-4D97-AF65-F5344CB8AC3E}">
        <p14:creationId xmlns:p14="http://schemas.microsoft.com/office/powerpoint/2010/main" val="106129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par>
                          <p:cTn id="17" fill="hold">
                            <p:stCondLst>
                              <p:cond delay="500"/>
                            </p:stCondLst>
                            <p:childTnLst>
                              <p:par>
                                <p:cTn id="18" presetID="10" presetClass="entr" presetSubtype="0" fill="hold" nodeType="afterEffect">
                                  <p:stCondLst>
                                    <p:cond delay="50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10" presetClass="entr" presetSubtype="0" fill="hold" nodeType="withEffect">
                                  <p:stCondLst>
                                    <p:cond delay="50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nodeType="withEffect">
                                  <p:stCondLst>
                                    <p:cond delay="50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nodeType="withEffect">
                                  <p:stCondLst>
                                    <p:cond delay="50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par>
                                <p:cTn id="30" presetID="10" presetClass="entr" presetSubtype="0" fill="hold" grpId="0" nodeType="withEffect">
                                  <p:stCondLst>
                                    <p:cond delay="50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par>
                                <p:cTn id="39" presetID="10" presetClass="entr" presetSubtype="0" fill="hold" grpId="0" nodeType="withEffect">
                                  <p:stCondLst>
                                    <p:cond delay="50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4" grpId="0"/>
      <p:bldP spid="32" grpId="0"/>
      <p:bldP spid="33"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圆角 25">
            <a:extLst>
              <a:ext uri="{FF2B5EF4-FFF2-40B4-BE49-F238E27FC236}">
                <a16:creationId xmlns:a16="http://schemas.microsoft.com/office/drawing/2014/main" id="{8A2C0ACE-3A78-4E6A-A407-C205C8FB8EE8}"/>
              </a:ext>
            </a:extLst>
          </p:cNvPr>
          <p:cNvSpPr/>
          <p:nvPr/>
        </p:nvSpPr>
        <p:spPr>
          <a:xfrm>
            <a:off x="253408" y="1476121"/>
            <a:ext cx="6948020" cy="2288028"/>
          </a:xfrm>
          <a:prstGeom prst="roundRect">
            <a:avLst>
              <a:gd name="adj" fmla="val 5311"/>
            </a:avLst>
          </a:prstGeom>
          <a:solidFill>
            <a:schemeClr val="tx2">
              <a:lumMod val="10000"/>
              <a:lumOff val="90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圆角 23">
            <a:extLst>
              <a:ext uri="{FF2B5EF4-FFF2-40B4-BE49-F238E27FC236}">
                <a16:creationId xmlns:a16="http://schemas.microsoft.com/office/drawing/2014/main" id="{E4947A93-C950-4158-B934-F7E7EFF727A7}"/>
              </a:ext>
            </a:extLst>
          </p:cNvPr>
          <p:cNvSpPr/>
          <p:nvPr/>
        </p:nvSpPr>
        <p:spPr>
          <a:xfrm>
            <a:off x="253407" y="4281246"/>
            <a:ext cx="9118021" cy="2080315"/>
          </a:xfrm>
          <a:prstGeom prst="roundRect">
            <a:avLst>
              <a:gd name="adj" fmla="val 3544"/>
            </a:avLst>
          </a:prstGeom>
          <a:solidFill>
            <a:schemeClr val="tx2">
              <a:lumMod val="10000"/>
              <a:lumOff val="90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6F0676DB-1DD2-4165-BAEA-FDB565DB4A63}"/>
              </a:ext>
            </a:extLst>
          </p:cNvPr>
          <p:cNvSpPr/>
          <p:nvPr/>
        </p:nvSpPr>
        <p:spPr>
          <a:xfrm>
            <a:off x="4071408" y="355010"/>
            <a:ext cx="4049185" cy="646331"/>
          </a:xfrm>
          <a:prstGeom prst="rect">
            <a:avLst/>
          </a:prstGeom>
        </p:spPr>
        <p:txBody>
          <a:bodyPr wrap="none">
            <a:spAutoFit/>
          </a:bodyPr>
          <a:lstStyle/>
          <a:p>
            <a:r>
              <a:rPr lang="en-US" altLang="zh-CN" sz="3600" dirty="0">
                <a:solidFill>
                  <a:schemeClr val="accent1"/>
                </a:solidFill>
                <a:latin typeface="Arial" panose="020B0604020202020204" pitchFamily="34" charset="0"/>
                <a:cs typeface="Arial" panose="020B0604020202020204" pitchFamily="34" charset="0"/>
              </a:rPr>
              <a:t>Visual Comparison</a:t>
            </a:r>
            <a:endParaRPr lang="zh-CN" altLang="en-US" sz="3600" dirty="0">
              <a:solidFill>
                <a:schemeClr val="accent1"/>
              </a:solidFill>
              <a:latin typeface="Arial" panose="020B0604020202020204" pitchFamily="34" charset="0"/>
              <a:cs typeface="Arial" panose="020B0604020202020204" pitchFamily="34" charset="0"/>
            </a:endParaRPr>
          </a:p>
        </p:txBody>
      </p:sp>
      <p:pic>
        <p:nvPicPr>
          <p:cNvPr id="4" name="output_20.1k">
            <a:hlinkClick r:id="" action="ppaction://media"/>
            <a:extLst>
              <a:ext uri="{FF2B5EF4-FFF2-40B4-BE49-F238E27FC236}">
                <a16:creationId xmlns:a16="http://schemas.microsoft.com/office/drawing/2014/main" id="{F683686C-DD05-4D94-B242-D4194CD385B1}"/>
              </a:ext>
            </a:extLst>
          </p:cNvPr>
          <p:cNvPicPr>
            <a:picLocks noChangeAspect="1"/>
          </p:cNvPicPr>
          <p:nvPr>
            <a:videoFile r:link="rId2"/>
            <p:extLst>
              <p:ext uri="{DAA4B4D4-6D71-4841-9C94-3DE7FCFB9230}">
                <p14:media xmlns:p14="http://schemas.microsoft.com/office/powerpoint/2010/main" r:embed="rId1"/>
              </p:ext>
            </p:extLst>
          </p:nvPr>
        </p:nvPicPr>
        <p:blipFill>
          <a:blip r:embed="rId18"/>
          <a:stretch>
            <a:fillRect/>
          </a:stretch>
        </p:blipFill>
        <p:spPr>
          <a:xfrm>
            <a:off x="7651718" y="4399226"/>
            <a:ext cx="1625600" cy="1625600"/>
          </a:xfrm>
          <a:prstGeom prst="rect">
            <a:avLst/>
          </a:prstGeom>
        </p:spPr>
      </p:pic>
      <p:pic>
        <p:nvPicPr>
          <p:cNvPr id="5" name="output_7.32k">
            <a:hlinkClick r:id="" action="ppaction://media"/>
            <a:extLst>
              <a:ext uri="{FF2B5EF4-FFF2-40B4-BE49-F238E27FC236}">
                <a16:creationId xmlns:a16="http://schemas.microsoft.com/office/drawing/2014/main" id="{44F5327C-0E78-4C55-AAE9-898BE68CC5A4}"/>
              </a:ext>
            </a:extLst>
          </p:cNvPr>
          <p:cNvPicPr>
            <a:picLocks noChangeAspect="1"/>
          </p:cNvPicPr>
          <p:nvPr>
            <a:videoFile r:link="rId4"/>
            <p:extLst>
              <p:ext uri="{DAA4B4D4-6D71-4841-9C94-3DE7FCFB9230}">
                <p14:media xmlns:p14="http://schemas.microsoft.com/office/powerpoint/2010/main" r:embed="rId3"/>
              </p:ext>
            </p:extLst>
          </p:nvPr>
        </p:nvPicPr>
        <p:blipFill>
          <a:blip r:embed="rId18"/>
          <a:stretch>
            <a:fillRect/>
          </a:stretch>
        </p:blipFill>
        <p:spPr>
          <a:xfrm>
            <a:off x="2168832" y="4399226"/>
            <a:ext cx="1625600" cy="1625600"/>
          </a:xfrm>
          <a:prstGeom prst="rect">
            <a:avLst/>
          </a:prstGeom>
        </p:spPr>
      </p:pic>
      <p:pic>
        <p:nvPicPr>
          <p:cNvPr id="6" name="output_6.33k">
            <a:hlinkClick r:id="" action="ppaction://media"/>
            <a:extLst>
              <a:ext uri="{FF2B5EF4-FFF2-40B4-BE49-F238E27FC236}">
                <a16:creationId xmlns:a16="http://schemas.microsoft.com/office/drawing/2014/main" id="{E6983BA0-76A9-4B56-9007-3E6EC581730C}"/>
              </a:ext>
            </a:extLst>
          </p:cNvPr>
          <p:cNvPicPr>
            <a:picLocks noChangeAspect="1"/>
          </p:cNvPicPr>
          <p:nvPr>
            <a:videoFile r:link="rId6"/>
            <p:extLst>
              <p:ext uri="{DAA4B4D4-6D71-4841-9C94-3DE7FCFB9230}">
                <p14:media xmlns:p14="http://schemas.microsoft.com/office/powerpoint/2010/main" r:embed="rId5"/>
              </p:ext>
            </p:extLst>
          </p:nvPr>
        </p:nvPicPr>
        <p:blipFill>
          <a:blip r:embed="rId18"/>
          <a:stretch>
            <a:fillRect/>
          </a:stretch>
        </p:blipFill>
        <p:spPr>
          <a:xfrm>
            <a:off x="341204" y="4399226"/>
            <a:ext cx="1625600" cy="1625600"/>
          </a:xfrm>
          <a:prstGeom prst="rect">
            <a:avLst/>
          </a:prstGeom>
        </p:spPr>
      </p:pic>
      <p:pic>
        <p:nvPicPr>
          <p:cNvPr id="7" name="output_10k">
            <a:hlinkClick r:id="" action="ppaction://media"/>
            <a:extLst>
              <a:ext uri="{FF2B5EF4-FFF2-40B4-BE49-F238E27FC236}">
                <a16:creationId xmlns:a16="http://schemas.microsoft.com/office/drawing/2014/main" id="{C6DA64E2-04E7-4640-953D-EC75CB83407E}"/>
              </a:ext>
            </a:extLst>
          </p:cNvPr>
          <p:cNvPicPr>
            <a:picLocks noChangeAspect="1"/>
          </p:cNvPicPr>
          <p:nvPr>
            <a:videoFile r:link="rId8"/>
            <p:extLst>
              <p:ext uri="{DAA4B4D4-6D71-4841-9C94-3DE7FCFB9230}">
                <p14:media xmlns:p14="http://schemas.microsoft.com/office/powerpoint/2010/main" r:embed="rId7"/>
              </p:ext>
            </p:extLst>
          </p:nvPr>
        </p:nvPicPr>
        <p:blipFill>
          <a:blip r:embed="rId18"/>
          <a:stretch>
            <a:fillRect/>
          </a:stretch>
        </p:blipFill>
        <p:spPr>
          <a:xfrm>
            <a:off x="3996461" y="4399226"/>
            <a:ext cx="1625600" cy="1625600"/>
          </a:xfrm>
          <a:prstGeom prst="rect">
            <a:avLst/>
          </a:prstGeom>
        </p:spPr>
      </p:pic>
      <p:pic>
        <p:nvPicPr>
          <p:cNvPr id="8" name="output_15k">
            <a:hlinkClick r:id="" action="ppaction://media"/>
            <a:extLst>
              <a:ext uri="{FF2B5EF4-FFF2-40B4-BE49-F238E27FC236}">
                <a16:creationId xmlns:a16="http://schemas.microsoft.com/office/drawing/2014/main" id="{83CC6436-C9CF-4797-8D55-0AA5549A7699}"/>
              </a:ext>
            </a:extLst>
          </p:cNvPr>
          <p:cNvPicPr>
            <a:picLocks noChangeAspect="1"/>
          </p:cNvPicPr>
          <p:nvPr>
            <a:videoFile r:link="rId10"/>
            <p:extLst>
              <p:ext uri="{DAA4B4D4-6D71-4841-9C94-3DE7FCFB9230}">
                <p14:media xmlns:p14="http://schemas.microsoft.com/office/powerpoint/2010/main" r:embed="rId9"/>
              </p:ext>
            </p:extLst>
          </p:nvPr>
        </p:nvPicPr>
        <p:blipFill>
          <a:blip r:embed="rId18"/>
          <a:stretch>
            <a:fillRect/>
          </a:stretch>
        </p:blipFill>
        <p:spPr>
          <a:xfrm>
            <a:off x="5824090" y="4399226"/>
            <a:ext cx="1625600" cy="1625600"/>
          </a:xfrm>
          <a:prstGeom prst="rect">
            <a:avLst/>
          </a:prstGeom>
        </p:spPr>
      </p:pic>
      <p:sp>
        <p:nvSpPr>
          <p:cNvPr id="9" name="矩形 8">
            <a:extLst>
              <a:ext uri="{FF2B5EF4-FFF2-40B4-BE49-F238E27FC236}">
                <a16:creationId xmlns:a16="http://schemas.microsoft.com/office/drawing/2014/main" id="{0B338AC9-D76E-45A6-BB60-1D6ECD955F6C}"/>
              </a:ext>
            </a:extLst>
          </p:cNvPr>
          <p:cNvSpPr/>
          <p:nvPr/>
        </p:nvSpPr>
        <p:spPr>
          <a:xfrm>
            <a:off x="617944" y="6053784"/>
            <a:ext cx="960519" cy="307777"/>
          </a:xfrm>
          <a:prstGeom prst="rect">
            <a:avLst/>
          </a:prstGeom>
        </p:spPr>
        <p:txBody>
          <a:bodyPr wrap="none">
            <a:spAutoFit/>
          </a:bodyPr>
          <a:lstStyle/>
          <a:p>
            <a:r>
              <a:rPr lang="en-US" altLang="zh-CN" sz="1400" dirty="0">
                <a:solidFill>
                  <a:srgbClr val="000000"/>
                </a:solidFill>
                <a:latin typeface="Arial" panose="020B0604020202020204" pitchFamily="34" charset="0"/>
                <a:cs typeface="Arial" panose="020B0604020202020204" pitchFamily="34" charset="0"/>
              </a:rPr>
              <a:t>6.15 kbps</a:t>
            </a:r>
            <a:endParaRPr lang="zh-CN" altLang="en-US" sz="1400" dirty="0">
              <a:latin typeface="Arial" panose="020B0604020202020204" pitchFamily="34" charset="0"/>
              <a:cs typeface="Arial" panose="020B0604020202020204" pitchFamily="34" charset="0"/>
            </a:endParaRPr>
          </a:p>
        </p:txBody>
      </p:sp>
      <p:sp>
        <p:nvSpPr>
          <p:cNvPr id="10" name="矩形 9">
            <a:extLst>
              <a:ext uri="{FF2B5EF4-FFF2-40B4-BE49-F238E27FC236}">
                <a16:creationId xmlns:a16="http://schemas.microsoft.com/office/drawing/2014/main" id="{D28A835F-1351-4CEE-84E4-D0A8BAF2BD8F}"/>
              </a:ext>
            </a:extLst>
          </p:cNvPr>
          <p:cNvSpPr/>
          <p:nvPr/>
        </p:nvSpPr>
        <p:spPr>
          <a:xfrm>
            <a:off x="2501372" y="6053784"/>
            <a:ext cx="960519" cy="307777"/>
          </a:xfrm>
          <a:prstGeom prst="rect">
            <a:avLst/>
          </a:prstGeom>
        </p:spPr>
        <p:txBody>
          <a:bodyPr wrap="none">
            <a:spAutoFit/>
          </a:bodyPr>
          <a:lstStyle/>
          <a:p>
            <a:r>
              <a:rPr lang="en-US" altLang="zh-CN" sz="1400" dirty="0">
                <a:solidFill>
                  <a:srgbClr val="000000"/>
                </a:solidFill>
                <a:latin typeface="Arial" panose="020B0604020202020204" pitchFamily="34" charset="0"/>
                <a:cs typeface="Arial" panose="020B0604020202020204" pitchFamily="34" charset="0"/>
              </a:rPr>
              <a:t>6.86 kbps</a:t>
            </a:r>
            <a:endParaRPr lang="zh-CN" altLang="en-US" sz="1400" dirty="0">
              <a:latin typeface="Arial" panose="020B0604020202020204" pitchFamily="34" charset="0"/>
              <a:cs typeface="Arial" panose="020B0604020202020204" pitchFamily="34" charset="0"/>
            </a:endParaRPr>
          </a:p>
        </p:txBody>
      </p:sp>
      <p:sp>
        <p:nvSpPr>
          <p:cNvPr id="11" name="矩形 10">
            <a:extLst>
              <a:ext uri="{FF2B5EF4-FFF2-40B4-BE49-F238E27FC236}">
                <a16:creationId xmlns:a16="http://schemas.microsoft.com/office/drawing/2014/main" id="{52802980-9D7B-40F2-AAE0-6B5207A43C6E}"/>
              </a:ext>
            </a:extLst>
          </p:cNvPr>
          <p:cNvSpPr/>
          <p:nvPr/>
        </p:nvSpPr>
        <p:spPr>
          <a:xfrm>
            <a:off x="4329001" y="6053784"/>
            <a:ext cx="960519" cy="307777"/>
          </a:xfrm>
          <a:prstGeom prst="rect">
            <a:avLst/>
          </a:prstGeom>
        </p:spPr>
        <p:txBody>
          <a:bodyPr wrap="none">
            <a:spAutoFit/>
          </a:bodyPr>
          <a:lstStyle/>
          <a:p>
            <a:r>
              <a:rPr lang="en-US" altLang="zh-CN" sz="1400" dirty="0">
                <a:solidFill>
                  <a:srgbClr val="000000"/>
                </a:solidFill>
                <a:latin typeface="Arial" panose="020B0604020202020204" pitchFamily="34" charset="0"/>
                <a:cs typeface="Arial" panose="020B0604020202020204" pitchFamily="34" charset="0"/>
              </a:rPr>
              <a:t>9.42 kbps</a:t>
            </a:r>
            <a:endParaRPr lang="zh-CN" altLang="en-US" sz="1400" dirty="0">
              <a:latin typeface="Arial" panose="020B0604020202020204" pitchFamily="34" charset="0"/>
              <a:cs typeface="Arial" panose="020B0604020202020204" pitchFamily="34" charset="0"/>
            </a:endParaRPr>
          </a:p>
        </p:txBody>
      </p:sp>
      <p:sp>
        <p:nvSpPr>
          <p:cNvPr id="12" name="矩形 11">
            <a:extLst>
              <a:ext uri="{FF2B5EF4-FFF2-40B4-BE49-F238E27FC236}">
                <a16:creationId xmlns:a16="http://schemas.microsoft.com/office/drawing/2014/main" id="{F3E2B392-D53D-4C36-920E-031BA6A72757}"/>
              </a:ext>
            </a:extLst>
          </p:cNvPr>
          <p:cNvSpPr/>
          <p:nvPr/>
        </p:nvSpPr>
        <p:spPr>
          <a:xfrm>
            <a:off x="6106937" y="6053784"/>
            <a:ext cx="1059906" cy="307777"/>
          </a:xfrm>
          <a:prstGeom prst="rect">
            <a:avLst/>
          </a:prstGeom>
        </p:spPr>
        <p:txBody>
          <a:bodyPr wrap="none">
            <a:spAutoFit/>
          </a:bodyPr>
          <a:lstStyle/>
          <a:p>
            <a:r>
              <a:rPr lang="en-US" altLang="zh-CN" sz="1400" dirty="0">
                <a:solidFill>
                  <a:srgbClr val="000000"/>
                </a:solidFill>
                <a:latin typeface="Arial" panose="020B0604020202020204" pitchFamily="34" charset="0"/>
                <a:cs typeface="Arial" panose="020B0604020202020204" pitchFamily="34" charset="0"/>
              </a:rPr>
              <a:t>14.46 kbps</a:t>
            </a:r>
            <a:endParaRPr lang="zh-CN" altLang="en-US" sz="1400" dirty="0">
              <a:latin typeface="Arial" panose="020B0604020202020204" pitchFamily="34" charset="0"/>
              <a:cs typeface="Arial" panose="020B0604020202020204" pitchFamily="34" charset="0"/>
            </a:endParaRPr>
          </a:p>
        </p:txBody>
      </p:sp>
      <p:sp>
        <p:nvSpPr>
          <p:cNvPr id="13" name="矩形 12">
            <a:extLst>
              <a:ext uri="{FF2B5EF4-FFF2-40B4-BE49-F238E27FC236}">
                <a16:creationId xmlns:a16="http://schemas.microsoft.com/office/drawing/2014/main" id="{36B1B60C-671B-4B9E-B9C0-CE00387E7F95}"/>
              </a:ext>
            </a:extLst>
          </p:cNvPr>
          <p:cNvSpPr/>
          <p:nvPr/>
        </p:nvSpPr>
        <p:spPr>
          <a:xfrm>
            <a:off x="7934565" y="6053784"/>
            <a:ext cx="1059906" cy="307777"/>
          </a:xfrm>
          <a:prstGeom prst="rect">
            <a:avLst/>
          </a:prstGeom>
        </p:spPr>
        <p:txBody>
          <a:bodyPr wrap="none">
            <a:spAutoFit/>
          </a:bodyPr>
          <a:lstStyle/>
          <a:p>
            <a:r>
              <a:rPr lang="en-US" altLang="zh-CN" sz="1400" dirty="0">
                <a:solidFill>
                  <a:srgbClr val="000000"/>
                </a:solidFill>
                <a:latin typeface="Arial" panose="020B0604020202020204" pitchFamily="34" charset="0"/>
                <a:cs typeface="Arial" panose="020B0604020202020204" pitchFamily="34" charset="0"/>
              </a:rPr>
              <a:t>19.59 kbps</a:t>
            </a:r>
            <a:endParaRPr lang="zh-CN" altLang="en-US" sz="1400" dirty="0">
              <a:latin typeface="Arial" panose="020B0604020202020204" pitchFamily="34" charset="0"/>
              <a:cs typeface="Arial" panose="020B0604020202020204" pitchFamily="34" charset="0"/>
            </a:endParaRPr>
          </a:p>
        </p:txBody>
      </p:sp>
      <p:sp>
        <p:nvSpPr>
          <p:cNvPr id="14" name="文本框 13">
            <a:extLst>
              <a:ext uri="{FF2B5EF4-FFF2-40B4-BE49-F238E27FC236}">
                <a16:creationId xmlns:a16="http://schemas.microsoft.com/office/drawing/2014/main" id="{4F4DDCD4-1F00-4A7A-9763-915A2CB2EE28}"/>
              </a:ext>
            </a:extLst>
          </p:cNvPr>
          <p:cNvSpPr txBox="1"/>
          <p:nvPr/>
        </p:nvSpPr>
        <p:spPr>
          <a:xfrm>
            <a:off x="4426363" y="3254155"/>
            <a:ext cx="2042494" cy="523220"/>
          </a:xfrm>
          <a:prstGeom prst="rect">
            <a:avLst/>
          </a:prstGeom>
          <a:noFill/>
        </p:spPr>
        <p:txBody>
          <a:bodyPr wrap="square" rtlCol="0">
            <a:spAutoFit/>
          </a:bodyPr>
          <a:lstStyle/>
          <a:p>
            <a:pPr algn="ctr"/>
            <a:r>
              <a:rPr lang="en-US" altLang="zh-CN" sz="1400" dirty="0"/>
              <a:t>DAC after truncation</a:t>
            </a:r>
          </a:p>
          <a:p>
            <a:pPr algn="ctr"/>
            <a:r>
              <a:rPr lang="en-US" altLang="zh-CN" sz="1400" dirty="0"/>
              <a:t>10.63 kbps</a:t>
            </a:r>
            <a:endParaRPr lang="zh-CN" altLang="en-US" sz="1400" dirty="0"/>
          </a:p>
        </p:txBody>
      </p:sp>
      <p:pic>
        <p:nvPicPr>
          <p:cNvPr id="15" name="id10281#ni6gO5jDLJE#006514#006821">
            <a:hlinkClick r:id="" action="ppaction://media"/>
            <a:extLst>
              <a:ext uri="{FF2B5EF4-FFF2-40B4-BE49-F238E27FC236}">
                <a16:creationId xmlns:a16="http://schemas.microsoft.com/office/drawing/2014/main" id="{4102D8F8-A1DA-4918-8E3E-6D5A62BC84B6}"/>
              </a:ext>
            </a:extLst>
          </p:cNvPr>
          <p:cNvPicPr>
            <a:picLocks noChangeAspect="1"/>
          </p:cNvPicPr>
          <p:nvPr>
            <a:videoFile r:link="rId12"/>
            <p:extLst>
              <p:ext uri="{DAA4B4D4-6D71-4841-9C94-3DE7FCFB9230}">
                <p14:media xmlns:p14="http://schemas.microsoft.com/office/powerpoint/2010/main" r:embed="rId11"/>
              </p:ext>
            </p:extLst>
          </p:nvPr>
        </p:nvPicPr>
        <p:blipFill>
          <a:blip r:embed="rId19"/>
          <a:stretch>
            <a:fillRect/>
          </a:stretch>
        </p:blipFill>
        <p:spPr>
          <a:xfrm>
            <a:off x="3822010" y="1598355"/>
            <a:ext cx="3251200" cy="1625600"/>
          </a:xfrm>
          <a:prstGeom prst="rect">
            <a:avLst/>
          </a:prstGeom>
        </p:spPr>
      </p:pic>
      <p:pic>
        <p:nvPicPr>
          <p:cNvPr id="16" name="id10281#ni6gO5jDLJE#006514#006821">
            <a:hlinkClick r:id="" action="ppaction://media"/>
            <a:extLst>
              <a:ext uri="{FF2B5EF4-FFF2-40B4-BE49-F238E27FC236}">
                <a16:creationId xmlns:a16="http://schemas.microsoft.com/office/drawing/2014/main" id="{A4D5922D-8AC4-4D8B-837C-59B9E23E6FCC}"/>
              </a:ext>
            </a:extLst>
          </p:cNvPr>
          <p:cNvPicPr>
            <a:picLocks noChangeAspect="1"/>
          </p:cNvPicPr>
          <p:nvPr>
            <a:videoFile r:link="rId14"/>
            <p:extLst>
              <p:ext uri="{DAA4B4D4-6D71-4841-9C94-3DE7FCFB9230}">
                <p14:media xmlns:p14="http://schemas.microsoft.com/office/powerpoint/2010/main" r:embed="rId13"/>
              </p:ext>
            </p:extLst>
          </p:nvPr>
        </p:nvPicPr>
        <p:blipFill>
          <a:blip r:embed="rId20"/>
          <a:stretch>
            <a:fillRect/>
          </a:stretch>
        </p:blipFill>
        <p:spPr>
          <a:xfrm>
            <a:off x="393856" y="1598355"/>
            <a:ext cx="3251200" cy="1625600"/>
          </a:xfrm>
          <a:prstGeom prst="rect">
            <a:avLst/>
          </a:prstGeom>
        </p:spPr>
      </p:pic>
      <p:sp>
        <p:nvSpPr>
          <p:cNvPr id="17" name="文本框 16">
            <a:extLst>
              <a:ext uri="{FF2B5EF4-FFF2-40B4-BE49-F238E27FC236}">
                <a16:creationId xmlns:a16="http://schemas.microsoft.com/office/drawing/2014/main" id="{DB6AC1F6-A7B9-45E5-AA57-5D8A6B1D0858}"/>
              </a:ext>
            </a:extLst>
          </p:cNvPr>
          <p:cNvSpPr txBox="1"/>
          <p:nvPr/>
        </p:nvSpPr>
        <p:spPr>
          <a:xfrm>
            <a:off x="1150855" y="3254155"/>
            <a:ext cx="1737200" cy="523220"/>
          </a:xfrm>
          <a:prstGeom prst="rect">
            <a:avLst/>
          </a:prstGeom>
          <a:noFill/>
        </p:spPr>
        <p:txBody>
          <a:bodyPr wrap="square" rtlCol="0">
            <a:spAutoFit/>
          </a:bodyPr>
          <a:lstStyle/>
          <a:p>
            <a:pPr algn="ctr"/>
            <a:r>
              <a:rPr lang="en-US" altLang="zh-CN" sz="1400" dirty="0"/>
              <a:t>DAC </a:t>
            </a:r>
            <a:r>
              <a:rPr lang="en-US" altLang="zh-CN" sz="1400" dirty="0" err="1"/>
              <a:t>orignal</a:t>
            </a:r>
            <a:endParaRPr lang="en-US" altLang="zh-CN" sz="1400" dirty="0"/>
          </a:p>
          <a:p>
            <a:pPr algn="ctr"/>
            <a:r>
              <a:rPr lang="en-US" altLang="zh-CN" sz="1400" dirty="0"/>
              <a:t>30.85 kbps</a:t>
            </a:r>
            <a:endParaRPr lang="zh-CN" altLang="en-US" sz="1400" dirty="0"/>
          </a:p>
        </p:txBody>
      </p:sp>
      <p:sp>
        <p:nvSpPr>
          <p:cNvPr id="18" name="文本框 17">
            <a:extLst>
              <a:ext uri="{FF2B5EF4-FFF2-40B4-BE49-F238E27FC236}">
                <a16:creationId xmlns:a16="http://schemas.microsoft.com/office/drawing/2014/main" id="{545BB3D7-38D8-4B5B-8317-8BADA1FDFCB5}"/>
              </a:ext>
            </a:extLst>
          </p:cNvPr>
          <p:cNvSpPr txBox="1"/>
          <p:nvPr/>
        </p:nvSpPr>
        <p:spPr>
          <a:xfrm>
            <a:off x="9292963" y="3254155"/>
            <a:ext cx="1687249" cy="307777"/>
          </a:xfrm>
          <a:prstGeom prst="rect">
            <a:avLst/>
          </a:prstGeom>
          <a:noFill/>
        </p:spPr>
        <p:txBody>
          <a:bodyPr wrap="square" rtlCol="0">
            <a:spAutoFit/>
          </a:bodyPr>
          <a:lstStyle/>
          <a:p>
            <a:pPr algn="ctr"/>
            <a:r>
              <a:rPr lang="en-US" altLang="zh-CN" sz="1400" dirty="0"/>
              <a:t>8.53 kbps</a:t>
            </a:r>
            <a:endParaRPr lang="zh-CN" altLang="en-US" sz="1400" dirty="0"/>
          </a:p>
        </p:txBody>
      </p:sp>
      <p:pic>
        <p:nvPicPr>
          <p:cNvPr id="20" name="id10281#ni6gO5jDLJE#006514#006821">
            <a:hlinkClick r:id="" action="ppaction://media"/>
            <a:extLst>
              <a:ext uri="{FF2B5EF4-FFF2-40B4-BE49-F238E27FC236}">
                <a16:creationId xmlns:a16="http://schemas.microsoft.com/office/drawing/2014/main" id="{EE9E020D-314B-498B-BC62-F676BE0F1711}"/>
              </a:ext>
            </a:extLst>
          </p:cNvPr>
          <p:cNvPicPr>
            <a:picLocks noChangeAspect="1"/>
          </p:cNvPicPr>
          <p:nvPr>
            <a:videoFile r:link="rId16"/>
            <p:extLst>
              <p:ext uri="{DAA4B4D4-6D71-4841-9C94-3DE7FCFB9230}">
                <p14:media xmlns:p14="http://schemas.microsoft.com/office/powerpoint/2010/main" r:embed="rId15"/>
              </p:ext>
            </p:extLst>
          </p:nvPr>
        </p:nvPicPr>
        <p:blipFill>
          <a:blip r:embed="rId21"/>
          <a:stretch>
            <a:fillRect/>
          </a:stretch>
        </p:blipFill>
        <p:spPr>
          <a:xfrm>
            <a:off x="8510988" y="1598355"/>
            <a:ext cx="3251200" cy="1625600"/>
          </a:xfrm>
          <a:prstGeom prst="rect">
            <a:avLst/>
          </a:prstGeom>
        </p:spPr>
      </p:pic>
      <p:sp>
        <p:nvSpPr>
          <p:cNvPr id="21" name="矩形 20">
            <a:extLst>
              <a:ext uri="{FF2B5EF4-FFF2-40B4-BE49-F238E27FC236}">
                <a16:creationId xmlns:a16="http://schemas.microsoft.com/office/drawing/2014/main" id="{13F17841-D814-46E3-B6B3-305B1F4BB1D9}"/>
              </a:ext>
            </a:extLst>
          </p:cNvPr>
          <p:cNvSpPr/>
          <p:nvPr/>
        </p:nvSpPr>
        <p:spPr>
          <a:xfrm>
            <a:off x="4396326" y="3954281"/>
            <a:ext cx="825867" cy="369332"/>
          </a:xfrm>
          <a:prstGeom prst="rect">
            <a:avLst/>
          </a:prstGeom>
        </p:spPr>
        <p:txBody>
          <a:bodyPr wrap="none">
            <a:spAutoFit/>
          </a:bodyPr>
          <a:lstStyle/>
          <a:p>
            <a:r>
              <a:rPr lang="en-US" altLang="zh-CN" dirty="0">
                <a:solidFill>
                  <a:srgbClr val="000000"/>
                </a:solidFill>
                <a:latin typeface="Arial" panose="020B0604020202020204" pitchFamily="34" charset="0"/>
                <a:cs typeface="Arial" panose="020B0604020202020204" pitchFamily="34" charset="0"/>
              </a:rPr>
              <a:t>HEVC</a:t>
            </a:r>
            <a:endParaRPr lang="zh-CN" altLang="en-US" dirty="0"/>
          </a:p>
        </p:txBody>
      </p:sp>
      <p:sp>
        <p:nvSpPr>
          <p:cNvPr id="25" name="矩形 24">
            <a:extLst>
              <a:ext uri="{FF2B5EF4-FFF2-40B4-BE49-F238E27FC236}">
                <a16:creationId xmlns:a16="http://schemas.microsoft.com/office/drawing/2014/main" id="{B896EC9A-2BE0-4566-A423-3745155040BB}"/>
              </a:ext>
            </a:extLst>
          </p:cNvPr>
          <p:cNvSpPr/>
          <p:nvPr/>
        </p:nvSpPr>
        <p:spPr>
          <a:xfrm>
            <a:off x="3385017" y="1138664"/>
            <a:ext cx="684803" cy="369332"/>
          </a:xfrm>
          <a:prstGeom prst="rect">
            <a:avLst/>
          </a:prstGeom>
        </p:spPr>
        <p:txBody>
          <a:bodyPr wrap="none">
            <a:spAutoFit/>
          </a:bodyPr>
          <a:lstStyle/>
          <a:p>
            <a:r>
              <a:rPr lang="en-US" altLang="zh-CN" dirty="0">
                <a:solidFill>
                  <a:srgbClr val="000000"/>
                </a:solidFill>
                <a:latin typeface="Arial" panose="020B0604020202020204" pitchFamily="34" charset="0"/>
                <a:cs typeface="Arial" panose="020B0604020202020204" pitchFamily="34" charset="0"/>
              </a:rPr>
              <a:t>DAC</a:t>
            </a:r>
            <a:endParaRPr lang="zh-CN" altLang="en-US" dirty="0"/>
          </a:p>
        </p:txBody>
      </p:sp>
      <p:sp>
        <p:nvSpPr>
          <p:cNvPr id="27" name="矩形 26">
            <a:extLst>
              <a:ext uri="{FF2B5EF4-FFF2-40B4-BE49-F238E27FC236}">
                <a16:creationId xmlns:a16="http://schemas.microsoft.com/office/drawing/2014/main" id="{352A27AC-DF26-44D9-9EE1-78A9B993F980}"/>
              </a:ext>
            </a:extLst>
          </p:cNvPr>
          <p:cNvSpPr/>
          <p:nvPr/>
        </p:nvSpPr>
        <p:spPr>
          <a:xfrm>
            <a:off x="9318434" y="1138664"/>
            <a:ext cx="1706557" cy="369332"/>
          </a:xfrm>
          <a:prstGeom prst="rect">
            <a:avLst/>
          </a:prstGeom>
        </p:spPr>
        <p:txBody>
          <a:bodyPr wrap="none">
            <a:spAutoFit/>
          </a:bodyPr>
          <a:lstStyle/>
          <a:p>
            <a:pPr algn="ctr"/>
            <a:r>
              <a:rPr lang="en-US" altLang="zh-CN" dirty="0"/>
              <a:t>SNRVC (Ours)</a:t>
            </a:r>
          </a:p>
        </p:txBody>
      </p:sp>
    </p:spTree>
    <p:extLst>
      <p:ext uri="{BB962C8B-B14F-4D97-AF65-F5344CB8AC3E}">
        <p14:creationId xmlns:p14="http://schemas.microsoft.com/office/powerpoint/2010/main" val="174636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34" fill="hold"/>
                                        <p:tgtEl>
                                          <p:spTgt spid="15"/>
                                        </p:tgtEl>
                                      </p:cBhvr>
                                    </p:cmd>
                                  </p:childTnLst>
                                </p:cTn>
                              </p:par>
                              <p:par>
                                <p:cTn id="7" presetID="1" presetClass="mediacall" presetSubtype="0" fill="hold" nodeType="withEffect">
                                  <p:stCondLst>
                                    <p:cond delay="0"/>
                                  </p:stCondLst>
                                  <p:childTnLst>
                                    <p:cmd type="call" cmd="playFrom(0.0)">
                                      <p:cBhvr>
                                        <p:cTn id="8" dur="13334" fill="hold"/>
                                        <p:tgtEl>
                                          <p:spTgt spid="16"/>
                                        </p:tgtEl>
                                      </p:cBhvr>
                                    </p:cmd>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333" fill="hold"/>
                                        <p:tgtEl>
                                          <p:spTgt spid="4"/>
                                        </p:tgtEl>
                                      </p:cBhvr>
                                    </p:cmd>
                                  </p:childTnLst>
                                </p:cTn>
                              </p:par>
                              <p:par>
                                <p:cTn id="13" presetID="1" presetClass="mediacall" presetSubtype="0" fill="hold" nodeType="withEffect">
                                  <p:stCondLst>
                                    <p:cond delay="0"/>
                                  </p:stCondLst>
                                  <p:childTnLst>
                                    <p:cmd type="call" cmd="playFrom(0.0)">
                                      <p:cBhvr>
                                        <p:cTn id="14" dur="13333" fill="hold"/>
                                        <p:tgtEl>
                                          <p:spTgt spid="5"/>
                                        </p:tgtEl>
                                      </p:cBhvr>
                                    </p:cmd>
                                  </p:childTnLst>
                                </p:cTn>
                              </p:par>
                              <p:par>
                                <p:cTn id="15" presetID="1" presetClass="mediacall" presetSubtype="0" fill="hold" nodeType="withEffect">
                                  <p:stCondLst>
                                    <p:cond delay="0"/>
                                  </p:stCondLst>
                                  <p:childTnLst>
                                    <p:cmd type="call" cmd="playFrom(0.0)">
                                      <p:cBhvr>
                                        <p:cTn id="16" dur="13333" fill="hold"/>
                                        <p:tgtEl>
                                          <p:spTgt spid="6"/>
                                        </p:tgtEl>
                                      </p:cBhvr>
                                    </p:cmd>
                                  </p:childTnLst>
                                </p:cTn>
                              </p:par>
                              <p:par>
                                <p:cTn id="17" presetID="1" presetClass="mediacall" presetSubtype="0" fill="hold" nodeType="withEffect">
                                  <p:stCondLst>
                                    <p:cond delay="0"/>
                                  </p:stCondLst>
                                  <p:childTnLst>
                                    <p:cmd type="call" cmd="playFrom(0.0)">
                                      <p:cBhvr>
                                        <p:cTn id="18" dur="13333" fill="hold"/>
                                        <p:tgtEl>
                                          <p:spTgt spid="7"/>
                                        </p:tgtEl>
                                      </p:cBhvr>
                                    </p:cmd>
                                  </p:childTnLst>
                                </p:cTn>
                              </p:par>
                              <p:par>
                                <p:cTn id="19" presetID="1" presetClass="mediacall" presetSubtype="0" fill="hold" nodeType="withEffect">
                                  <p:stCondLst>
                                    <p:cond delay="0"/>
                                  </p:stCondLst>
                                  <p:childTnLst>
                                    <p:cmd type="call" cmd="playFrom(0.0)">
                                      <p:cBhvr>
                                        <p:cTn id="20" dur="13333" fill="hold"/>
                                        <p:tgtEl>
                                          <p:spTgt spid="8"/>
                                        </p:tgtEl>
                                      </p:cBhvr>
                                    </p:cmd>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333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4"/>
                </p:tgtEl>
              </p:cMediaNode>
            </p:video>
            <p:video>
              <p:cMediaNode vol="80000">
                <p:cTn id="26" fill="hold" display="0">
                  <p:stCondLst>
                    <p:cond delay="indefinite"/>
                  </p:stCondLst>
                </p:cTn>
                <p:tgtEl>
                  <p:spTgt spid="5"/>
                </p:tgtEl>
              </p:cMediaNode>
            </p:video>
            <p:video>
              <p:cMediaNode vol="80000">
                <p:cTn id="27" fill="hold" display="0">
                  <p:stCondLst>
                    <p:cond delay="indefinite"/>
                  </p:stCondLst>
                </p:cTn>
                <p:tgtEl>
                  <p:spTgt spid="6"/>
                </p:tgtEl>
              </p:cMediaNode>
            </p:video>
            <p:video>
              <p:cMediaNode vol="80000">
                <p:cTn id="28" fill="hold" display="0">
                  <p:stCondLst>
                    <p:cond delay="indefinite"/>
                  </p:stCondLst>
                </p:cTn>
                <p:tgtEl>
                  <p:spTgt spid="7"/>
                </p:tgtEl>
              </p:cMediaNode>
            </p:video>
            <p:video>
              <p:cMediaNode vol="80000">
                <p:cTn id="29" fill="hold" display="0">
                  <p:stCondLst>
                    <p:cond delay="indefinite"/>
                  </p:stCondLst>
                </p:cTn>
                <p:tgtEl>
                  <p:spTgt spid="8"/>
                </p:tgtEl>
              </p:cMediaNode>
            </p:video>
            <p:video>
              <p:cMediaNode vol="80000">
                <p:cTn id="30" repeatCount="indefinite" fill="hold" display="0">
                  <p:stCondLst>
                    <p:cond delay="indefinite"/>
                  </p:stCondLst>
                </p:cTn>
                <p:tgtEl>
                  <p:spTgt spid="15"/>
                </p:tgtEl>
              </p:cMediaNode>
            </p:video>
            <p:video>
              <p:cMediaNode vol="80000">
                <p:cTn id="31" repeatCount="indefinite" fill="hold" display="0">
                  <p:stCondLst>
                    <p:cond delay="indefinite"/>
                  </p:stCondLst>
                </p:cTn>
                <p:tgtEl>
                  <p:spTgt spid="16"/>
                </p:tgtEl>
              </p:cMediaNode>
            </p:video>
            <p:video>
              <p:cMediaNode vol="80000">
                <p:cTn id="32" fill="hold" display="0">
                  <p:stCondLst>
                    <p:cond delay="indefinite"/>
                  </p:stCondLst>
                </p:cTn>
                <p:tgtEl>
                  <p:spTgt spid="20"/>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F0676DB-1DD2-4165-BAEA-FDB565DB4A63}"/>
              </a:ext>
            </a:extLst>
          </p:cNvPr>
          <p:cNvSpPr/>
          <p:nvPr/>
        </p:nvSpPr>
        <p:spPr>
          <a:xfrm>
            <a:off x="3118262" y="355010"/>
            <a:ext cx="5955476" cy="646331"/>
          </a:xfrm>
          <a:prstGeom prst="rect">
            <a:avLst/>
          </a:prstGeom>
        </p:spPr>
        <p:txBody>
          <a:bodyPr wrap="none">
            <a:spAutoFit/>
          </a:bodyPr>
          <a:lstStyle/>
          <a:p>
            <a:r>
              <a:rPr lang="en-US" altLang="zh-CN" sz="3600" dirty="0">
                <a:solidFill>
                  <a:schemeClr val="accent1"/>
                </a:solidFill>
                <a:latin typeface="Arial" panose="020B0604020202020204" pitchFamily="34" charset="0"/>
                <a:cs typeface="Arial" panose="020B0604020202020204" pitchFamily="34" charset="0"/>
              </a:rPr>
              <a:t>Rate-Distortion (RD) Curves</a:t>
            </a:r>
            <a:endParaRPr lang="zh-CN" altLang="en-US" sz="3600" dirty="0">
              <a:solidFill>
                <a:schemeClr val="accent1"/>
              </a:solidFill>
              <a:latin typeface="Arial" panose="020B0604020202020204" pitchFamily="34" charset="0"/>
              <a:cs typeface="Arial" panose="020B0604020202020204" pitchFamily="34" charset="0"/>
            </a:endParaRPr>
          </a:p>
        </p:txBody>
      </p:sp>
      <p:pic>
        <p:nvPicPr>
          <p:cNvPr id="2" name="图片 1">
            <a:extLst>
              <a:ext uri="{FF2B5EF4-FFF2-40B4-BE49-F238E27FC236}">
                <a16:creationId xmlns:a16="http://schemas.microsoft.com/office/drawing/2014/main" id="{5F395D4C-7D40-4C21-A218-11540EB5F164}"/>
              </a:ext>
            </a:extLst>
          </p:cNvPr>
          <p:cNvPicPr>
            <a:picLocks noChangeAspect="1"/>
          </p:cNvPicPr>
          <p:nvPr/>
        </p:nvPicPr>
        <p:blipFill>
          <a:blip r:embed="rId2"/>
          <a:stretch>
            <a:fillRect/>
          </a:stretch>
        </p:blipFill>
        <p:spPr>
          <a:xfrm>
            <a:off x="7508240" y="1639772"/>
            <a:ext cx="3596640" cy="1568166"/>
          </a:xfrm>
          <a:prstGeom prst="rect">
            <a:avLst/>
          </a:prstGeom>
        </p:spPr>
      </p:pic>
      <p:pic>
        <p:nvPicPr>
          <p:cNvPr id="5" name="图片 4">
            <a:extLst>
              <a:ext uri="{FF2B5EF4-FFF2-40B4-BE49-F238E27FC236}">
                <a16:creationId xmlns:a16="http://schemas.microsoft.com/office/drawing/2014/main" id="{6F3B0E15-1A84-4068-8514-DA959E6EBC19}"/>
              </a:ext>
            </a:extLst>
          </p:cNvPr>
          <p:cNvPicPr>
            <a:picLocks noChangeAspect="1"/>
          </p:cNvPicPr>
          <p:nvPr/>
        </p:nvPicPr>
        <p:blipFill>
          <a:blip r:embed="rId3"/>
          <a:stretch>
            <a:fillRect/>
          </a:stretch>
        </p:blipFill>
        <p:spPr>
          <a:xfrm>
            <a:off x="310132" y="1400120"/>
            <a:ext cx="5834776" cy="5171440"/>
          </a:xfrm>
          <a:prstGeom prst="rect">
            <a:avLst/>
          </a:prstGeom>
        </p:spPr>
      </p:pic>
    </p:spTree>
    <p:extLst>
      <p:ext uri="{BB962C8B-B14F-4D97-AF65-F5344CB8AC3E}">
        <p14:creationId xmlns:p14="http://schemas.microsoft.com/office/powerpoint/2010/main" val="4119073105"/>
      </p:ext>
    </p:extLst>
  </p:cSld>
  <p:clrMapOvr>
    <a:masterClrMapping/>
  </p:clrMapOvr>
</p:sld>
</file>

<file path=ppt/theme/theme1.xml><?xml version="1.0" encoding="utf-8"?>
<a:theme xmlns:a="http://schemas.openxmlformats.org/drawingml/2006/main" name="Office 主题​​">
  <a:themeElements>
    <a:clrScheme name="红色">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22967</TotalTime>
  <Words>579</Words>
  <Application>Microsoft Office PowerPoint</Application>
  <PresentationFormat>宽屏</PresentationFormat>
  <Paragraphs>151</Paragraphs>
  <Slides>12</Slides>
  <Notes>1</Notes>
  <HiddenSlides>0</HiddenSlides>
  <MMClips>11</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12</vt:i4>
      </vt:variant>
    </vt:vector>
  </HeadingPairs>
  <TitlesOfParts>
    <vt:vector size="18" baseType="lpstr">
      <vt:lpstr>等线</vt:lpstr>
      <vt:lpstr>微软雅黑</vt:lpstr>
      <vt:lpstr>Arial</vt:lpstr>
      <vt:lpstr>Cambria Math</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Jian</dc:creator>
  <cp:lastModifiedBy>YUJIER HU</cp:lastModifiedBy>
  <cp:revision>240</cp:revision>
  <dcterms:created xsi:type="dcterms:W3CDTF">2020-07-18T03:56:03Z</dcterms:created>
  <dcterms:modified xsi:type="dcterms:W3CDTF">2022-02-21T05:30:50Z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2052-11.3.0.8632</vt:lpwstr>
  </property>
</Properties>
</file>