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y="5143500" cx="9144000"/>
  <p:notesSz cx="6858000" cy="9144000"/>
  <p:embeddedFontLst>
    <p:embeddedFont>
      <p:font typeface="Roboto"/>
      <p:regular r:id="rId32"/>
      <p:bold r:id="rId33"/>
      <p:italic r:id="rId34"/>
      <p:boldItalic r:id="rId35"/>
    </p:embeddedFont>
    <p:embeddedFont>
      <p:font typeface="Optimistic Text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0E69D91-A9D7-4A94-8E96-7522BB5ACD6E}">
  <a:tblStyle styleId="{00E69D91-A9D7-4A94-8E96-7522BB5ACD6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font" Target="fonts/Roboto-bold.fntdata"/><Relationship Id="rId10" Type="http://schemas.openxmlformats.org/officeDocument/2006/relationships/slide" Target="slides/slide4.xml"/><Relationship Id="rId32" Type="http://schemas.openxmlformats.org/officeDocument/2006/relationships/font" Target="fonts/Roboto-regular.fntdata"/><Relationship Id="rId13" Type="http://schemas.openxmlformats.org/officeDocument/2006/relationships/slide" Target="slides/slide7.xml"/><Relationship Id="rId35" Type="http://schemas.openxmlformats.org/officeDocument/2006/relationships/font" Target="fonts/Roboto-boldItalic.fntdata"/><Relationship Id="rId12" Type="http://schemas.openxmlformats.org/officeDocument/2006/relationships/slide" Target="slides/slide6.xml"/><Relationship Id="rId34" Type="http://schemas.openxmlformats.org/officeDocument/2006/relationships/font" Target="fonts/Roboto-italic.fntdata"/><Relationship Id="rId15" Type="http://schemas.openxmlformats.org/officeDocument/2006/relationships/slide" Target="slides/slide9.xml"/><Relationship Id="rId37" Type="http://schemas.openxmlformats.org/officeDocument/2006/relationships/font" Target="fonts/OptimisticText-bold.fntdata"/><Relationship Id="rId14" Type="http://schemas.openxmlformats.org/officeDocument/2006/relationships/slide" Target="slides/slide8.xml"/><Relationship Id="rId36" Type="http://schemas.openxmlformats.org/officeDocument/2006/relationships/font" Target="fonts/OptimisticText-regular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cab2d994c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9" name="Google Shape;59;g2cab2d994c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/>
              <a:t>Title + Speaker Intro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cd0e61d9b5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cd0e61d9b5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2cd0e61d9b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2cd0e61d9b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b9bf2cac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b9bf2cac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cd0e61d9b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2cd0e61d9b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cfb3ef40a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cfb3ef40a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cb9bf2cacc_1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2cb9bf2cacc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 	 	 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where periodicity dimension d</a:t>
            </a:r>
            <a:r>
              <a:rPr lang="en" sz="600">
                <a:solidFill>
                  <a:schemeClr val="dk1"/>
                </a:solidFill>
              </a:rPr>
              <a:t>P </a:t>
            </a:r>
            <a:r>
              <a:rPr lang="en" sz="900">
                <a:solidFill>
                  <a:schemeClr val="dk1"/>
                </a:solidFill>
              </a:rPr>
              <a:t>= 12 . We set λ</a:t>
            </a:r>
            <a:r>
              <a:rPr lang="en" sz="600">
                <a:solidFill>
                  <a:schemeClr val="dk1"/>
                </a:solidFill>
              </a:rPr>
              <a:t>F 0 </a:t>
            </a:r>
            <a:r>
              <a:rPr lang="en" sz="900">
                <a:solidFill>
                  <a:schemeClr val="dk1"/>
                </a:solidFill>
              </a:rPr>
              <a:t>= 50 and λ</a:t>
            </a:r>
            <a:r>
              <a:rPr lang="en" sz="600">
                <a:solidFill>
                  <a:schemeClr val="dk1"/>
                </a:solidFill>
              </a:rPr>
              <a:t>P </a:t>
            </a:r>
            <a:r>
              <a:rPr lang="en" sz="900">
                <a:solidFill>
                  <a:schemeClr val="dk1"/>
                </a:solidFill>
              </a:rPr>
              <a:t>=30.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cb9bf2cacc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cb9bf2cacc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 	 	 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X</a:t>
            </a:r>
            <a:r>
              <a:rPr lang="en" sz="600">
                <a:solidFill>
                  <a:schemeClr val="dk1"/>
                </a:solidFill>
              </a:rPr>
              <a:t>i </a:t>
            </a:r>
            <a:r>
              <a:rPr lang="en" sz="900">
                <a:solidFill>
                  <a:schemeClr val="dk1"/>
                </a:solidFill>
              </a:rPr>
              <a:t>= amp log(|STFT</a:t>
            </a:r>
            <a:r>
              <a:rPr lang="en" sz="600">
                <a:solidFill>
                  <a:schemeClr val="dk1"/>
                </a:solidFill>
              </a:rPr>
              <a:t>i</a:t>
            </a:r>
            <a:r>
              <a:rPr lang="en" sz="900">
                <a:solidFill>
                  <a:schemeClr val="dk1"/>
                </a:solidFill>
              </a:rPr>
              <a:t>(x)|), X ̃</a:t>
            </a:r>
            <a:r>
              <a:rPr lang="en" sz="600">
                <a:solidFill>
                  <a:schemeClr val="dk1"/>
                </a:solidFill>
              </a:rPr>
              <a:t>i </a:t>
            </a:r>
            <a:r>
              <a:rPr lang="en" sz="900">
                <a:solidFill>
                  <a:schemeClr val="dk1"/>
                </a:solidFill>
              </a:rPr>
              <a:t>= amp log(|STFT</a:t>
            </a:r>
            <a:r>
              <a:rPr lang="en" sz="600">
                <a:solidFill>
                  <a:schemeClr val="dk1"/>
                </a:solidFill>
              </a:rPr>
              <a:t>i</a:t>
            </a:r>
            <a:r>
              <a:rPr lang="en" sz="900">
                <a:solidFill>
                  <a:schemeClr val="dk1"/>
                </a:solidFill>
              </a:rPr>
              <a:t>(x ̃)|) , and N</a:t>
            </a:r>
            <a:r>
              <a:rPr lang="en" sz="600">
                <a:solidFill>
                  <a:schemeClr val="dk1"/>
                </a:solidFill>
              </a:rPr>
              <a:t>i </a:t>
            </a:r>
            <a:r>
              <a:rPr lang="en" sz="900">
                <a:solidFill>
                  <a:schemeClr val="dk1"/>
                </a:solidFill>
              </a:rPr>
              <a:t>is number of elements in the magnitude for the i</a:t>
            </a:r>
            <a:r>
              <a:rPr lang="en" sz="600">
                <a:solidFill>
                  <a:schemeClr val="dk1"/>
                </a:solidFill>
              </a:rPr>
              <a:t>th </a:t>
            </a:r>
            <a:r>
              <a:rPr lang="en" sz="900">
                <a:solidFill>
                  <a:schemeClr val="dk1"/>
                </a:solidFill>
              </a:rPr>
              <a:t>FFT size. λ</a:t>
            </a:r>
            <a:r>
              <a:rPr lang="en" sz="600">
                <a:solidFill>
                  <a:schemeClr val="dk1"/>
                </a:solidFill>
              </a:rPr>
              <a:t>stft</a:t>
            </a:r>
            <a:r>
              <a:rPr lang="en" sz="900">
                <a:solidFill>
                  <a:schemeClr val="dk1"/>
                </a:solidFill>
              </a:rPr>
              <a:t>s denote the loss weights for each of the C = 3 FFT sizes of 512, 1024 and 2048, and are set at 25.7, 51.3 and 102.5 respectively. STFT extraction is done at a frame shift of 128 samples. The amp log operator amplifies the signal by 72dB, takes log for the signal above e, and makes it linear below e. . This approach ensures that digital zero input maps to zero output, and we never get excessively large negative numbers after taking log. </a:t>
            </a:r>
            <a:endParaRPr sz="9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2cb9bf2cacc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2cb9bf2cacc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 	 	 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			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Adversarial</a:t>
            </a:r>
            <a:r>
              <a:rPr lang="en">
                <a:solidFill>
                  <a:schemeClr val="dk1"/>
                </a:solidFill>
              </a:rPr>
              <a:t> loss </a:t>
            </a:r>
            <a:r>
              <a:rPr lang="en" sz="900">
                <a:solidFill>
                  <a:schemeClr val="dk1"/>
                </a:solidFill>
              </a:rPr>
              <a:t>helps to reduce the overs-smoothing in L2 loss and </a:t>
            </a:r>
            <a:r>
              <a:rPr lang="en">
                <a:solidFill>
                  <a:schemeClr val="dk1"/>
                </a:solidFill>
              </a:rPr>
              <a:t>improved perceptual quality.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</a:rPr>
              <a:t>Having multiple discriminators exploits the fact that the spectrogram has different characteristics in different frequency bands, discriminator takes patches treating spectrogram as an image, and tries to classify as real/fake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caf2ea50a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caf2ea50a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Emformer = streaming </a:t>
            </a:r>
            <a:r>
              <a:rPr lang="en"/>
              <a:t>transformer</a:t>
            </a:r>
            <a:r>
              <a:rPr lang="en"/>
              <a:t> encoder with FC layers at input and output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Discriminator looks at patches of size 5 X 31, running discriminator on patches treating spectrogram as an image was the most effective (similar to image sharpening)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lang="en"/>
            </a:b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cc3c232a6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cc3c232a6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ab2d994cf_0_5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ab2d994cf_0_5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ccfb3ef4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ccfb3ef4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DSP Adv version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All 42 utterances across all the 7 models are evaluated, and rater gave a score on a scale of 1-5 with focussing on the audio </a:t>
            </a:r>
            <a:r>
              <a:rPr lang="en"/>
              <a:t>quality, none of the systems have post-filtering/postprocessing</a:t>
            </a:r>
            <a:br>
              <a:rPr lang="en"/>
            </a:br>
            <a:r>
              <a:rPr lang="en"/>
              <a:t>It can be done to make DSP systems better, but not clean esp when doing on neural models across different speakers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cfb3ef40a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cfb3ef40a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ccfb3ef40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2ccfb3ef40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Ptflops used to count flops for MB-MelGAN, 2 flops per MAC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Intel CPU 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ccfb3ef40a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ccfb3ef40a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6ea4241226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6ea4241226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cab2d994cf_0_5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cab2d994cf_0_5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cd0e61d9b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cd0e61d9b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caf2ea50aa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caf2ea50aa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caf2ea50a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caf2ea50a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cb9bf2cacc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cb9bf2cacc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d0e61d9b5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d0e61d9b5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d0e61d9b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d0e61d9b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d0e61d9b5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d0e61d9b5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1_Title">
  <p:cSld name="TITLE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352050" y="4507992"/>
            <a:ext cx="1406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1pPr>
            <a:lvl2pPr lvl="1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2pPr>
            <a:lvl3pPr lvl="2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3pPr>
            <a:lvl4pPr lvl="3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4pPr>
            <a:lvl5pPr lvl="4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5pPr>
            <a:lvl6pPr lvl="5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6pPr>
            <a:lvl7pPr lvl="6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7pPr>
            <a:lvl8pPr lvl="7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8pPr>
            <a:lvl9pPr lvl="8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9pPr>
          </a:lstStyle>
          <a:p/>
        </p:txBody>
      </p:sp>
      <p:sp>
        <p:nvSpPr>
          <p:cNvPr id="52" name="Google Shape;52;p13"/>
          <p:cNvSpPr txBox="1"/>
          <p:nvPr>
            <p:ph idx="2" type="subTitle"/>
          </p:nvPr>
        </p:nvSpPr>
        <p:spPr>
          <a:xfrm>
            <a:off x="2110538" y="4507992"/>
            <a:ext cx="1406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1pPr>
            <a:lvl2pPr lvl="1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2pPr>
            <a:lvl3pPr lvl="2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3pPr>
            <a:lvl4pPr lvl="3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4pPr>
            <a:lvl5pPr lvl="4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5pPr>
            <a:lvl6pPr lvl="5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6pPr>
            <a:lvl7pPr lvl="6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7pPr>
            <a:lvl8pPr lvl="7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8pPr>
            <a:lvl9pPr lvl="8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9pPr>
          </a:lstStyle>
          <a:p/>
        </p:txBody>
      </p:sp>
      <p:sp>
        <p:nvSpPr>
          <p:cNvPr id="53" name="Google Shape;53;p13"/>
          <p:cNvSpPr txBox="1"/>
          <p:nvPr>
            <p:ph idx="3" type="subTitle"/>
          </p:nvPr>
        </p:nvSpPr>
        <p:spPr>
          <a:xfrm>
            <a:off x="3869025" y="4507992"/>
            <a:ext cx="14061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1pPr>
            <a:lvl2pPr lvl="1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2pPr>
            <a:lvl3pPr lvl="2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3pPr>
            <a:lvl4pPr lvl="3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4pPr>
            <a:lvl5pPr lvl="4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5pPr>
            <a:lvl6pPr lvl="5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6pPr>
            <a:lvl7pPr lvl="6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7pPr>
            <a:lvl8pPr lvl="7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8pPr>
            <a:lvl9pPr lvl="8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b="0" sz="900"/>
            </a:lvl9pPr>
          </a:lstStyle>
          <a:p/>
        </p:txBody>
      </p:sp>
      <p:sp>
        <p:nvSpPr>
          <p:cNvPr id="54" name="Google Shape;54;p13"/>
          <p:cNvSpPr txBox="1"/>
          <p:nvPr>
            <p:ph type="ctrTitle"/>
          </p:nvPr>
        </p:nvSpPr>
        <p:spPr>
          <a:xfrm>
            <a:off x="352050" y="1325880"/>
            <a:ext cx="59826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13"/>
          <p:cNvSpPr txBox="1"/>
          <p:nvPr>
            <p:ph idx="4" type="subTitle"/>
          </p:nvPr>
        </p:nvSpPr>
        <p:spPr>
          <a:xfrm>
            <a:off x="352050" y="2423165"/>
            <a:ext cx="5982600" cy="17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pic>
        <p:nvPicPr>
          <p:cNvPr id="56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38430" y="4204300"/>
            <a:ext cx="1406100" cy="605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0" Type="http://schemas.openxmlformats.org/officeDocument/2006/relationships/hyperlink" Target="http://drive.google.com/file/d/10T89h9i2OTBi0JfQTOnyjsznUPNZR074/view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-yewUeRTyAd28DNF_li_JOZEiS0zmji1/view" TargetMode="External"/><Relationship Id="rId4" Type="http://schemas.openxmlformats.org/officeDocument/2006/relationships/image" Target="../media/image1.png"/><Relationship Id="rId9" Type="http://schemas.openxmlformats.org/officeDocument/2006/relationships/hyperlink" Target="http://drive.google.com/file/d/1Uz2jsgxEywEvfbjaE0j71r5Oa15DCDiS/view" TargetMode="External"/><Relationship Id="rId5" Type="http://schemas.openxmlformats.org/officeDocument/2006/relationships/hyperlink" Target="http://drive.google.com/file/d/16BQlYf5oliWWjnQEDT4CM6BgO8yCnEao/view" TargetMode="External"/><Relationship Id="rId6" Type="http://schemas.openxmlformats.org/officeDocument/2006/relationships/hyperlink" Target="http://drive.google.com/file/d/1lrrwSLodGJDvYjLtjEqcmw38CwEGQ8-x/view" TargetMode="External"/><Relationship Id="rId7" Type="http://schemas.openxmlformats.org/officeDocument/2006/relationships/hyperlink" Target="http://drive.google.com/file/d/1e6_07lz3W217YT2RJFBo-kDZIuFI8SiZ/view" TargetMode="External"/><Relationship Id="rId8" Type="http://schemas.openxmlformats.org/officeDocument/2006/relationships/hyperlink" Target="http://drive.google.com/file/d/18LX8tBe7kS8H-qJIN5BKsrZwf327ipMf/view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1" Type="http://schemas.openxmlformats.org/officeDocument/2006/relationships/hyperlink" Target="http://drive.google.com/file/d/18LX8tBe7kS8H-qJIN5BKsrZwf327ipMf/view" TargetMode="External"/><Relationship Id="rId10" Type="http://schemas.openxmlformats.org/officeDocument/2006/relationships/hyperlink" Target="http://drive.google.com/file/d/1lrrwSLodGJDvYjLtjEqcmw38CwEGQ8-x/view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png"/><Relationship Id="rId4" Type="http://schemas.openxmlformats.org/officeDocument/2006/relationships/hyperlink" Target="http://drive.google.com/file/d/1e6_07lz3W217YT2RJFBo-kDZIuFI8SiZ/view" TargetMode="External"/><Relationship Id="rId9" Type="http://schemas.openxmlformats.org/officeDocument/2006/relationships/hyperlink" Target="http://drive.google.com/file/d/1-yewUeRTyAd28DNF_li_JOZEiS0zmji1/view" TargetMode="External"/><Relationship Id="rId5" Type="http://schemas.openxmlformats.org/officeDocument/2006/relationships/image" Target="../media/image1.png"/><Relationship Id="rId6" Type="http://schemas.openxmlformats.org/officeDocument/2006/relationships/hyperlink" Target="http://drive.google.com/file/d/1Uz2jsgxEywEvfbjaE0j71r5Oa15DCDiS/view" TargetMode="External"/><Relationship Id="rId7" Type="http://schemas.openxmlformats.org/officeDocument/2006/relationships/hyperlink" Target="http://drive.google.com/file/d/10T89h9i2OTBi0JfQTOnyjsznUPNZR074/view" TargetMode="External"/><Relationship Id="rId8" Type="http://schemas.openxmlformats.org/officeDocument/2006/relationships/hyperlink" Target="http://drive.google.com/file/d/16BQlYf5oliWWjnQEDT4CM6BgO8yCnEao/view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ctrTitle"/>
          </p:nvPr>
        </p:nvSpPr>
        <p:spPr>
          <a:xfrm>
            <a:off x="352050" y="1325880"/>
            <a:ext cx="5982600" cy="85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Ultra-lightweight Neural </a:t>
            </a:r>
            <a:r>
              <a:rPr lang="en"/>
              <a:t>Differential DSP Vocoder for High Quality Speech Synthesis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2700">
              <a:solidFill>
                <a:schemeClr val="lt2"/>
              </a:solidFill>
            </a:endParaRPr>
          </a:p>
        </p:txBody>
      </p:sp>
      <p:sp>
        <p:nvSpPr>
          <p:cNvPr id="62" name="Google Shape;62;p14"/>
          <p:cNvSpPr txBox="1"/>
          <p:nvPr/>
        </p:nvSpPr>
        <p:spPr>
          <a:xfrm>
            <a:off x="667875" y="4204250"/>
            <a:ext cx="5120700" cy="5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Presenters: </a:t>
            </a:r>
            <a:r>
              <a:rPr lang="en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Thilo Koehler, Prabhav Agrawal</a:t>
            </a:r>
            <a:br>
              <a:rPr lang="en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</a:br>
            <a:r>
              <a:rPr b="1" lang="en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Joint work with</a:t>
            </a:r>
            <a:r>
              <a:rPr lang="en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: Zhiping Xiu, Prashant Serai, Qing He</a:t>
            </a:r>
            <a:endParaRPr i="0" sz="1100" u="none" cap="none" strike="noStrike">
              <a:solidFill>
                <a:schemeClr val="dk1"/>
              </a:solidFill>
              <a:latin typeface="Optimistic Text"/>
              <a:ea typeface="Optimistic Text"/>
              <a:cs typeface="Optimistic Text"/>
              <a:sym typeface="Optimistic Text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389325" y="3973350"/>
            <a:ext cx="1737900" cy="5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ICASSP</a:t>
            </a:r>
            <a:r>
              <a:rPr lang="en" sz="1800">
                <a:solidFill>
                  <a:schemeClr val="dk2"/>
                </a:solidFill>
              </a:rPr>
              <a:t> </a:t>
            </a:r>
            <a:r>
              <a:rPr lang="en">
                <a:solidFill>
                  <a:schemeClr val="dk1"/>
                </a:solidFill>
                <a:latin typeface="Optimistic Text"/>
                <a:ea typeface="Optimistic Text"/>
                <a:cs typeface="Optimistic Text"/>
                <a:sym typeface="Optimistic Text"/>
              </a:rPr>
              <a:t>2024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real spectral envelope?</a:t>
            </a:r>
            <a:endParaRPr/>
          </a:p>
        </p:txBody>
      </p:sp>
      <p:pic>
        <p:nvPicPr>
          <p:cNvPr id="119" name="Google Shape;11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1163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real spectral envelope?</a:t>
            </a:r>
            <a:endParaRPr/>
          </a:p>
        </p:txBody>
      </p:sp>
      <p:pic>
        <p:nvPicPr>
          <p:cNvPr id="125" name="Google Shape;12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1163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Comparison: LMEL80 vs DDSP Output</a:t>
            </a:r>
            <a:endParaRPr/>
          </a:p>
        </p:txBody>
      </p:sp>
      <p:pic>
        <p:nvPicPr>
          <p:cNvPr id="131" name="Google Shape;13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750" y="1108125"/>
            <a:ext cx="6226489" cy="3416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Comparison: LMEL80 vs DDSP Model Outputs</a:t>
            </a:r>
            <a:endParaRPr/>
          </a:p>
        </p:txBody>
      </p:sp>
      <p:pic>
        <p:nvPicPr>
          <p:cNvPr id="137" name="Google Shape;137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8750" y="1108125"/>
            <a:ext cx="6226489" cy="34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6"/>
          <p:cNvSpPr txBox="1"/>
          <p:nvPr/>
        </p:nvSpPr>
        <p:spPr>
          <a:xfrm>
            <a:off x="1781025" y="2432025"/>
            <a:ext cx="1212000" cy="4575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formants</a:t>
            </a:r>
            <a:endParaRPr b="1" sz="1800">
              <a:solidFill>
                <a:srgbClr val="FF0000"/>
              </a:solidFill>
            </a:endParaRPr>
          </a:p>
        </p:txBody>
      </p:sp>
      <p:cxnSp>
        <p:nvCxnSpPr>
          <p:cNvPr id="139" name="Google Shape;139;p26"/>
          <p:cNvCxnSpPr>
            <a:stCxn id="138" idx="0"/>
          </p:cNvCxnSpPr>
          <p:nvPr/>
        </p:nvCxnSpPr>
        <p:spPr>
          <a:xfrm flipH="1" rot="10800000">
            <a:off x="2387025" y="2135625"/>
            <a:ext cx="495000" cy="2964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0" name="Google Shape;140;p26"/>
          <p:cNvCxnSpPr>
            <a:stCxn id="138" idx="2"/>
          </p:cNvCxnSpPr>
          <p:nvPr/>
        </p:nvCxnSpPr>
        <p:spPr>
          <a:xfrm>
            <a:off x="2387025" y="2889525"/>
            <a:ext cx="517200" cy="827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1" name="Google Shape;141;p26"/>
          <p:cNvCxnSpPr>
            <a:stCxn id="142" idx="1"/>
          </p:cNvCxnSpPr>
          <p:nvPr/>
        </p:nvCxnSpPr>
        <p:spPr>
          <a:xfrm rot="10800000">
            <a:off x="3828100" y="2098725"/>
            <a:ext cx="499500" cy="406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42" name="Google Shape;142;p26"/>
          <p:cNvSpPr txBox="1"/>
          <p:nvPr/>
        </p:nvSpPr>
        <p:spPr>
          <a:xfrm>
            <a:off x="4327600" y="2120925"/>
            <a:ext cx="1212000" cy="7686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>
              <a:srgbClr val="000000"/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0000"/>
                </a:solidFill>
              </a:rPr>
              <a:t>plosive burst</a:t>
            </a:r>
            <a:endParaRPr b="1" sz="1800">
              <a:solidFill>
                <a:srgbClr val="FF0000"/>
              </a:solidFill>
            </a:endParaRPr>
          </a:p>
        </p:txBody>
      </p:sp>
      <p:cxnSp>
        <p:nvCxnSpPr>
          <p:cNvPr id="143" name="Google Shape;143;p26"/>
          <p:cNvCxnSpPr>
            <a:stCxn id="142" idx="1"/>
          </p:cNvCxnSpPr>
          <p:nvPr/>
        </p:nvCxnSpPr>
        <p:spPr>
          <a:xfrm flipH="1">
            <a:off x="3850300" y="2505225"/>
            <a:ext cx="477300" cy="8277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DDSP Vocoder Training and Architecture Details</a:t>
            </a:r>
            <a:endParaRPr/>
          </a:p>
        </p:txBody>
      </p:sp>
      <p:pic>
        <p:nvPicPr>
          <p:cNvPr id="149" name="Google Shape;14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75" y="1108075"/>
            <a:ext cx="5450850" cy="39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Losses</a:t>
            </a:r>
            <a:endParaRPr/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Reference MSE Loss (for F0 and periodicity)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Hard to learn F0 directly with E2E spectrogram losses. </a:t>
            </a:r>
            <a:r>
              <a:rPr lang="en"/>
              <a:t>Impulse train for vocoder generated using ref F0 for training to ensure spectral alignment wrt pitch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Periodicity learning works e2e, but becomes better with a reference L2 loss</a:t>
            </a:r>
            <a:endParaRPr/>
          </a:p>
        </p:txBody>
      </p:sp>
      <p:pic>
        <p:nvPicPr>
          <p:cNvPr id="156" name="Google Shape;15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5150" y="2520975"/>
            <a:ext cx="6115050" cy="19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Losses</a:t>
            </a:r>
            <a:endParaRPr/>
          </a:p>
        </p:txBody>
      </p:sp>
      <p:sp>
        <p:nvSpPr>
          <p:cNvPr id="162" name="Google Shape;162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Multi-window STFT loss with 3 window sizes of 512, 1024, 2048 with GT audio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Window size selected equal or greater than vocoder FFT window of 512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Best setup worked with L1 loss on log magnitude spectrograms</a:t>
            </a:r>
            <a:endParaRPr/>
          </a:p>
        </p:txBody>
      </p:sp>
      <p:pic>
        <p:nvPicPr>
          <p:cNvPr id="163" name="Google Shape;16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1100" y="2352675"/>
            <a:ext cx="6781800" cy="135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Training Losses</a:t>
            </a:r>
            <a:endParaRPr/>
          </a:p>
        </p:txBody>
      </p:sp>
      <p:sp>
        <p:nvSpPr>
          <p:cNvPr id="169" name="Google Shape;169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Adversarial loss on magnitude spectrograms (since vocoder does not learn phase)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K= 8 discriminators seeing a 48-point frequency band of 257-dim spectrogram, with overlap 8 (terminal ones 40-point band)</a:t>
            </a:r>
            <a:endParaRPr/>
          </a:p>
        </p:txBody>
      </p:sp>
      <p:pic>
        <p:nvPicPr>
          <p:cNvPr id="170" name="Google Shape;17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350" y="2668250"/>
            <a:ext cx="6136775" cy="190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Model Architectures</a:t>
            </a: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6353325" y="1955225"/>
            <a:ext cx="25890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7" name="Google Shape;177;p31"/>
          <p:cNvSpPr txBox="1"/>
          <p:nvPr/>
        </p:nvSpPr>
        <p:spPr>
          <a:xfrm>
            <a:off x="5588275" y="2136875"/>
            <a:ext cx="2746200" cy="188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8" name="Google Shape;178;p31"/>
          <p:cNvSpPr txBox="1"/>
          <p:nvPr/>
        </p:nvSpPr>
        <p:spPr>
          <a:xfrm>
            <a:off x="0" y="0"/>
            <a:ext cx="788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9" name="Google Shape;17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06475" y="986350"/>
            <a:ext cx="5283476" cy="1896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1375" y="3090057"/>
            <a:ext cx="5156625" cy="18795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Experimentation Setup</a:t>
            </a:r>
            <a:endParaRPr/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311700" y="1152475"/>
            <a:ext cx="8520600" cy="375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Single-speaker models using two corpora: 1) Female speaker with 37 h audio 2) Male speaker with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12 h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audio, resampled to 24Khz with 42 unseen utterances for MOS evaluations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DDSP System Compared Against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Neural Vocoders (MB-MelGAN, HiFi-GAN, WaveRNN)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Consume 1-dim F0, 13-dim MFCC, 5-dim Periodicity as Input features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○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DSP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 Vocoders (DSP, DSP Adv)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Consume 1-dim F0, 80-dim Pitch Synchronous log mels, 12-dim Periodicity as Input features, apply L2 loss on acoustic model outputs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175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■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DSP Adv applies adversarial loss to 80-dim log mel predictions in addition to L2 loss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Used </a:t>
            </a:r>
            <a:r>
              <a:rPr lang="en">
                <a:latin typeface="Roboto"/>
                <a:ea typeface="Roboto"/>
                <a:cs typeface="Roboto"/>
                <a:sym typeface="Roboto"/>
              </a:rPr>
              <a:t>reference prosody (duration, f0) with no audio post-processing, acoustic model architecture kept the same with only last FC layer dimension modified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Outline</a:t>
            </a:r>
            <a:endParaRPr/>
          </a:p>
        </p:txBody>
      </p:sp>
      <p:sp>
        <p:nvSpPr>
          <p:cNvPr id="69" name="Google Shape;69;p15"/>
          <p:cNvSpPr txBox="1"/>
          <p:nvPr/>
        </p:nvSpPr>
        <p:spPr>
          <a:xfrm>
            <a:off x="6353325" y="1955225"/>
            <a:ext cx="25890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15"/>
          <p:cNvSpPr txBox="1"/>
          <p:nvPr/>
        </p:nvSpPr>
        <p:spPr>
          <a:xfrm>
            <a:off x="266750" y="1059625"/>
            <a:ext cx="7889100" cy="3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Motivation</a:t>
            </a:r>
            <a:b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On-device TTS System Overview</a:t>
            </a:r>
            <a:b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DSP Vocoder</a:t>
            </a:r>
            <a:b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DDSP Vocoder Training and Architecture</a:t>
            </a:r>
            <a:b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Results</a:t>
            </a:r>
            <a:b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Conclusion</a:t>
            </a:r>
            <a:b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</a:b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Quality</a:t>
            </a:r>
            <a:endParaRPr/>
          </a:p>
        </p:txBody>
      </p:sp>
      <p:sp>
        <p:nvSpPr>
          <p:cNvPr id="192" name="Google Shape;192;p33"/>
          <p:cNvSpPr txBox="1"/>
          <p:nvPr>
            <p:ph idx="1" type="body"/>
          </p:nvPr>
        </p:nvSpPr>
        <p:spPr>
          <a:xfrm>
            <a:off x="311700" y="1152475"/>
            <a:ext cx="8520600" cy="3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Subjective MOS evaluation scores on a 5-point scale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88175" y="1551775"/>
            <a:ext cx="4019917" cy="345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Quality</a:t>
            </a:r>
            <a:endParaRPr/>
          </a:p>
        </p:txBody>
      </p:sp>
      <p:graphicFrame>
        <p:nvGraphicFramePr>
          <p:cNvPr id="199" name="Google Shape;199;p34"/>
          <p:cNvGraphicFramePr/>
          <p:nvPr/>
        </p:nvGraphicFramePr>
        <p:xfrm>
          <a:off x="952500" y="9715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{00E69D91-A9D7-4A94-8E96-7522BB5ACD6E}</a:tableStyleId>
              </a:tblPr>
              <a:tblGrid>
                <a:gridCol w="3619500"/>
                <a:gridCol w="3619500"/>
              </a:tblGrid>
              <a:tr h="4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TTS System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Ground Truth Recording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WaveRNN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HifiGAN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636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MB-MelGAN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DSP Adv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482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/>
                        <a:t>DDSP (This Paper)</a:t>
                      </a:r>
                      <a:endParaRPr b="1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pic>
        <p:nvPicPr>
          <p:cNvPr id="200" name="Google Shape;200;p34" title="ddspgan.wav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750" y="43096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34" title="dspgan.wav">
            <a:hlinkClick r:id="rId5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76750" y="38307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34" title="dsp.wav">
            <a:hlinkClick r:id="rId6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00" y="3371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34" title="gt.wav">
            <a:hlinkClick r:id="rId7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00" y="1480963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4" title="wavernn.wav">
            <a:hlinkClick r:id="rId8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00" y="19580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4" title="hifigan.wav">
            <a:hlinkClick r:id="rId9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00" y="243321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 title="mbmelgan.wav">
            <a:hlinkClick r:id="rId10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00" y="289435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Results: Performance</a:t>
            </a:r>
            <a:endParaRPr/>
          </a:p>
        </p:txBody>
      </p:sp>
      <p:sp>
        <p:nvSpPr>
          <p:cNvPr id="212" name="Google Shape;212;p35"/>
          <p:cNvSpPr txBox="1"/>
          <p:nvPr>
            <p:ph idx="1" type="body"/>
          </p:nvPr>
        </p:nvSpPr>
        <p:spPr>
          <a:xfrm>
            <a:off x="311700" y="1445113"/>
            <a:ext cx="8520600" cy="106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GigaFlops = number of floating point operations per sec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RTF = Time taken to generate the audio / Duration of the audio</a:t>
            </a:r>
            <a:br>
              <a:rPr lang="en"/>
            </a:br>
            <a:endParaRPr/>
          </a:p>
        </p:txBody>
      </p:sp>
      <p:pic>
        <p:nvPicPr>
          <p:cNvPr id="213" name="Google Shape;21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2780900"/>
            <a:ext cx="6681850" cy="111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 and Future Work</a:t>
            </a:r>
            <a:endParaRPr/>
          </a:p>
        </p:txBody>
      </p:sp>
      <p:sp>
        <p:nvSpPr>
          <p:cNvPr id="219" name="Google Shape;219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337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50"/>
              <a:buFont typeface="Roboto"/>
              <a:buChar char="●"/>
            </a:pPr>
            <a:r>
              <a:rPr lang="en"/>
              <a:t>Proposed DDSP vocoder; a novel way of training of jointly optimizing an acoustic model and a DSP vocoder without using an engineered spectral feature, which leads to an audio quality close to high quality neural vocoders with much lower computation. </a:t>
            </a:r>
            <a:endParaRPr sz="165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</a:pPr>
            <a:r>
              <a:rPr lang="en"/>
              <a:t>Extend the system with an e2e estimation of f0 and periodicity to avoid their explicit feature extraction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1714100" y="2024250"/>
            <a:ext cx="5296500" cy="136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000"/>
              <a:t>Thank you for listening! Q &amp; A</a:t>
            </a:r>
            <a:endParaRPr sz="30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</a:t>
            </a:r>
            <a:endParaRPr/>
          </a:p>
        </p:txBody>
      </p:sp>
      <p:sp>
        <p:nvSpPr>
          <p:cNvPr id="230" name="Google Shape;230;p38"/>
          <p:cNvSpPr txBox="1"/>
          <p:nvPr/>
        </p:nvSpPr>
        <p:spPr>
          <a:xfrm>
            <a:off x="6408125" y="2119625"/>
            <a:ext cx="2589000" cy="9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1" name="Google Shape;23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800" y="1193675"/>
            <a:ext cx="7460250" cy="238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8" title="gt.wa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11300" y="3485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8" title="hifigan.wav">
            <a:hlinkClick r:id="rId6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56000" y="3485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8" title="mbmelgan.wav">
            <a:hlinkClick r:id="rId7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90250" y="3485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38" title="dspgan.wav">
            <a:hlinkClick r:id="rId8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47450" y="35123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38" title="ddspgan.wav">
            <a:hlinkClick r:id="rId9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9200" y="3485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38" title="dsp.wav">
            <a:hlinkClick r:id="rId10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4950" y="3485200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8"/>
          <p:cNvSpPr txBox="1"/>
          <p:nvPr/>
        </p:nvSpPr>
        <p:spPr>
          <a:xfrm>
            <a:off x="556375" y="4128250"/>
            <a:ext cx="6072300" cy="8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9" name="Google Shape;239;p38" title="wavernn.wav">
            <a:hlinkClick r:id="rId11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83650" y="3485200"/>
            <a:ext cx="4572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Motivation</a:t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Waveform learning is expensive, but w</a:t>
            </a:r>
            <a:r>
              <a:rPr lang="en"/>
              <a:t>aveform ≠ perception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Important for perception: magnitude spectrogram and phase change, modelled by traditional DSP vocoder using source filter model</a:t>
            </a: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Traditional DSP vocoder suffers from “vocoded” sound (muffled, muddy, buzzy)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Idea: Make magnitude spectrogram and periodicity end-to-end learnable using differentiable vocoder (loss addresses vocoder imperfections)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Differential DSP Vocoder for On-device TTS</a:t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825" y="921575"/>
            <a:ext cx="7032523" cy="212635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 txBox="1"/>
          <p:nvPr/>
        </p:nvSpPr>
        <p:spPr>
          <a:xfrm>
            <a:off x="266750" y="2875100"/>
            <a:ext cx="7889100" cy="20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Frontend: SSML, Text Normalization, Grammatical/Semantic Analysis, Phonetic Annotation 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Acoustic Backend: Render linguistic information into an audio waveform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Prosody model: Models phone level log F0 and log Dur from linguistic features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Acoustic model: Models frame level acoustic features: logF0, spectral envelope &amp; periodicity</a:t>
            </a:r>
            <a:endParaRPr sz="1500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Vocoder (focus of this talk): Provides audio waveform from the acoustic features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DSP Vocoder: Source-Filter Model</a:t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2807" l="1029" r="1845" t="2647"/>
          <a:stretch/>
        </p:blipFill>
        <p:spPr>
          <a:xfrm>
            <a:off x="999900" y="1234350"/>
            <a:ext cx="7144200" cy="3241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real spectral envelope?</a:t>
            </a:r>
            <a:endParaRPr/>
          </a:p>
        </p:txBody>
      </p:sp>
      <p:pic>
        <p:nvPicPr>
          <p:cNvPr id="95" name="Google Shape;9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1163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real spectral envelope?</a:t>
            </a:r>
            <a:endParaRPr/>
          </a:p>
        </p:txBody>
      </p:sp>
      <p:pic>
        <p:nvPicPr>
          <p:cNvPr id="101" name="Google Shape;10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1163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real spectral envelope?</a:t>
            </a:r>
            <a:endParaRPr/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1163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real spectral envelope?</a:t>
            </a:r>
            <a:endParaRPr/>
          </a:p>
        </p:txBody>
      </p:sp>
      <p:pic>
        <p:nvPicPr>
          <p:cNvPr id="113" name="Google Shape;11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811636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