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59" r:id="rId2"/>
  </p:sldMasterIdLst>
  <p:notesMasterIdLst>
    <p:notesMasterId r:id="rId20"/>
  </p:notesMasterIdLst>
  <p:handoutMasterIdLst>
    <p:handoutMasterId r:id="rId21"/>
  </p:handoutMasterIdLst>
  <p:sldIdLst>
    <p:sldId id="277" r:id="rId3"/>
    <p:sldId id="274" r:id="rId4"/>
    <p:sldId id="278" r:id="rId5"/>
    <p:sldId id="275" r:id="rId6"/>
    <p:sldId id="280" r:id="rId7"/>
    <p:sldId id="299" r:id="rId8"/>
    <p:sldId id="279" r:id="rId9"/>
    <p:sldId id="290" r:id="rId10"/>
    <p:sldId id="281" r:id="rId11"/>
    <p:sldId id="291" r:id="rId12"/>
    <p:sldId id="298" r:id="rId13"/>
    <p:sldId id="282" r:id="rId14"/>
    <p:sldId id="283" r:id="rId15"/>
    <p:sldId id="296" r:id="rId16"/>
    <p:sldId id="297" r:id="rId17"/>
    <p:sldId id="285" r:id="rId18"/>
    <p:sldId id="288" r:id="rId19"/>
  </p:sldIdLst>
  <p:sldSz cx="12192000" cy="6858000"/>
  <p:notesSz cx="6797675" cy="9926638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custDataLst>
    <p:tags r:id="rId2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837"/>
    <a:srgbClr val="FF7415"/>
    <a:srgbClr val="FF7C23"/>
    <a:srgbClr val="669900"/>
    <a:srgbClr val="F5802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6" autoAdjust="0"/>
    <p:restoredTop sz="92705" autoAdjust="0"/>
  </p:normalViewPr>
  <p:slideViewPr>
    <p:cSldViewPr>
      <p:cViewPr varScale="1">
        <p:scale>
          <a:sx n="116" d="100"/>
          <a:sy n="116" d="100"/>
        </p:scale>
        <p:origin x="390" y="114"/>
      </p:cViewPr>
      <p:guideLst>
        <p:guide orient="horz" pos="2205"/>
        <p:guide pos="384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1050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52EB4-20A3-4672-A9F9-F4B5C50EBD72}" type="datetimeFigureOut">
              <a:rPr lang="de-DE" smtClean="0"/>
              <a:pPr/>
              <a:t>23.11.2018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0E262-DCD0-466E-AADA-5490F0A1FE8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256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06AA7-FFFA-46E8-9619-615CDF2958C0}" type="datetimeFigureOut">
              <a:rPr lang="en-GB" smtClean="0"/>
              <a:pPr/>
              <a:t>23/11/2018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D4DB3-2899-44FC-B3CC-D75FB098BD7D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4444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Bundeswehr University Munich -  company confidential - </a:t>
            </a:r>
            <a:endParaRPr lang="de-D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3458C199-23AE-4D28-8237-C73FB9971252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A855-698D-4D6E-990C-B37559602E35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9476-1F25-441F-9CC3-BC26E72F4C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36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A855-698D-4D6E-990C-B37559602E35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9476-1F25-441F-9CC3-BC26E72F4C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015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A855-698D-4D6E-990C-B37559602E35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9476-1F25-441F-9CC3-BC26E72F4C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996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A855-698D-4D6E-990C-B37559602E35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9476-1F25-441F-9CC3-BC26E72F4C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941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A855-698D-4D6E-990C-B37559602E35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9476-1F25-441F-9CC3-BC26E72F4C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022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A855-698D-4D6E-990C-B37559602E35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9476-1F25-441F-9CC3-BC26E72F4C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80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Bundeswehr University Munich -  company confidential -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10775"/>
            <a:ext cx="10515600" cy="303212"/>
          </a:xfrm>
        </p:spPr>
        <p:txBody>
          <a:bodyPr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59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Bundeswehr University Munich -  company confidential -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29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3888" y="1268761"/>
            <a:ext cx="11232752" cy="720080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all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de-DE" dirty="0" err="1" smtClean="0"/>
              <a:t>Presentation</a:t>
            </a:r>
            <a:r>
              <a:rPr lang="de-DE" dirty="0" smtClean="0"/>
              <a:t> title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latin typeface="Calibri" panose="020F05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err="1" smtClean="0"/>
              <a:t>Authors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Affiliation</a:t>
            </a:r>
          </a:p>
          <a:p>
            <a:pPr lvl="0"/>
            <a:r>
              <a:rPr lang="de-DE" dirty="0" err="1" smtClean="0"/>
              <a:t>Contact</a:t>
            </a:r>
            <a:r>
              <a:rPr lang="de-DE" dirty="0" smtClean="0"/>
              <a:t> Details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Bundeswehr University Munich -  company confidential - </a:t>
            </a:r>
            <a:endParaRPr lang="de-D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Slide </a:t>
            </a:r>
            <a:fld id="{3458C199-23AE-4D28-8237-C73FB9971252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2205038"/>
            <a:ext cx="11233150" cy="5032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Presentation Subtitle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A855-698D-4D6E-990C-B37559602E35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9476-1F25-441F-9CC3-BC26E72F4C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0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A855-698D-4D6E-990C-B37559602E35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9476-1F25-441F-9CC3-BC26E72F4C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78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A855-698D-4D6E-990C-B37559602E35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9476-1F25-441F-9CC3-BC26E72F4C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082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A855-698D-4D6E-990C-B37559602E35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9476-1F25-441F-9CC3-BC26E72F4C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417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BA855-698D-4D6E-990C-B37559602E35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D9476-1F25-441F-9CC3-BC26E72F4C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917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6000" y="6525344"/>
            <a:ext cx="4320000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" panose="020F0502020204030204" pitchFamily="34" charset="0"/>
              </a:defRPr>
            </a:lvl1pPr>
          </a:lstStyle>
          <a:p>
            <a:r>
              <a:rPr lang="en-GB" dirty="0" smtClean="0"/>
              <a:t>Bundeswehr University Munich - company confidential -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6640" y="6525344"/>
            <a:ext cx="2400000" cy="25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Slide </a:t>
            </a:r>
            <a:fld id="{3458C199-23AE-4D28-8237-C73FB997125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34" name="Picture 10" descr="E:\Temp\Signet_neu\PowerPoint-Folien\Hilfsdateien\Streifen-hoc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0"/>
            <a:ext cx="480484" cy="6858000"/>
          </a:xfrm>
          <a:prstGeom prst="rect">
            <a:avLst/>
          </a:prstGeom>
          <a:noFill/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746" y="332656"/>
            <a:ext cx="2515894" cy="648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04" y="6417608"/>
            <a:ext cx="1891042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1" r:id="rId4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BA855-698D-4D6E-990C-B37559602E35}" type="datetimeFigureOut">
              <a:rPr lang="en-GB" smtClean="0"/>
              <a:t>23/11/2018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D9476-1F25-441F-9CC3-BC26E72F4C7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305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29.png"/><Relationship Id="rId7" Type="http://schemas.openxmlformats.org/officeDocument/2006/relationships/image" Target="../media/image22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31.png"/><Relationship Id="rId7" Type="http://schemas.openxmlformats.org/officeDocument/2006/relationships/image" Target="../media/image22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-96688" y="-99392"/>
            <a:ext cx="12385375" cy="7272807"/>
          </a:xfrm>
          <a:prstGeom prst="rect">
            <a:avLst/>
          </a:prstGeom>
          <a:solidFill>
            <a:schemeClr val="bg1">
              <a:lumMod val="6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698774" y="375359"/>
            <a:ext cx="10802416" cy="2589284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Evaluation of Mobile Cell Connectivity over a Satellite Backhaul for Future 5G Networks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4294967295"/>
          </p:nvPr>
        </p:nvSpPr>
        <p:spPr>
          <a:xfrm>
            <a:off x="984734" y="3239632"/>
            <a:ext cx="10727890" cy="303212"/>
          </a:xfrm>
          <a:solidFill>
            <a:schemeClr val="bg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18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Florian Völk</a:t>
            </a:r>
            <a:r>
              <a:rPr lang="en-GB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Robert T. Schwarz</a:t>
            </a:r>
            <a:r>
              <a:rPr lang="en-GB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Mario Lorenz</a:t>
            </a:r>
            <a:r>
              <a:rPr lang="en-GB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Andreas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Knopp</a:t>
            </a:r>
            <a:r>
              <a:rPr lang="en-GB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Markus Landmann</a:t>
            </a:r>
            <a:r>
              <a:rPr lang="en-GB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066" y="4081652"/>
            <a:ext cx="4731817" cy="1348403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583832" y="6202747"/>
            <a:ext cx="3542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www.unibw.de/satcom</a:t>
            </a:r>
            <a:endParaRPr lang="de-AT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14" name="AutoShape 2" descr="Bildergebnis für fraunhofer iis logo transparent"/>
          <p:cNvSpPr>
            <a:spLocks noChangeAspect="1" noChangeArrowheads="1"/>
          </p:cNvSpPr>
          <p:nvPr/>
        </p:nvSpPr>
        <p:spPr bwMode="auto">
          <a:xfrm>
            <a:off x="155575" y="-1257300"/>
            <a:ext cx="95631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Bildergebnis für fraunhofer iis logo transparent"/>
          <p:cNvSpPr>
            <a:spLocks noChangeAspect="1" noChangeArrowheads="1"/>
          </p:cNvSpPr>
          <p:nvPr/>
        </p:nvSpPr>
        <p:spPr bwMode="auto">
          <a:xfrm>
            <a:off x="987252" y="2136479"/>
            <a:ext cx="95631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4315536"/>
            <a:ext cx="3341952" cy="915376"/>
          </a:xfrm>
          <a:prstGeom prst="rect">
            <a:avLst/>
          </a:prstGeom>
        </p:spPr>
      </p:pic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838200" y="358903"/>
            <a:ext cx="10515600" cy="691779"/>
          </a:xfrm>
        </p:spPr>
        <p:txBody>
          <a:bodyPr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Testbed setup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11"/>
          </p:nvPr>
        </p:nvSpPr>
        <p:spPr>
          <a:xfrm>
            <a:off x="3936000" y="6525344"/>
            <a:ext cx="4320000" cy="252264"/>
          </a:xfrm>
        </p:spPr>
        <p:txBody>
          <a:bodyPr/>
          <a:lstStyle/>
          <a:p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Bundeswehr University Munich </a:t>
            </a:r>
            <a:r>
              <a:rPr lang="en-GB" sz="105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sz="105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 </a:t>
            </a:r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reserved - </a:t>
            </a:r>
            <a:endParaRPr lang="en-US" sz="1050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ieren 3"/>
          <p:cNvGrpSpPr/>
          <p:nvPr/>
        </p:nvGrpSpPr>
        <p:grpSpPr>
          <a:xfrm>
            <a:off x="871744" y="1412776"/>
            <a:ext cx="4341231" cy="1944216"/>
            <a:chOff x="2379691" y="1844824"/>
            <a:chExt cx="4341231" cy="1944216"/>
          </a:xfrm>
        </p:grpSpPr>
        <p:sp>
          <p:nvSpPr>
            <p:cNvPr id="10" name="Rectangle 7"/>
            <p:cNvSpPr/>
            <p:nvPr/>
          </p:nvSpPr>
          <p:spPr>
            <a:xfrm>
              <a:off x="2379691" y="1865851"/>
              <a:ext cx="735672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Modem</a:t>
              </a:r>
              <a:endPara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8"/>
            <p:cNvSpPr/>
            <p:nvPr/>
          </p:nvSpPr>
          <p:spPr>
            <a:xfrm>
              <a:off x="3987255" y="1865851"/>
              <a:ext cx="1152128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Spectrum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  <a:p>
              <a:pPr algn="ctr"/>
              <a:r>
                <a:rPr lang="de-DE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anager</a:t>
              </a:r>
              <a:endPara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9"/>
            <p:cNvSpPr/>
            <p:nvPr/>
          </p:nvSpPr>
          <p:spPr>
            <a:xfrm>
              <a:off x="5985250" y="1844824"/>
              <a:ext cx="735672" cy="72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QoS-</a:t>
              </a:r>
            </a:p>
            <a:p>
              <a:pPr algn="ctr"/>
              <a:r>
                <a:rPr lang="de-DE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Router</a:t>
              </a:r>
            </a:p>
          </p:txBody>
        </p:sp>
        <p:cxnSp>
          <p:nvCxnSpPr>
            <p:cNvPr id="13" name="Straight Arrow Connector 10"/>
            <p:cNvCxnSpPr>
              <a:stCxn id="11" idx="1"/>
            </p:cNvCxnSpPr>
            <p:nvPr/>
          </p:nvCxnSpPr>
          <p:spPr>
            <a:xfrm flipH="1">
              <a:off x="3146547" y="2225891"/>
              <a:ext cx="840708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1"/>
            <p:cNvCxnSpPr>
              <a:endCxn id="11" idx="3"/>
            </p:cNvCxnSpPr>
            <p:nvPr/>
          </p:nvCxnSpPr>
          <p:spPr>
            <a:xfrm flipH="1">
              <a:off x="5139383" y="2225891"/>
              <a:ext cx="845868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Rectangle 12"/>
            <p:cNvSpPr/>
            <p:nvPr/>
          </p:nvSpPr>
          <p:spPr>
            <a:xfrm>
              <a:off x="2991557" y="3068960"/>
              <a:ext cx="1152128" cy="720080"/>
            </a:xfrm>
            <a:prstGeom prst="rect">
              <a:avLst/>
            </a:prstGeom>
            <a:noFill/>
            <a:ln w="28575">
              <a:solidFill>
                <a:srgbClr val="00000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rgbClr val="8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remote</a:t>
              </a:r>
            </a:p>
            <a:p>
              <a:pPr algn="ctr"/>
              <a:r>
                <a:rPr lang="de-DE" sz="1200" dirty="0" err="1" smtClean="0">
                  <a:solidFill>
                    <a:srgbClr val="8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Spectrum</a:t>
              </a:r>
              <a:r>
                <a:rPr lang="de-DE" sz="1200" dirty="0" smtClean="0">
                  <a:solidFill>
                    <a:srgbClr val="8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  <a:p>
              <a:pPr algn="ctr"/>
              <a:r>
                <a:rPr lang="de-DE" sz="1200" dirty="0">
                  <a:solidFill>
                    <a:srgbClr val="8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de-DE" sz="1200" dirty="0" smtClean="0">
                  <a:solidFill>
                    <a:srgbClr val="8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anager</a:t>
              </a:r>
              <a:endParaRPr lang="de-DE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3"/>
            <p:cNvSpPr/>
            <p:nvPr/>
          </p:nvSpPr>
          <p:spPr>
            <a:xfrm>
              <a:off x="4986253" y="3068960"/>
              <a:ext cx="1152128" cy="720080"/>
            </a:xfrm>
            <a:prstGeom prst="rect">
              <a:avLst/>
            </a:prstGeom>
            <a:noFill/>
            <a:ln w="28575">
              <a:solidFill>
                <a:srgbClr val="000000">
                  <a:alpha val="50196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dirty="0" smtClean="0">
                  <a:solidFill>
                    <a:srgbClr val="8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remote</a:t>
              </a:r>
            </a:p>
            <a:p>
              <a:pPr algn="ctr"/>
              <a:r>
                <a:rPr lang="de-DE" sz="1200" dirty="0" err="1" smtClean="0">
                  <a:solidFill>
                    <a:srgbClr val="8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Spectrum</a:t>
              </a:r>
              <a:r>
                <a:rPr lang="de-DE" sz="1200" dirty="0" smtClean="0">
                  <a:solidFill>
                    <a:srgbClr val="8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  <a:p>
              <a:pPr algn="ctr"/>
              <a:r>
                <a:rPr lang="de-DE" sz="1200" dirty="0">
                  <a:solidFill>
                    <a:srgbClr val="8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de-DE" sz="1200" dirty="0" smtClean="0">
                  <a:solidFill>
                    <a:srgbClr val="80808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anager</a:t>
              </a:r>
              <a:endParaRPr lang="de-DE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Arrow Connector 14"/>
            <p:cNvCxnSpPr>
              <a:stCxn id="11" idx="2"/>
              <a:endCxn id="15" idx="0"/>
            </p:cNvCxnSpPr>
            <p:nvPr/>
          </p:nvCxnSpPr>
          <p:spPr>
            <a:xfrm flipH="1">
              <a:off x="3567621" y="2585931"/>
              <a:ext cx="995698" cy="483029"/>
            </a:xfrm>
            <a:prstGeom prst="straightConnector1">
              <a:avLst/>
            </a:prstGeom>
            <a:ln w="38100">
              <a:solidFill>
                <a:srgbClr val="000000">
                  <a:alpha val="50196"/>
                </a:srgbClr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5"/>
            <p:cNvCxnSpPr>
              <a:stCxn id="16" idx="0"/>
              <a:endCxn id="11" idx="2"/>
            </p:cNvCxnSpPr>
            <p:nvPr/>
          </p:nvCxnSpPr>
          <p:spPr>
            <a:xfrm flipH="1" flipV="1">
              <a:off x="4563319" y="2585931"/>
              <a:ext cx="998998" cy="483029"/>
            </a:xfrm>
            <a:prstGeom prst="straightConnector1">
              <a:avLst/>
            </a:prstGeom>
            <a:ln w="38100">
              <a:solidFill>
                <a:srgbClr val="000000">
                  <a:alpha val="50196"/>
                </a:srgbClr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6"/>
            <p:cNvCxnSpPr>
              <a:stCxn id="16" idx="1"/>
              <a:endCxn id="15" idx="3"/>
            </p:cNvCxnSpPr>
            <p:nvPr/>
          </p:nvCxnSpPr>
          <p:spPr>
            <a:xfrm flipH="1">
              <a:off x="4143685" y="3429000"/>
              <a:ext cx="842568" cy="0"/>
            </a:xfrm>
            <a:prstGeom prst="straightConnector1">
              <a:avLst/>
            </a:prstGeom>
            <a:ln w="38100">
              <a:solidFill>
                <a:srgbClr val="000000">
                  <a:alpha val="50196"/>
                </a:srgbClr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76" y="2333032"/>
            <a:ext cx="5441825" cy="301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feld 8"/>
          <p:cNvSpPr txBox="1"/>
          <p:nvPr/>
        </p:nvSpPr>
        <p:spPr>
          <a:xfrm>
            <a:off x="8112224" y="4104022"/>
            <a:ext cx="3816424" cy="2421322"/>
          </a:xfrm>
          <a:prstGeom prst="rect">
            <a:avLst/>
          </a:prstGeom>
        </p:spPr>
        <p:txBody>
          <a:bodyPr lIns="0" tIns="0" rIns="0" bIns="0"/>
          <a:lstStyle>
            <a:lvl1pPr marL="0" indent="0" eaLnBrk="1" hangingPunct="1">
              <a:lnSpc>
                <a:spcPct val="114000"/>
              </a:lnSpc>
              <a:spcBef>
                <a:spcPts val="0"/>
              </a:spcBef>
              <a:buNone/>
              <a:defRPr sz="1800" b="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har char="–"/>
              <a:defRPr sz="28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har char="•"/>
              <a:defRPr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on STANAG 4711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QoS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DiffServ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Prio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IP-Header)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classes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Priority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Delay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handling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Drop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likelihood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>
              <a:buFont typeface="Courier New" panose="02070309020205020404" pitchFamily="49" charset="0"/>
              <a:buChar char="o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Bit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rates</a:t>
            </a: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1" indent="-457200">
              <a:buFont typeface="Courier New" panose="02070309020205020404" pitchFamily="49" charset="0"/>
              <a:buChar char="o"/>
            </a:pPr>
            <a:endParaRPr lang="de-DE" dirty="0" smtClean="0"/>
          </a:p>
          <a:p>
            <a:pPr marL="1028700" lvl="1">
              <a:buFont typeface="Courier New" panose="02070309020205020404" pitchFamily="49" charset="0"/>
              <a:buChar char="o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372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6" name="Rechteck 95"/>
          <p:cNvSpPr/>
          <p:nvPr/>
        </p:nvSpPr>
        <p:spPr>
          <a:xfrm>
            <a:off x="547076" y="6109352"/>
            <a:ext cx="2655523" cy="68171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7" name="Group 134"/>
          <p:cNvGrpSpPr/>
          <p:nvPr/>
        </p:nvGrpSpPr>
        <p:grpSpPr>
          <a:xfrm>
            <a:off x="407368" y="2688996"/>
            <a:ext cx="4718050" cy="4173538"/>
            <a:chOff x="412750" y="2762250"/>
            <a:chExt cx="4718050" cy="4173538"/>
          </a:xfrm>
        </p:grpSpPr>
        <p:sp>
          <p:nvSpPr>
            <p:cNvPr id="98" name="Freeform 91"/>
            <p:cNvSpPr>
              <a:spLocks/>
            </p:cNvSpPr>
            <p:nvPr/>
          </p:nvSpPr>
          <p:spPr bwMode="auto">
            <a:xfrm>
              <a:off x="1209675" y="3127375"/>
              <a:ext cx="1601788" cy="2006600"/>
            </a:xfrm>
            <a:custGeom>
              <a:avLst/>
              <a:gdLst>
                <a:gd name="T0" fmla="*/ 21 w 470"/>
                <a:gd name="T1" fmla="*/ 41 h 589"/>
                <a:gd name="T2" fmla="*/ 4 w 470"/>
                <a:gd name="T3" fmla="*/ 419 h 589"/>
                <a:gd name="T4" fmla="*/ 150 w 470"/>
                <a:gd name="T5" fmla="*/ 579 h 589"/>
                <a:gd name="T6" fmla="*/ 292 w 470"/>
                <a:gd name="T7" fmla="*/ 585 h 589"/>
                <a:gd name="T8" fmla="*/ 451 w 470"/>
                <a:gd name="T9" fmla="*/ 439 h 589"/>
                <a:gd name="T10" fmla="*/ 469 w 470"/>
                <a:gd name="T11" fmla="*/ 61 h 589"/>
                <a:gd name="T12" fmla="*/ 429 w 470"/>
                <a:gd name="T13" fmla="*/ 18 h 589"/>
                <a:gd name="T14" fmla="*/ 65 w 470"/>
                <a:gd name="T15" fmla="*/ 1 h 589"/>
                <a:gd name="T16" fmla="*/ 21 w 470"/>
                <a:gd name="T17" fmla="*/ 41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0" h="589">
                  <a:moveTo>
                    <a:pt x="21" y="41"/>
                  </a:moveTo>
                  <a:cubicBezTo>
                    <a:pt x="4" y="419"/>
                    <a:pt x="4" y="419"/>
                    <a:pt x="4" y="419"/>
                  </a:cubicBezTo>
                  <a:cubicBezTo>
                    <a:pt x="0" y="503"/>
                    <a:pt x="66" y="575"/>
                    <a:pt x="150" y="579"/>
                  </a:cubicBezTo>
                  <a:cubicBezTo>
                    <a:pt x="292" y="585"/>
                    <a:pt x="292" y="585"/>
                    <a:pt x="292" y="585"/>
                  </a:cubicBezTo>
                  <a:cubicBezTo>
                    <a:pt x="376" y="589"/>
                    <a:pt x="448" y="523"/>
                    <a:pt x="451" y="439"/>
                  </a:cubicBezTo>
                  <a:cubicBezTo>
                    <a:pt x="469" y="61"/>
                    <a:pt x="469" y="61"/>
                    <a:pt x="469" y="61"/>
                  </a:cubicBezTo>
                  <a:cubicBezTo>
                    <a:pt x="470" y="38"/>
                    <a:pt x="452" y="19"/>
                    <a:pt x="429" y="18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42" y="0"/>
                    <a:pt x="22" y="18"/>
                    <a:pt x="21" y="41"/>
                  </a:cubicBezTo>
                  <a:close/>
                </a:path>
              </a:pathLst>
            </a:custGeom>
            <a:solidFill>
              <a:srgbClr val="F8B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Freeform 92"/>
            <p:cNvSpPr>
              <a:spLocks/>
            </p:cNvSpPr>
            <p:nvPr/>
          </p:nvSpPr>
          <p:spPr bwMode="auto">
            <a:xfrm>
              <a:off x="1241425" y="3178175"/>
              <a:ext cx="1558925" cy="1028700"/>
            </a:xfrm>
            <a:custGeom>
              <a:avLst/>
              <a:gdLst>
                <a:gd name="T0" fmla="*/ 451 w 458"/>
                <a:gd name="T1" fmla="*/ 245 h 302"/>
                <a:gd name="T2" fmla="*/ 458 w 458"/>
                <a:gd name="T3" fmla="*/ 81 h 302"/>
                <a:gd name="T4" fmla="*/ 418 w 458"/>
                <a:gd name="T5" fmla="*/ 64 h 302"/>
                <a:gd name="T6" fmla="*/ 110 w 458"/>
                <a:gd name="T7" fmla="*/ 61 h 302"/>
                <a:gd name="T8" fmla="*/ 23 w 458"/>
                <a:gd name="T9" fmla="*/ 0 h 302"/>
                <a:gd name="T10" fmla="*/ 12 w 458"/>
                <a:gd name="T11" fmla="*/ 26 h 302"/>
                <a:gd name="T12" fmla="*/ 0 w 458"/>
                <a:gd name="T13" fmla="*/ 302 h 302"/>
                <a:gd name="T14" fmla="*/ 98 w 458"/>
                <a:gd name="T15" fmla="*/ 253 h 302"/>
                <a:gd name="T16" fmla="*/ 415 w 458"/>
                <a:gd name="T17" fmla="*/ 257 h 302"/>
                <a:gd name="T18" fmla="*/ 451 w 458"/>
                <a:gd name="T19" fmla="*/ 245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8" h="302">
                  <a:moveTo>
                    <a:pt x="451" y="245"/>
                  </a:moveTo>
                  <a:cubicBezTo>
                    <a:pt x="458" y="81"/>
                    <a:pt x="458" y="81"/>
                    <a:pt x="458" y="81"/>
                  </a:cubicBezTo>
                  <a:cubicBezTo>
                    <a:pt x="448" y="71"/>
                    <a:pt x="433" y="65"/>
                    <a:pt x="418" y="64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90" y="32"/>
                    <a:pt x="59" y="10"/>
                    <a:pt x="23" y="0"/>
                  </a:cubicBezTo>
                  <a:cubicBezTo>
                    <a:pt x="17" y="7"/>
                    <a:pt x="13" y="16"/>
                    <a:pt x="12" y="26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39" y="298"/>
                    <a:pt x="73" y="279"/>
                    <a:pt x="98" y="253"/>
                  </a:cubicBezTo>
                  <a:cubicBezTo>
                    <a:pt x="415" y="257"/>
                    <a:pt x="415" y="257"/>
                    <a:pt x="415" y="257"/>
                  </a:cubicBezTo>
                  <a:cubicBezTo>
                    <a:pt x="429" y="257"/>
                    <a:pt x="441" y="253"/>
                    <a:pt x="451" y="245"/>
                  </a:cubicBezTo>
                  <a:close/>
                </a:path>
              </a:pathLst>
            </a:custGeom>
            <a:solidFill>
              <a:srgbClr val="E5A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Freeform 93"/>
            <p:cNvSpPr>
              <a:spLocks/>
            </p:cNvSpPr>
            <p:nvPr/>
          </p:nvSpPr>
          <p:spPr bwMode="auto">
            <a:xfrm>
              <a:off x="1325563" y="4676775"/>
              <a:ext cx="1203325" cy="2259013"/>
            </a:xfrm>
            <a:custGeom>
              <a:avLst/>
              <a:gdLst>
                <a:gd name="T0" fmla="*/ 324 w 353"/>
                <a:gd name="T1" fmla="*/ 663 h 663"/>
                <a:gd name="T2" fmla="*/ 352 w 353"/>
                <a:gd name="T3" fmla="*/ 62 h 663"/>
                <a:gd name="T4" fmla="*/ 306 w 353"/>
                <a:gd name="T5" fmla="*/ 11 h 663"/>
                <a:gd name="T6" fmla="*/ 79 w 353"/>
                <a:gd name="T7" fmla="*/ 1 h 663"/>
                <a:gd name="T8" fmla="*/ 28 w 353"/>
                <a:gd name="T9" fmla="*/ 47 h 663"/>
                <a:gd name="T10" fmla="*/ 0 w 353"/>
                <a:gd name="T11" fmla="*/ 663 h 663"/>
                <a:gd name="T12" fmla="*/ 324 w 353"/>
                <a:gd name="T13" fmla="*/ 663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3" h="663">
                  <a:moveTo>
                    <a:pt x="324" y="663"/>
                  </a:moveTo>
                  <a:cubicBezTo>
                    <a:pt x="352" y="62"/>
                    <a:pt x="352" y="62"/>
                    <a:pt x="352" y="62"/>
                  </a:cubicBezTo>
                  <a:cubicBezTo>
                    <a:pt x="353" y="35"/>
                    <a:pt x="332" y="13"/>
                    <a:pt x="306" y="1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52" y="0"/>
                    <a:pt x="30" y="20"/>
                    <a:pt x="28" y="47"/>
                  </a:cubicBezTo>
                  <a:cubicBezTo>
                    <a:pt x="0" y="663"/>
                    <a:pt x="0" y="663"/>
                    <a:pt x="0" y="663"/>
                  </a:cubicBezTo>
                  <a:lnTo>
                    <a:pt x="324" y="663"/>
                  </a:lnTo>
                  <a:close/>
                </a:path>
              </a:pathLst>
            </a:custGeom>
            <a:solidFill>
              <a:srgbClr val="F8B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Freeform 94"/>
            <p:cNvSpPr>
              <a:spLocks/>
            </p:cNvSpPr>
            <p:nvPr/>
          </p:nvSpPr>
          <p:spPr bwMode="auto">
            <a:xfrm>
              <a:off x="1271588" y="5038725"/>
              <a:ext cx="1263650" cy="1897063"/>
            </a:xfrm>
            <a:custGeom>
              <a:avLst/>
              <a:gdLst>
                <a:gd name="T0" fmla="*/ 744 w 796"/>
                <a:gd name="T1" fmla="*/ 1195 h 1195"/>
                <a:gd name="T2" fmla="*/ 796 w 796"/>
                <a:gd name="T3" fmla="*/ 32 h 1195"/>
                <a:gd name="T4" fmla="*/ 53 w 796"/>
                <a:gd name="T5" fmla="*/ 0 h 1195"/>
                <a:gd name="T6" fmla="*/ 0 w 796"/>
                <a:gd name="T7" fmla="*/ 1195 h 1195"/>
                <a:gd name="T8" fmla="*/ 744 w 796"/>
                <a:gd name="T9" fmla="*/ 1195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6" h="1195">
                  <a:moveTo>
                    <a:pt x="744" y="1195"/>
                  </a:moveTo>
                  <a:lnTo>
                    <a:pt x="796" y="32"/>
                  </a:lnTo>
                  <a:lnTo>
                    <a:pt x="53" y="0"/>
                  </a:lnTo>
                  <a:lnTo>
                    <a:pt x="0" y="1195"/>
                  </a:lnTo>
                  <a:lnTo>
                    <a:pt x="744" y="119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Freeform 95"/>
            <p:cNvSpPr>
              <a:spLocks/>
            </p:cNvSpPr>
            <p:nvPr/>
          </p:nvSpPr>
          <p:spPr bwMode="auto">
            <a:xfrm>
              <a:off x="412750" y="3549650"/>
              <a:ext cx="330200" cy="458788"/>
            </a:xfrm>
            <a:custGeom>
              <a:avLst/>
              <a:gdLst>
                <a:gd name="T0" fmla="*/ 97 w 97"/>
                <a:gd name="T1" fmla="*/ 0 h 135"/>
                <a:gd name="T2" fmla="*/ 49 w 97"/>
                <a:gd name="T3" fmla="*/ 135 h 135"/>
                <a:gd name="T4" fmla="*/ 0 w 97"/>
                <a:gd name="T5" fmla="*/ 0 h 135"/>
                <a:gd name="T6" fmla="*/ 97 w 97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35">
                  <a:moveTo>
                    <a:pt x="97" y="0"/>
                  </a:moveTo>
                  <a:cubicBezTo>
                    <a:pt x="97" y="75"/>
                    <a:pt x="76" y="135"/>
                    <a:pt x="49" y="135"/>
                  </a:cubicBezTo>
                  <a:cubicBezTo>
                    <a:pt x="22" y="135"/>
                    <a:pt x="0" y="75"/>
                    <a:pt x="0" y="0"/>
                  </a:cubicBezTo>
                  <a:lnTo>
                    <a:pt x="97" y="0"/>
                  </a:lnTo>
                  <a:close/>
                </a:path>
              </a:pathLst>
            </a:custGeom>
            <a:solidFill>
              <a:srgbClr val="969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Freeform 96"/>
            <p:cNvSpPr>
              <a:spLocks/>
            </p:cNvSpPr>
            <p:nvPr/>
          </p:nvSpPr>
          <p:spPr bwMode="auto">
            <a:xfrm>
              <a:off x="412750" y="3086100"/>
              <a:ext cx="330200" cy="463550"/>
            </a:xfrm>
            <a:custGeom>
              <a:avLst/>
              <a:gdLst>
                <a:gd name="T0" fmla="*/ 97 w 97"/>
                <a:gd name="T1" fmla="*/ 136 h 136"/>
                <a:gd name="T2" fmla="*/ 49 w 97"/>
                <a:gd name="T3" fmla="*/ 0 h 136"/>
                <a:gd name="T4" fmla="*/ 0 w 97"/>
                <a:gd name="T5" fmla="*/ 136 h 136"/>
                <a:gd name="T6" fmla="*/ 97 w 97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36">
                  <a:moveTo>
                    <a:pt x="97" y="136"/>
                  </a:moveTo>
                  <a:cubicBezTo>
                    <a:pt x="97" y="61"/>
                    <a:pt x="76" y="0"/>
                    <a:pt x="49" y="0"/>
                  </a:cubicBezTo>
                  <a:cubicBezTo>
                    <a:pt x="22" y="0"/>
                    <a:pt x="0" y="61"/>
                    <a:pt x="0" y="136"/>
                  </a:cubicBezTo>
                  <a:lnTo>
                    <a:pt x="97" y="136"/>
                  </a:ln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Rectangle 97"/>
            <p:cNvSpPr>
              <a:spLocks noChangeArrowheads="1"/>
            </p:cNvSpPr>
            <p:nvPr/>
          </p:nvSpPr>
          <p:spPr bwMode="auto">
            <a:xfrm>
              <a:off x="511175" y="3549650"/>
              <a:ext cx="3148013" cy="458788"/>
            </a:xfrm>
            <a:prstGeom prst="rect">
              <a:avLst/>
            </a:prstGeom>
            <a:solidFill>
              <a:srgbClr val="51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98"/>
            <p:cNvSpPr>
              <a:spLocks noChangeArrowheads="1"/>
            </p:cNvSpPr>
            <p:nvPr/>
          </p:nvSpPr>
          <p:spPr bwMode="auto">
            <a:xfrm>
              <a:off x="511175" y="3086100"/>
              <a:ext cx="3148013" cy="463550"/>
            </a:xfrm>
            <a:prstGeom prst="rect">
              <a:avLst/>
            </a:pr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auto">
            <a:xfrm>
              <a:off x="3659188" y="3549650"/>
              <a:ext cx="68263" cy="493713"/>
            </a:xfrm>
            <a:prstGeom prst="rect">
              <a:avLst/>
            </a:prstGeom>
            <a:solidFill>
              <a:srgbClr val="3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Rectangle 100"/>
            <p:cNvSpPr>
              <a:spLocks noChangeArrowheads="1"/>
            </p:cNvSpPr>
            <p:nvPr/>
          </p:nvSpPr>
          <p:spPr bwMode="auto">
            <a:xfrm>
              <a:off x="3659188" y="3051175"/>
              <a:ext cx="68263" cy="498475"/>
            </a:xfrm>
            <a:prstGeom prst="rect">
              <a:avLst/>
            </a:pr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Freeform 101"/>
            <p:cNvSpPr>
              <a:spLocks/>
            </p:cNvSpPr>
            <p:nvPr/>
          </p:nvSpPr>
          <p:spPr bwMode="auto">
            <a:xfrm>
              <a:off x="3727450" y="3549650"/>
              <a:ext cx="1403350" cy="785813"/>
            </a:xfrm>
            <a:custGeom>
              <a:avLst/>
              <a:gdLst>
                <a:gd name="T0" fmla="*/ 412 w 412"/>
                <a:gd name="T1" fmla="*/ 0 h 231"/>
                <a:gd name="T2" fmla="*/ 412 w 412"/>
                <a:gd name="T3" fmla="*/ 231 h 231"/>
                <a:gd name="T4" fmla="*/ 409 w 412"/>
                <a:gd name="T5" fmla="*/ 231 h 231"/>
                <a:gd name="T6" fmla="*/ 94 w 412"/>
                <a:gd name="T7" fmla="*/ 231 h 231"/>
                <a:gd name="T8" fmla="*/ 0 w 412"/>
                <a:gd name="T9" fmla="*/ 138 h 231"/>
                <a:gd name="T10" fmla="*/ 0 w 412"/>
                <a:gd name="T11" fmla="*/ 0 h 231"/>
                <a:gd name="T12" fmla="*/ 412 w 412"/>
                <a:gd name="T13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" h="231">
                  <a:moveTo>
                    <a:pt x="412" y="0"/>
                  </a:moveTo>
                  <a:cubicBezTo>
                    <a:pt x="412" y="231"/>
                    <a:pt x="412" y="231"/>
                    <a:pt x="412" y="231"/>
                  </a:cubicBezTo>
                  <a:cubicBezTo>
                    <a:pt x="411" y="231"/>
                    <a:pt x="410" y="231"/>
                    <a:pt x="409" y="231"/>
                  </a:cubicBezTo>
                  <a:cubicBezTo>
                    <a:pt x="94" y="231"/>
                    <a:pt x="94" y="231"/>
                    <a:pt x="94" y="231"/>
                  </a:cubicBezTo>
                  <a:cubicBezTo>
                    <a:pt x="42" y="231"/>
                    <a:pt x="0" y="189"/>
                    <a:pt x="0" y="13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12" y="0"/>
                  </a:lnTo>
                  <a:close/>
                </a:path>
              </a:pathLst>
            </a:custGeom>
            <a:solidFill>
              <a:srgbClr val="51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Freeform 102"/>
            <p:cNvSpPr>
              <a:spLocks/>
            </p:cNvSpPr>
            <p:nvPr/>
          </p:nvSpPr>
          <p:spPr bwMode="auto">
            <a:xfrm>
              <a:off x="3727450" y="2762250"/>
              <a:ext cx="1403350" cy="787400"/>
            </a:xfrm>
            <a:custGeom>
              <a:avLst/>
              <a:gdLst>
                <a:gd name="T0" fmla="*/ 412 w 412"/>
                <a:gd name="T1" fmla="*/ 231 h 231"/>
                <a:gd name="T2" fmla="*/ 412 w 412"/>
                <a:gd name="T3" fmla="*/ 0 h 231"/>
                <a:gd name="T4" fmla="*/ 409 w 412"/>
                <a:gd name="T5" fmla="*/ 0 h 231"/>
                <a:gd name="T6" fmla="*/ 94 w 412"/>
                <a:gd name="T7" fmla="*/ 0 h 231"/>
                <a:gd name="T8" fmla="*/ 0 w 412"/>
                <a:gd name="T9" fmla="*/ 93 h 231"/>
                <a:gd name="T10" fmla="*/ 0 w 412"/>
                <a:gd name="T11" fmla="*/ 231 h 231"/>
                <a:gd name="T12" fmla="*/ 412 w 412"/>
                <a:gd name="T13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2" h="231">
                  <a:moveTo>
                    <a:pt x="412" y="231"/>
                  </a:moveTo>
                  <a:cubicBezTo>
                    <a:pt x="412" y="0"/>
                    <a:pt x="412" y="0"/>
                    <a:pt x="412" y="0"/>
                  </a:cubicBezTo>
                  <a:cubicBezTo>
                    <a:pt x="411" y="0"/>
                    <a:pt x="410" y="0"/>
                    <a:pt x="409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42" y="0"/>
                    <a:pt x="0" y="42"/>
                    <a:pt x="0" y="93"/>
                  </a:cubicBezTo>
                  <a:cubicBezTo>
                    <a:pt x="0" y="231"/>
                    <a:pt x="0" y="231"/>
                    <a:pt x="0" y="231"/>
                  </a:cubicBezTo>
                  <a:lnTo>
                    <a:pt x="412" y="231"/>
                  </a:ln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Freeform 103"/>
            <p:cNvSpPr>
              <a:spLocks/>
            </p:cNvSpPr>
            <p:nvPr/>
          </p:nvSpPr>
          <p:spPr bwMode="auto">
            <a:xfrm>
              <a:off x="2636838" y="3344863"/>
              <a:ext cx="409575" cy="404813"/>
            </a:xfrm>
            <a:custGeom>
              <a:avLst/>
              <a:gdLst>
                <a:gd name="T0" fmla="*/ 0 w 120"/>
                <a:gd name="T1" fmla="*/ 28 h 119"/>
                <a:gd name="T2" fmla="*/ 0 w 120"/>
                <a:gd name="T3" fmla="*/ 92 h 119"/>
                <a:gd name="T4" fmla="*/ 28 w 120"/>
                <a:gd name="T5" fmla="*/ 119 h 119"/>
                <a:gd name="T6" fmla="*/ 92 w 120"/>
                <a:gd name="T7" fmla="*/ 119 h 119"/>
                <a:gd name="T8" fmla="*/ 120 w 120"/>
                <a:gd name="T9" fmla="*/ 92 h 119"/>
                <a:gd name="T10" fmla="*/ 120 w 120"/>
                <a:gd name="T11" fmla="*/ 28 h 119"/>
                <a:gd name="T12" fmla="*/ 92 w 120"/>
                <a:gd name="T13" fmla="*/ 0 h 119"/>
                <a:gd name="T14" fmla="*/ 28 w 120"/>
                <a:gd name="T15" fmla="*/ 0 h 119"/>
                <a:gd name="T16" fmla="*/ 0 w 120"/>
                <a:gd name="T17" fmla="*/ 28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119">
                  <a:moveTo>
                    <a:pt x="0" y="28"/>
                  </a:moveTo>
                  <a:cubicBezTo>
                    <a:pt x="0" y="92"/>
                    <a:pt x="0" y="92"/>
                    <a:pt x="0" y="92"/>
                  </a:cubicBezTo>
                  <a:cubicBezTo>
                    <a:pt x="0" y="107"/>
                    <a:pt x="13" y="119"/>
                    <a:pt x="28" y="119"/>
                  </a:cubicBezTo>
                  <a:cubicBezTo>
                    <a:pt x="92" y="119"/>
                    <a:pt x="92" y="119"/>
                    <a:pt x="92" y="119"/>
                  </a:cubicBezTo>
                  <a:cubicBezTo>
                    <a:pt x="107" y="119"/>
                    <a:pt x="120" y="107"/>
                    <a:pt x="120" y="92"/>
                  </a:cubicBezTo>
                  <a:cubicBezTo>
                    <a:pt x="120" y="28"/>
                    <a:pt x="120" y="28"/>
                    <a:pt x="120" y="28"/>
                  </a:cubicBezTo>
                  <a:cubicBezTo>
                    <a:pt x="120" y="13"/>
                    <a:pt x="107" y="0"/>
                    <a:pt x="9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3" y="0"/>
                    <a:pt x="0" y="13"/>
                    <a:pt x="0" y="28"/>
                  </a:cubicBezTo>
                  <a:close/>
                </a:path>
              </a:pathLst>
            </a:custGeom>
            <a:solidFill>
              <a:srgbClr val="3534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Freeform 104"/>
            <p:cNvSpPr>
              <a:spLocks/>
            </p:cNvSpPr>
            <p:nvPr/>
          </p:nvSpPr>
          <p:spPr bwMode="auto">
            <a:xfrm>
              <a:off x="2701925" y="3549650"/>
              <a:ext cx="279400" cy="139700"/>
            </a:xfrm>
            <a:custGeom>
              <a:avLst/>
              <a:gdLst>
                <a:gd name="T0" fmla="*/ 82 w 82"/>
                <a:gd name="T1" fmla="*/ 0 h 41"/>
                <a:gd name="T2" fmla="*/ 82 w 82"/>
                <a:gd name="T3" fmla="*/ 25 h 41"/>
                <a:gd name="T4" fmla="*/ 66 w 82"/>
                <a:gd name="T5" fmla="*/ 41 h 41"/>
                <a:gd name="T6" fmla="*/ 16 w 82"/>
                <a:gd name="T7" fmla="*/ 41 h 41"/>
                <a:gd name="T8" fmla="*/ 0 w 82"/>
                <a:gd name="T9" fmla="*/ 25 h 41"/>
                <a:gd name="T10" fmla="*/ 0 w 82"/>
                <a:gd name="T11" fmla="*/ 0 h 41"/>
                <a:gd name="T12" fmla="*/ 82 w 82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41">
                  <a:moveTo>
                    <a:pt x="82" y="0"/>
                  </a:moveTo>
                  <a:cubicBezTo>
                    <a:pt x="82" y="25"/>
                    <a:pt x="82" y="25"/>
                    <a:pt x="82" y="25"/>
                  </a:cubicBezTo>
                  <a:cubicBezTo>
                    <a:pt x="82" y="34"/>
                    <a:pt x="75" y="41"/>
                    <a:pt x="6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7" y="41"/>
                    <a:pt x="0" y="34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EA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Freeform 105"/>
            <p:cNvSpPr>
              <a:spLocks/>
            </p:cNvSpPr>
            <p:nvPr/>
          </p:nvSpPr>
          <p:spPr bwMode="auto">
            <a:xfrm>
              <a:off x="2701925" y="3406775"/>
              <a:ext cx="279400" cy="142875"/>
            </a:xfrm>
            <a:custGeom>
              <a:avLst/>
              <a:gdLst>
                <a:gd name="T0" fmla="*/ 82 w 82"/>
                <a:gd name="T1" fmla="*/ 42 h 42"/>
                <a:gd name="T2" fmla="*/ 82 w 82"/>
                <a:gd name="T3" fmla="*/ 17 h 42"/>
                <a:gd name="T4" fmla="*/ 66 w 82"/>
                <a:gd name="T5" fmla="*/ 0 h 42"/>
                <a:gd name="T6" fmla="*/ 16 w 82"/>
                <a:gd name="T7" fmla="*/ 0 h 42"/>
                <a:gd name="T8" fmla="*/ 0 w 82"/>
                <a:gd name="T9" fmla="*/ 17 h 42"/>
                <a:gd name="T10" fmla="*/ 0 w 82"/>
                <a:gd name="T11" fmla="*/ 42 h 42"/>
                <a:gd name="T12" fmla="*/ 82 w 82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42">
                  <a:moveTo>
                    <a:pt x="82" y="42"/>
                  </a:moveTo>
                  <a:cubicBezTo>
                    <a:pt x="82" y="17"/>
                    <a:pt x="82" y="17"/>
                    <a:pt x="82" y="17"/>
                  </a:cubicBezTo>
                  <a:cubicBezTo>
                    <a:pt x="82" y="8"/>
                    <a:pt x="75" y="0"/>
                    <a:pt x="6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82" y="42"/>
                  </a:lnTo>
                  <a:close/>
                </a:path>
              </a:pathLst>
            </a:custGeom>
            <a:solidFill>
              <a:srgbClr val="E63A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Freeform 106"/>
            <p:cNvSpPr>
              <a:spLocks/>
            </p:cNvSpPr>
            <p:nvPr/>
          </p:nvSpPr>
          <p:spPr bwMode="auto">
            <a:xfrm>
              <a:off x="2701925" y="3549650"/>
              <a:ext cx="279400" cy="139700"/>
            </a:xfrm>
            <a:custGeom>
              <a:avLst/>
              <a:gdLst>
                <a:gd name="T0" fmla="*/ 82 w 82"/>
                <a:gd name="T1" fmla="*/ 0 h 41"/>
                <a:gd name="T2" fmla="*/ 82 w 82"/>
                <a:gd name="T3" fmla="*/ 25 h 41"/>
                <a:gd name="T4" fmla="*/ 66 w 82"/>
                <a:gd name="T5" fmla="*/ 41 h 41"/>
                <a:gd name="T6" fmla="*/ 16 w 82"/>
                <a:gd name="T7" fmla="*/ 41 h 41"/>
                <a:gd name="T8" fmla="*/ 0 w 82"/>
                <a:gd name="T9" fmla="*/ 25 h 41"/>
                <a:gd name="T10" fmla="*/ 0 w 82"/>
                <a:gd name="T11" fmla="*/ 0 h 41"/>
                <a:gd name="T12" fmla="*/ 82 w 82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41">
                  <a:moveTo>
                    <a:pt x="82" y="0"/>
                  </a:moveTo>
                  <a:cubicBezTo>
                    <a:pt x="82" y="25"/>
                    <a:pt x="82" y="25"/>
                    <a:pt x="82" y="25"/>
                  </a:cubicBezTo>
                  <a:cubicBezTo>
                    <a:pt x="82" y="34"/>
                    <a:pt x="75" y="41"/>
                    <a:pt x="6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7" y="41"/>
                    <a:pt x="0" y="34"/>
                    <a:pt x="0" y="2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rgbClr val="FF6600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Freeform 107"/>
            <p:cNvSpPr>
              <a:spLocks/>
            </p:cNvSpPr>
            <p:nvPr/>
          </p:nvSpPr>
          <p:spPr bwMode="auto">
            <a:xfrm>
              <a:off x="2701925" y="3406775"/>
              <a:ext cx="279400" cy="142875"/>
            </a:xfrm>
            <a:custGeom>
              <a:avLst/>
              <a:gdLst>
                <a:gd name="T0" fmla="*/ 82 w 82"/>
                <a:gd name="T1" fmla="*/ 42 h 42"/>
                <a:gd name="T2" fmla="*/ 82 w 82"/>
                <a:gd name="T3" fmla="*/ 17 h 42"/>
                <a:gd name="T4" fmla="*/ 66 w 82"/>
                <a:gd name="T5" fmla="*/ 0 h 42"/>
                <a:gd name="T6" fmla="*/ 16 w 82"/>
                <a:gd name="T7" fmla="*/ 0 h 42"/>
                <a:gd name="T8" fmla="*/ 0 w 82"/>
                <a:gd name="T9" fmla="*/ 17 h 42"/>
                <a:gd name="T10" fmla="*/ 0 w 82"/>
                <a:gd name="T11" fmla="*/ 42 h 42"/>
                <a:gd name="T12" fmla="*/ 82 w 82"/>
                <a:gd name="T1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42">
                  <a:moveTo>
                    <a:pt x="82" y="42"/>
                  </a:moveTo>
                  <a:cubicBezTo>
                    <a:pt x="82" y="17"/>
                    <a:pt x="82" y="17"/>
                    <a:pt x="82" y="17"/>
                  </a:cubicBezTo>
                  <a:cubicBezTo>
                    <a:pt x="82" y="8"/>
                    <a:pt x="75" y="0"/>
                    <a:pt x="6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42"/>
                    <a:pt x="0" y="42"/>
                    <a:pt x="0" y="42"/>
                  </a:cubicBezTo>
                  <a:lnTo>
                    <a:pt x="82" y="4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Freeform 108"/>
            <p:cNvSpPr>
              <a:spLocks/>
            </p:cNvSpPr>
            <p:nvPr/>
          </p:nvSpPr>
          <p:spPr bwMode="auto">
            <a:xfrm>
              <a:off x="2633663" y="3549650"/>
              <a:ext cx="415925" cy="207963"/>
            </a:xfrm>
            <a:custGeom>
              <a:avLst/>
              <a:gdLst>
                <a:gd name="T0" fmla="*/ 3 w 122"/>
                <a:gd name="T1" fmla="*/ 0 h 61"/>
                <a:gd name="T2" fmla="*/ 3 w 122"/>
                <a:gd name="T3" fmla="*/ 30 h 61"/>
                <a:gd name="T4" fmla="*/ 31 w 122"/>
                <a:gd name="T5" fmla="*/ 58 h 61"/>
                <a:gd name="T6" fmla="*/ 91 w 122"/>
                <a:gd name="T7" fmla="*/ 58 h 61"/>
                <a:gd name="T8" fmla="*/ 119 w 122"/>
                <a:gd name="T9" fmla="*/ 30 h 61"/>
                <a:gd name="T10" fmla="*/ 119 w 122"/>
                <a:gd name="T11" fmla="*/ 0 h 61"/>
                <a:gd name="T12" fmla="*/ 122 w 122"/>
                <a:gd name="T13" fmla="*/ 0 h 61"/>
                <a:gd name="T14" fmla="*/ 122 w 122"/>
                <a:gd name="T15" fmla="*/ 30 h 61"/>
                <a:gd name="T16" fmla="*/ 91 w 122"/>
                <a:gd name="T17" fmla="*/ 61 h 61"/>
                <a:gd name="T18" fmla="*/ 31 w 122"/>
                <a:gd name="T19" fmla="*/ 61 h 61"/>
                <a:gd name="T20" fmla="*/ 0 w 122"/>
                <a:gd name="T21" fmla="*/ 30 h 61"/>
                <a:gd name="T22" fmla="*/ 0 w 122"/>
                <a:gd name="T23" fmla="*/ 0 h 61"/>
                <a:gd name="T24" fmla="*/ 3 w 122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61">
                  <a:moveTo>
                    <a:pt x="3" y="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46"/>
                    <a:pt x="15" y="58"/>
                    <a:pt x="31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107" y="58"/>
                    <a:pt x="119" y="46"/>
                    <a:pt x="119" y="3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47"/>
                    <a:pt x="108" y="61"/>
                    <a:pt x="9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4" y="61"/>
                    <a:pt x="0" y="47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Freeform 109"/>
            <p:cNvSpPr>
              <a:spLocks/>
            </p:cNvSpPr>
            <p:nvPr/>
          </p:nvSpPr>
          <p:spPr bwMode="auto">
            <a:xfrm>
              <a:off x="2633663" y="3341688"/>
              <a:ext cx="415925" cy="207963"/>
            </a:xfrm>
            <a:custGeom>
              <a:avLst/>
              <a:gdLst>
                <a:gd name="T0" fmla="*/ 3 w 122"/>
                <a:gd name="T1" fmla="*/ 61 h 61"/>
                <a:gd name="T2" fmla="*/ 3 w 122"/>
                <a:gd name="T3" fmla="*/ 30 h 61"/>
                <a:gd name="T4" fmla="*/ 31 w 122"/>
                <a:gd name="T5" fmla="*/ 2 h 61"/>
                <a:gd name="T6" fmla="*/ 91 w 122"/>
                <a:gd name="T7" fmla="*/ 2 h 61"/>
                <a:gd name="T8" fmla="*/ 119 w 122"/>
                <a:gd name="T9" fmla="*/ 30 h 61"/>
                <a:gd name="T10" fmla="*/ 119 w 122"/>
                <a:gd name="T11" fmla="*/ 61 h 61"/>
                <a:gd name="T12" fmla="*/ 122 w 122"/>
                <a:gd name="T13" fmla="*/ 61 h 61"/>
                <a:gd name="T14" fmla="*/ 122 w 122"/>
                <a:gd name="T15" fmla="*/ 30 h 61"/>
                <a:gd name="T16" fmla="*/ 91 w 122"/>
                <a:gd name="T17" fmla="*/ 0 h 61"/>
                <a:gd name="T18" fmla="*/ 31 w 122"/>
                <a:gd name="T19" fmla="*/ 0 h 61"/>
                <a:gd name="T20" fmla="*/ 0 w 122"/>
                <a:gd name="T21" fmla="*/ 30 h 61"/>
                <a:gd name="T22" fmla="*/ 0 w 122"/>
                <a:gd name="T23" fmla="*/ 61 h 61"/>
                <a:gd name="T24" fmla="*/ 3 w 122"/>
                <a:gd name="T2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61">
                  <a:moveTo>
                    <a:pt x="3" y="61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15"/>
                    <a:pt x="15" y="2"/>
                    <a:pt x="3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107" y="2"/>
                    <a:pt x="119" y="15"/>
                    <a:pt x="119" y="30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13"/>
                    <a:pt x="108" y="0"/>
                    <a:pt x="9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61"/>
                    <a:pt x="0" y="61"/>
                    <a:pt x="0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51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Freeform 110"/>
            <p:cNvSpPr>
              <a:spLocks/>
            </p:cNvSpPr>
            <p:nvPr/>
          </p:nvSpPr>
          <p:spPr bwMode="auto">
            <a:xfrm>
              <a:off x="2633663" y="3549650"/>
              <a:ext cx="415925" cy="207963"/>
            </a:xfrm>
            <a:custGeom>
              <a:avLst/>
              <a:gdLst>
                <a:gd name="T0" fmla="*/ 3 w 122"/>
                <a:gd name="T1" fmla="*/ 0 h 61"/>
                <a:gd name="T2" fmla="*/ 3 w 122"/>
                <a:gd name="T3" fmla="*/ 30 h 61"/>
                <a:gd name="T4" fmla="*/ 31 w 122"/>
                <a:gd name="T5" fmla="*/ 58 h 61"/>
                <a:gd name="T6" fmla="*/ 91 w 122"/>
                <a:gd name="T7" fmla="*/ 58 h 61"/>
                <a:gd name="T8" fmla="*/ 119 w 122"/>
                <a:gd name="T9" fmla="*/ 30 h 61"/>
                <a:gd name="T10" fmla="*/ 119 w 122"/>
                <a:gd name="T11" fmla="*/ 0 h 61"/>
                <a:gd name="T12" fmla="*/ 122 w 122"/>
                <a:gd name="T13" fmla="*/ 0 h 61"/>
                <a:gd name="T14" fmla="*/ 122 w 122"/>
                <a:gd name="T15" fmla="*/ 30 h 61"/>
                <a:gd name="T16" fmla="*/ 91 w 122"/>
                <a:gd name="T17" fmla="*/ 61 h 61"/>
                <a:gd name="T18" fmla="*/ 31 w 122"/>
                <a:gd name="T19" fmla="*/ 61 h 61"/>
                <a:gd name="T20" fmla="*/ 0 w 122"/>
                <a:gd name="T21" fmla="*/ 30 h 61"/>
                <a:gd name="T22" fmla="*/ 0 w 122"/>
                <a:gd name="T23" fmla="*/ 0 h 61"/>
                <a:gd name="T24" fmla="*/ 3 w 122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61">
                  <a:moveTo>
                    <a:pt x="3" y="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46"/>
                    <a:pt x="15" y="58"/>
                    <a:pt x="31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107" y="58"/>
                    <a:pt x="119" y="46"/>
                    <a:pt x="119" y="3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47"/>
                    <a:pt x="108" y="61"/>
                    <a:pt x="9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14" y="61"/>
                    <a:pt x="0" y="47"/>
                    <a:pt x="0" y="3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Freeform 111"/>
            <p:cNvSpPr>
              <a:spLocks/>
            </p:cNvSpPr>
            <p:nvPr/>
          </p:nvSpPr>
          <p:spPr bwMode="auto">
            <a:xfrm>
              <a:off x="2633663" y="3341688"/>
              <a:ext cx="415925" cy="207963"/>
            </a:xfrm>
            <a:custGeom>
              <a:avLst/>
              <a:gdLst>
                <a:gd name="T0" fmla="*/ 3 w 122"/>
                <a:gd name="T1" fmla="*/ 61 h 61"/>
                <a:gd name="T2" fmla="*/ 3 w 122"/>
                <a:gd name="T3" fmla="*/ 30 h 61"/>
                <a:gd name="T4" fmla="*/ 31 w 122"/>
                <a:gd name="T5" fmla="*/ 2 h 61"/>
                <a:gd name="T6" fmla="*/ 91 w 122"/>
                <a:gd name="T7" fmla="*/ 2 h 61"/>
                <a:gd name="T8" fmla="*/ 119 w 122"/>
                <a:gd name="T9" fmla="*/ 30 h 61"/>
                <a:gd name="T10" fmla="*/ 119 w 122"/>
                <a:gd name="T11" fmla="*/ 61 h 61"/>
                <a:gd name="T12" fmla="*/ 122 w 122"/>
                <a:gd name="T13" fmla="*/ 61 h 61"/>
                <a:gd name="T14" fmla="*/ 122 w 122"/>
                <a:gd name="T15" fmla="*/ 30 h 61"/>
                <a:gd name="T16" fmla="*/ 91 w 122"/>
                <a:gd name="T17" fmla="*/ 0 h 61"/>
                <a:gd name="T18" fmla="*/ 31 w 122"/>
                <a:gd name="T19" fmla="*/ 0 h 61"/>
                <a:gd name="T20" fmla="*/ 0 w 122"/>
                <a:gd name="T21" fmla="*/ 30 h 61"/>
                <a:gd name="T22" fmla="*/ 0 w 122"/>
                <a:gd name="T23" fmla="*/ 61 h 61"/>
                <a:gd name="T24" fmla="*/ 3 w 122"/>
                <a:gd name="T2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61">
                  <a:moveTo>
                    <a:pt x="3" y="61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15"/>
                    <a:pt x="15" y="2"/>
                    <a:pt x="31" y="2"/>
                  </a:cubicBezTo>
                  <a:cubicBezTo>
                    <a:pt x="91" y="2"/>
                    <a:pt x="91" y="2"/>
                    <a:pt x="91" y="2"/>
                  </a:cubicBezTo>
                  <a:cubicBezTo>
                    <a:pt x="107" y="2"/>
                    <a:pt x="119" y="15"/>
                    <a:pt x="119" y="30"/>
                  </a:cubicBezTo>
                  <a:cubicBezTo>
                    <a:pt x="119" y="61"/>
                    <a:pt x="119" y="61"/>
                    <a:pt x="119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2" y="30"/>
                    <a:pt x="122" y="30"/>
                    <a:pt x="122" y="30"/>
                  </a:cubicBezTo>
                  <a:cubicBezTo>
                    <a:pt x="122" y="13"/>
                    <a:pt x="108" y="0"/>
                    <a:pt x="9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4" y="0"/>
                    <a:pt x="0" y="13"/>
                    <a:pt x="0" y="30"/>
                  </a:cubicBezTo>
                  <a:cubicBezTo>
                    <a:pt x="0" y="61"/>
                    <a:pt x="0" y="61"/>
                    <a:pt x="0" y="61"/>
                  </a:cubicBezTo>
                  <a:lnTo>
                    <a:pt x="3" y="61"/>
                  </a:lnTo>
                  <a:close/>
                </a:path>
              </a:pathLst>
            </a:custGeom>
            <a:solidFill>
              <a:srgbClr val="515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Rectangle 112"/>
            <p:cNvSpPr>
              <a:spLocks noChangeArrowheads="1"/>
            </p:cNvSpPr>
            <p:nvPr/>
          </p:nvSpPr>
          <p:spPr bwMode="auto">
            <a:xfrm>
              <a:off x="596900" y="3549650"/>
              <a:ext cx="53975" cy="458788"/>
            </a:xfrm>
            <a:prstGeom prst="rect">
              <a:avLst/>
            </a:prstGeom>
            <a:solidFill>
              <a:srgbClr val="969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Rectangle 113"/>
            <p:cNvSpPr>
              <a:spLocks noChangeArrowheads="1"/>
            </p:cNvSpPr>
            <p:nvPr/>
          </p:nvSpPr>
          <p:spPr bwMode="auto">
            <a:xfrm>
              <a:off x="596900" y="3086100"/>
              <a:ext cx="53975" cy="463550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Freeform 114"/>
            <p:cNvSpPr>
              <a:spLocks/>
            </p:cNvSpPr>
            <p:nvPr/>
          </p:nvSpPr>
          <p:spPr bwMode="auto">
            <a:xfrm>
              <a:off x="569913" y="3243263"/>
              <a:ext cx="231775" cy="381000"/>
            </a:xfrm>
            <a:custGeom>
              <a:avLst/>
              <a:gdLst>
                <a:gd name="T0" fmla="*/ 6 w 68"/>
                <a:gd name="T1" fmla="*/ 0 h 112"/>
                <a:gd name="T2" fmla="*/ 52 w 68"/>
                <a:gd name="T3" fmla="*/ 63 h 112"/>
                <a:gd name="T4" fmla="*/ 68 w 68"/>
                <a:gd name="T5" fmla="*/ 89 h 112"/>
                <a:gd name="T6" fmla="*/ 58 w 68"/>
                <a:gd name="T7" fmla="*/ 111 h 112"/>
                <a:gd name="T8" fmla="*/ 6 w 6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2">
                  <a:moveTo>
                    <a:pt x="6" y="0"/>
                  </a:moveTo>
                  <a:cubicBezTo>
                    <a:pt x="6" y="0"/>
                    <a:pt x="21" y="8"/>
                    <a:pt x="52" y="63"/>
                  </a:cubicBezTo>
                  <a:cubicBezTo>
                    <a:pt x="68" y="89"/>
                    <a:pt x="68" y="89"/>
                    <a:pt x="68" y="89"/>
                  </a:cubicBezTo>
                  <a:cubicBezTo>
                    <a:pt x="68" y="89"/>
                    <a:pt x="67" y="112"/>
                    <a:pt x="58" y="111"/>
                  </a:cubicBezTo>
                  <a:cubicBezTo>
                    <a:pt x="58" y="111"/>
                    <a:pt x="0" y="29"/>
                    <a:pt x="6" y="0"/>
                  </a:cubicBezTo>
                  <a:close/>
                </a:path>
              </a:pathLst>
            </a:custGeom>
            <a:solidFill>
              <a:srgbClr val="FD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Freeform 115"/>
            <p:cNvSpPr>
              <a:spLocks/>
            </p:cNvSpPr>
            <p:nvPr/>
          </p:nvSpPr>
          <p:spPr bwMode="auto">
            <a:xfrm>
              <a:off x="1679575" y="2884488"/>
              <a:ext cx="460375" cy="1063625"/>
            </a:xfrm>
            <a:custGeom>
              <a:avLst/>
              <a:gdLst>
                <a:gd name="T0" fmla="*/ 12 w 135"/>
                <a:gd name="T1" fmla="*/ 34 h 312"/>
                <a:gd name="T2" fmla="*/ 1 w 135"/>
                <a:gd name="T3" fmla="*/ 260 h 312"/>
                <a:gd name="T4" fmla="*/ 47 w 135"/>
                <a:gd name="T5" fmla="*/ 310 h 312"/>
                <a:gd name="T6" fmla="*/ 73 w 135"/>
                <a:gd name="T7" fmla="*/ 311 h 312"/>
                <a:gd name="T8" fmla="*/ 123 w 135"/>
                <a:gd name="T9" fmla="*/ 265 h 312"/>
                <a:gd name="T10" fmla="*/ 134 w 135"/>
                <a:gd name="T11" fmla="*/ 40 h 312"/>
                <a:gd name="T12" fmla="*/ 100 w 135"/>
                <a:gd name="T13" fmla="*/ 4 h 312"/>
                <a:gd name="T14" fmla="*/ 48 w 135"/>
                <a:gd name="T15" fmla="*/ 1 h 312"/>
                <a:gd name="T16" fmla="*/ 12 w 135"/>
                <a:gd name="T17" fmla="*/ 3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312">
                  <a:moveTo>
                    <a:pt x="12" y="34"/>
                  </a:moveTo>
                  <a:cubicBezTo>
                    <a:pt x="1" y="260"/>
                    <a:pt x="1" y="260"/>
                    <a:pt x="1" y="260"/>
                  </a:cubicBezTo>
                  <a:cubicBezTo>
                    <a:pt x="0" y="286"/>
                    <a:pt x="21" y="309"/>
                    <a:pt x="47" y="310"/>
                  </a:cubicBezTo>
                  <a:cubicBezTo>
                    <a:pt x="73" y="311"/>
                    <a:pt x="73" y="311"/>
                    <a:pt x="73" y="311"/>
                  </a:cubicBezTo>
                  <a:cubicBezTo>
                    <a:pt x="100" y="312"/>
                    <a:pt x="122" y="292"/>
                    <a:pt x="123" y="265"/>
                  </a:cubicBezTo>
                  <a:cubicBezTo>
                    <a:pt x="134" y="40"/>
                    <a:pt x="134" y="40"/>
                    <a:pt x="134" y="40"/>
                  </a:cubicBezTo>
                  <a:cubicBezTo>
                    <a:pt x="135" y="21"/>
                    <a:pt x="120" y="4"/>
                    <a:pt x="100" y="4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29" y="0"/>
                    <a:pt x="13" y="15"/>
                    <a:pt x="12" y="34"/>
                  </a:cubicBezTo>
                  <a:close/>
                </a:path>
              </a:pathLst>
            </a:custGeom>
            <a:solidFill>
              <a:srgbClr val="F8B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Freeform 116"/>
            <p:cNvSpPr>
              <a:spLocks/>
            </p:cNvSpPr>
            <p:nvPr/>
          </p:nvSpPr>
          <p:spPr bwMode="auto">
            <a:xfrm>
              <a:off x="1679575" y="2887663"/>
              <a:ext cx="204788" cy="1054100"/>
            </a:xfrm>
            <a:custGeom>
              <a:avLst/>
              <a:gdLst>
                <a:gd name="T0" fmla="*/ 44 w 60"/>
                <a:gd name="T1" fmla="*/ 0 h 309"/>
                <a:gd name="T2" fmla="*/ 12 w 60"/>
                <a:gd name="T3" fmla="*/ 33 h 309"/>
                <a:gd name="T4" fmla="*/ 1 w 60"/>
                <a:gd name="T5" fmla="*/ 259 h 309"/>
                <a:gd name="T6" fmla="*/ 46 w 60"/>
                <a:gd name="T7" fmla="*/ 309 h 309"/>
                <a:gd name="T8" fmla="*/ 47 w 60"/>
                <a:gd name="T9" fmla="*/ 302 h 309"/>
                <a:gd name="T10" fmla="*/ 59 w 60"/>
                <a:gd name="T11" fmla="*/ 31 h 309"/>
                <a:gd name="T12" fmla="*/ 44 w 60"/>
                <a:gd name="T13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09">
                  <a:moveTo>
                    <a:pt x="44" y="0"/>
                  </a:moveTo>
                  <a:cubicBezTo>
                    <a:pt x="26" y="2"/>
                    <a:pt x="12" y="16"/>
                    <a:pt x="12" y="33"/>
                  </a:cubicBezTo>
                  <a:cubicBezTo>
                    <a:pt x="1" y="259"/>
                    <a:pt x="1" y="259"/>
                    <a:pt x="1" y="259"/>
                  </a:cubicBezTo>
                  <a:cubicBezTo>
                    <a:pt x="0" y="285"/>
                    <a:pt x="20" y="307"/>
                    <a:pt x="46" y="309"/>
                  </a:cubicBezTo>
                  <a:cubicBezTo>
                    <a:pt x="46" y="307"/>
                    <a:pt x="47" y="305"/>
                    <a:pt x="47" y="302"/>
                  </a:cubicBezTo>
                  <a:cubicBezTo>
                    <a:pt x="59" y="31"/>
                    <a:pt x="59" y="31"/>
                    <a:pt x="59" y="31"/>
                  </a:cubicBezTo>
                  <a:cubicBezTo>
                    <a:pt x="60" y="19"/>
                    <a:pt x="53" y="7"/>
                    <a:pt x="44" y="0"/>
                  </a:cubicBezTo>
                  <a:close/>
                </a:path>
              </a:pathLst>
            </a:custGeom>
            <a:solidFill>
              <a:srgbClr val="E5A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Freeform 117"/>
            <p:cNvSpPr>
              <a:spLocks/>
            </p:cNvSpPr>
            <p:nvPr/>
          </p:nvSpPr>
          <p:spPr bwMode="auto">
            <a:xfrm>
              <a:off x="1714500" y="3638550"/>
              <a:ext cx="357188" cy="265113"/>
            </a:xfrm>
            <a:custGeom>
              <a:avLst/>
              <a:gdLst>
                <a:gd name="T0" fmla="*/ 2 w 105"/>
                <a:gd name="T1" fmla="*/ 13 h 78"/>
                <a:gd name="T2" fmla="*/ 1 w 105"/>
                <a:gd name="T3" fmla="*/ 36 h 78"/>
                <a:gd name="T4" fmla="*/ 38 w 105"/>
                <a:gd name="T5" fmla="*/ 76 h 78"/>
                <a:gd name="T6" fmla="*/ 64 w 105"/>
                <a:gd name="T7" fmla="*/ 77 h 78"/>
                <a:gd name="T8" fmla="*/ 104 w 105"/>
                <a:gd name="T9" fmla="*/ 41 h 78"/>
                <a:gd name="T10" fmla="*/ 105 w 105"/>
                <a:gd name="T11" fmla="*/ 18 h 78"/>
                <a:gd name="T12" fmla="*/ 91 w 105"/>
                <a:gd name="T13" fmla="*/ 3 h 78"/>
                <a:gd name="T14" fmla="*/ 17 w 105"/>
                <a:gd name="T15" fmla="*/ 0 h 78"/>
                <a:gd name="T16" fmla="*/ 2 w 105"/>
                <a:gd name="T17" fmla="*/ 1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8">
                  <a:moveTo>
                    <a:pt x="2" y="13"/>
                  </a:moveTo>
                  <a:cubicBezTo>
                    <a:pt x="1" y="36"/>
                    <a:pt x="1" y="36"/>
                    <a:pt x="1" y="36"/>
                  </a:cubicBezTo>
                  <a:cubicBezTo>
                    <a:pt x="0" y="57"/>
                    <a:pt x="17" y="75"/>
                    <a:pt x="38" y="76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85" y="78"/>
                    <a:pt x="103" y="62"/>
                    <a:pt x="104" y="41"/>
                  </a:cubicBezTo>
                  <a:cubicBezTo>
                    <a:pt x="105" y="18"/>
                    <a:pt x="105" y="18"/>
                    <a:pt x="105" y="18"/>
                  </a:cubicBezTo>
                  <a:cubicBezTo>
                    <a:pt x="105" y="10"/>
                    <a:pt x="99" y="4"/>
                    <a:pt x="91" y="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9" y="0"/>
                    <a:pt x="3" y="6"/>
                    <a:pt x="2" y="13"/>
                  </a:cubicBezTo>
                  <a:close/>
                </a:path>
              </a:pathLst>
            </a:custGeom>
            <a:solidFill>
              <a:srgbClr val="FD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Freeform 118"/>
            <p:cNvSpPr>
              <a:spLocks/>
            </p:cNvSpPr>
            <p:nvPr/>
          </p:nvSpPr>
          <p:spPr bwMode="auto">
            <a:xfrm>
              <a:off x="1322388" y="2868613"/>
              <a:ext cx="401638" cy="946150"/>
            </a:xfrm>
            <a:custGeom>
              <a:avLst/>
              <a:gdLst>
                <a:gd name="T0" fmla="*/ 10 w 118"/>
                <a:gd name="T1" fmla="*/ 30 h 278"/>
                <a:gd name="T2" fmla="*/ 1 w 118"/>
                <a:gd name="T3" fmla="*/ 233 h 278"/>
                <a:gd name="T4" fmla="*/ 41 w 118"/>
                <a:gd name="T5" fmla="*/ 276 h 278"/>
                <a:gd name="T6" fmla="*/ 64 w 118"/>
                <a:gd name="T7" fmla="*/ 277 h 278"/>
                <a:gd name="T8" fmla="*/ 108 w 118"/>
                <a:gd name="T9" fmla="*/ 237 h 278"/>
                <a:gd name="T10" fmla="*/ 117 w 118"/>
                <a:gd name="T11" fmla="*/ 35 h 278"/>
                <a:gd name="T12" fmla="*/ 88 w 118"/>
                <a:gd name="T13" fmla="*/ 3 h 278"/>
                <a:gd name="T14" fmla="*/ 42 w 118"/>
                <a:gd name="T15" fmla="*/ 1 h 278"/>
                <a:gd name="T16" fmla="*/ 10 w 118"/>
                <a:gd name="T17" fmla="*/ 3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278">
                  <a:moveTo>
                    <a:pt x="10" y="30"/>
                  </a:moveTo>
                  <a:cubicBezTo>
                    <a:pt x="1" y="233"/>
                    <a:pt x="1" y="233"/>
                    <a:pt x="1" y="233"/>
                  </a:cubicBezTo>
                  <a:cubicBezTo>
                    <a:pt x="0" y="256"/>
                    <a:pt x="18" y="275"/>
                    <a:pt x="41" y="276"/>
                  </a:cubicBezTo>
                  <a:cubicBezTo>
                    <a:pt x="64" y="277"/>
                    <a:pt x="64" y="277"/>
                    <a:pt x="64" y="277"/>
                  </a:cubicBezTo>
                  <a:cubicBezTo>
                    <a:pt x="87" y="278"/>
                    <a:pt x="107" y="260"/>
                    <a:pt x="108" y="237"/>
                  </a:cubicBezTo>
                  <a:cubicBezTo>
                    <a:pt x="117" y="35"/>
                    <a:pt x="117" y="35"/>
                    <a:pt x="117" y="35"/>
                  </a:cubicBezTo>
                  <a:cubicBezTo>
                    <a:pt x="118" y="18"/>
                    <a:pt x="105" y="4"/>
                    <a:pt x="88" y="3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25" y="0"/>
                    <a:pt x="11" y="13"/>
                    <a:pt x="10" y="30"/>
                  </a:cubicBezTo>
                  <a:close/>
                </a:path>
              </a:pathLst>
            </a:custGeom>
            <a:solidFill>
              <a:srgbClr val="F8B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Freeform 119"/>
            <p:cNvSpPr>
              <a:spLocks/>
            </p:cNvSpPr>
            <p:nvPr/>
          </p:nvSpPr>
          <p:spPr bwMode="auto">
            <a:xfrm>
              <a:off x="1322388" y="2874963"/>
              <a:ext cx="163513" cy="933450"/>
            </a:xfrm>
            <a:custGeom>
              <a:avLst/>
              <a:gdLst>
                <a:gd name="T0" fmla="*/ 35 w 48"/>
                <a:gd name="T1" fmla="*/ 0 h 274"/>
                <a:gd name="T2" fmla="*/ 10 w 48"/>
                <a:gd name="T3" fmla="*/ 28 h 274"/>
                <a:gd name="T4" fmla="*/ 1 w 48"/>
                <a:gd name="T5" fmla="*/ 231 h 274"/>
                <a:gd name="T6" fmla="*/ 36 w 48"/>
                <a:gd name="T7" fmla="*/ 274 h 274"/>
                <a:gd name="T8" fmla="*/ 37 w 48"/>
                <a:gd name="T9" fmla="*/ 269 h 274"/>
                <a:gd name="T10" fmla="*/ 48 w 48"/>
                <a:gd name="T11" fmla="*/ 26 h 274"/>
                <a:gd name="T12" fmla="*/ 35 w 48"/>
                <a:gd name="T13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74">
                  <a:moveTo>
                    <a:pt x="35" y="0"/>
                  </a:moveTo>
                  <a:cubicBezTo>
                    <a:pt x="22" y="2"/>
                    <a:pt x="11" y="14"/>
                    <a:pt x="10" y="28"/>
                  </a:cubicBezTo>
                  <a:cubicBezTo>
                    <a:pt x="1" y="231"/>
                    <a:pt x="1" y="231"/>
                    <a:pt x="1" y="231"/>
                  </a:cubicBezTo>
                  <a:cubicBezTo>
                    <a:pt x="0" y="252"/>
                    <a:pt x="16" y="270"/>
                    <a:pt x="36" y="274"/>
                  </a:cubicBezTo>
                  <a:cubicBezTo>
                    <a:pt x="36" y="272"/>
                    <a:pt x="37" y="271"/>
                    <a:pt x="37" y="269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48" y="15"/>
                    <a:pt x="43" y="6"/>
                    <a:pt x="35" y="0"/>
                  </a:cubicBezTo>
                  <a:close/>
                </a:path>
              </a:pathLst>
            </a:custGeom>
            <a:solidFill>
              <a:srgbClr val="E5A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Freeform 120"/>
            <p:cNvSpPr>
              <a:spLocks/>
            </p:cNvSpPr>
            <p:nvPr/>
          </p:nvSpPr>
          <p:spPr bwMode="auto">
            <a:xfrm>
              <a:off x="1352550" y="3538538"/>
              <a:ext cx="311150" cy="239713"/>
            </a:xfrm>
            <a:custGeom>
              <a:avLst/>
              <a:gdLst>
                <a:gd name="T0" fmla="*/ 2 w 91"/>
                <a:gd name="T1" fmla="*/ 12 h 70"/>
                <a:gd name="T2" fmla="*/ 1 w 91"/>
                <a:gd name="T3" fmla="*/ 31 h 70"/>
                <a:gd name="T4" fmla="*/ 34 w 91"/>
                <a:gd name="T5" fmla="*/ 68 h 70"/>
                <a:gd name="T6" fmla="*/ 54 w 91"/>
                <a:gd name="T7" fmla="*/ 69 h 70"/>
                <a:gd name="T8" fmla="*/ 90 w 91"/>
                <a:gd name="T9" fmla="*/ 35 h 70"/>
                <a:gd name="T10" fmla="*/ 91 w 91"/>
                <a:gd name="T11" fmla="*/ 16 h 70"/>
                <a:gd name="T12" fmla="*/ 79 w 91"/>
                <a:gd name="T13" fmla="*/ 3 h 70"/>
                <a:gd name="T14" fmla="*/ 15 w 91"/>
                <a:gd name="T15" fmla="*/ 0 h 70"/>
                <a:gd name="T16" fmla="*/ 2 w 91"/>
                <a:gd name="T17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70">
                  <a:moveTo>
                    <a:pt x="2" y="12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0" y="51"/>
                    <a:pt x="15" y="67"/>
                    <a:pt x="34" y="68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73" y="70"/>
                    <a:pt x="89" y="55"/>
                    <a:pt x="90" y="35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9"/>
                    <a:pt x="86" y="3"/>
                    <a:pt x="79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8" y="0"/>
                    <a:pt x="2" y="5"/>
                    <a:pt x="2" y="12"/>
                  </a:cubicBezTo>
                  <a:close/>
                </a:path>
              </a:pathLst>
            </a:custGeom>
            <a:solidFill>
              <a:srgbClr val="FD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Freeform 121"/>
            <p:cNvSpPr>
              <a:spLocks/>
            </p:cNvSpPr>
            <p:nvPr/>
          </p:nvSpPr>
          <p:spPr bwMode="auto">
            <a:xfrm>
              <a:off x="2098675" y="2905125"/>
              <a:ext cx="457200" cy="989013"/>
            </a:xfrm>
            <a:custGeom>
              <a:avLst/>
              <a:gdLst>
                <a:gd name="T0" fmla="*/ 11 w 134"/>
                <a:gd name="T1" fmla="*/ 34 h 290"/>
                <a:gd name="T2" fmla="*/ 1 w 134"/>
                <a:gd name="T3" fmla="*/ 238 h 290"/>
                <a:gd name="T4" fmla="*/ 47 w 134"/>
                <a:gd name="T5" fmla="*/ 288 h 290"/>
                <a:gd name="T6" fmla="*/ 73 w 134"/>
                <a:gd name="T7" fmla="*/ 289 h 290"/>
                <a:gd name="T8" fmla="*/ 123 w 134"/>
                <a:gd name="T9" fmla="*/ 243 h 290"/>
                <a:gd name="T10" fmla="*/ 133 w 134"/>
                <a:gd name="T11" fmla="*/ 39 h 290"/>
                <a:gd name="T12" fmla="*/ 99 w 134"/>
                <a:gd name="T13" fmla="*/ 3 h 290"/>
                <a:gd name="T14" fmla="*/ 47 w 134"/>
                <a:gd name="T15" fmla="*/ 1 h 290"/>
                <a:gd name="T16" fmla="*/ 11 w 134"/>
                <a:gd name="T17" fmla="*/ 34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290">
                  <a:moveTo>
                    <a:pt x="11" y="34"/>
                  </a:moveTo>
                  <a:cubicBezTo>
                    <a:pt x="1" y="238"/>
                    <a:pt x="1" y="238"/>
                    <a:pt x="1" y="238"/>
                  </a:cubicBezTo>
                  <a:cubicBezTo>
                    <a:pt x="0" y="264"/>
                    <a:pt x="21" y="287"/>
                    <a:pt x="47" y="288"/>
                  </a:cubicBezTo>
                  <a:cubicBezTo>
                    <a:pt x="73" y="289"/>
                    <a:pt x="73" y="289"/>
                    <a:pt x="73" y="289"/>
                  </a:cubicBezTo>
                  <a:cubicBezTo>
                    <a:pt x="100" y="290"/>
                    <a:pt x="122" y="270"/>
                    <a:pt x="123" y="243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4" y="20"/>
                    <a:pt x="119" y="4"/>
                    <a:pt x="99" y="3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28" y="0"/>
                    <a:pt x="12" y="15"/>
                    <a:pt x="11" y="34"/>
                  </a:cubicBezTo>
                  <a:close/>
                </a:path>
              </a:pathLst>
            </a:custGeom>
            <a:solidFill>
              <a:srgbClr val="F8B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Freeform 122"/>
            <p:cNvSpPr>
              <a:spLocks/>
            </p:cNvSpPr>
            <p:nvPr/>
          </p:nvSpPr>
          <p:spPr bwMode="auto">
            <a:xfrm>
              <a:off x="2098675" y="2908300"/>
              <a:ext cx="195263" cy="974725"/>
            </a:xfrm>
            <a:custGeom>
              <a:avLst/>
              <a:gdLst>
                <a:gd name="T0" fmla="*/ 40 w 57"/>
                <a:gd name="T1" fmla="*/ 0 h 286"/>
                <a:gd name="T2" fmla="*/ 11 w 57"/>
                <a:gd name="T3" fmla="*/ 33 h 286"/>
                <a:gd name="T4" fmla="*/ 1 w 57"/>
                <a:gd name="T5" fmla="*/ 237 h 286"/>
                <a:gd name="T6" fmla="*/ 44 w 57"/>
                <a:gd name="T7" fmla="*/ 286 h 286"/>
                <a:gd name="T8" fmla="*/ 45 w 57"/>
                <a:gd name="T9" fmla="*/ 278 h 286"/>
                <a:gd name="T10" fmla="*/ 56 w 57"/>
                <a:gd name="T11" fmla="*/ 32 h 286"/>
                <a:gd name="T12" fmla="*/ 40 w 57"/>
                <a:gd name="T13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86">
                  <a:moveTo>
                    <a:pt x="40" y="0"/>
                  </a:moveTo>
                  <a:cubicBezTo>
                    <a:pt x="24" y="3"/>
                    <a:pt x="11" y="16"/>
                    <a:pt x="11" y="33"/>
                  </a:cubicBezTo>
                  <a:cubicBezTo>
                    <a:pt x="1" y="237"/>
                    <a:pt x="1" y="237"/>
                    <a:pt x="1" y="237"/>
                  </a:cubicBezTo>
                  <a:cubicBezTo>
                    <a:pt x="0" y="262"/>
                    <a:pt x="19" y="284"/>
                    <a:pt x="44" y="286"/>
                  </a:cubicBezTo>
                  <a:cubicBezTo>
                    <a:pt x="45" y="284"/>
                    <a:pt x="45" y="281"/>
                    <a:pt x="45" y="278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19"/>
                    <a:pt x="50" y="7"/>
                    <a:pt x="40" y="0"/>
                  </a:cubicBezTo>
                  <a:close/>
                </a:path>
              </a:pathLst>
            </a:custGeom>
            <a:solidFill>
              <a:srgbClr val="E5A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Freeform 123"/>
            <p:cNvSpPr>
              <a:spLocks/>
            </p:cNvSpPr>
            <p:nvPr/>
          </p:nvSpPr>
          <p:spPr bwMode="auto">
            <a:xfrm>
              <a:off x="2133600" y="3603625"/>
              <a:ext cx="357188" cy="249238"/>
            </a:xfrm>
            <a:custGeom>
              <a:avLst/>
              <a:gdLst>
                <a:gd name="T0" fmla="*/ 2 w 105"/>
                <a:gd name="T1" fmla="*/ 13 h 73"/>
                <a:gd name="T2" fmla="*/ 1 w 105"/>
                <a:gd name="T3" fmla="*/ 31 h 73"/>
                <a:gd name="T4" fmla="*/ 38 w 105"/>
                <a:gd name="T5" fmla="*/ 71 h 73"/>
                <a:gd name="T6" fmla="*/ 64 w 105"/>
                <a:gd name="T7" fmla="*/ 72 h 73"/>
                <a:gd name="T8" fmla="*/ 104 w 105"/>
                <a:gd name="T9" fmla="*/ 36 h 73"/>
                <a:gd name="T10" fmla="*/ 104 w 105"/>
                <a:gd name="T11" fmla="*/ 18 h 73"/>
                <a:gd name="T12" fmla="*/ 91 w 105"/>
                <a:gd name="T13" fmla="*/ 3 h 73"/>
                <a:gd name="T14" fmla="*/ 17 w 105"/>
                <a:gd name="T15" fmla="*/ 0 h 73"/>
                <a:gd name="T16" fmla="*/ 2 w 105"/>
                <a:gd name="T17" fmla="*/ 1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3">
                  <a:moveTo>
                    <a:pt x="2" y="13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0" y="52"/>
                    <a:pt x="17" y="70"/>
                    <a:pt x="38" y="71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85" y="73"/>
                    <a:pt x="103" y="57"/>
                    <a:pt x="104" y="3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5" y="10"/>
                    <a:pt x="99" y="4"/>
                    <a:pt x="91" y="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9" y="0"/>
                    <a:pt x="2" y="6"/>
                    <a:pt x="2" y="13"/>
                  </a:cubicBezTo>
                  <a:close/>
                </a:path>
              </a:pathLst>
            </a:custGeom>
            <a:solidFill>
              <a:srgbClr val="FD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Freeform 124"/>
            <p:cNvSpPr>
              <a:spLocks/>
            </p:cNvSpPr>
            <p:nvPr/>
          </p:nvSpPr>
          <p:spPr bwMode="auto">
            <a:xfrm>
              <a:off x="2514600" y="2905125"/>
              <a:ext cx="452438" cy="989013"/>
            </a:xfrm>
            <a:custGeom>
              <a:avLst/>
              <a:gdLst>
                <a:gd name="T0" fmla="*/ 11 w 133"/>
                <a:gd name="T1" fmla="*/ 34 h 290"/>
                <a:gd name="T2" fmla="*/ 1 w 133"/>
                <a:gd name="T3" fmla="*/ 238 h 290"/>
                <a:gd name="T4" fmla="*/ 47 w 133"/>
                <a:gd name="T5" fmla="*/ 288 h 290"/>
                <a:gd name="T6" fmla="*/ 73 w 133"/>
                <a:gd name="T7" fmla="*/ 289 h 290"/>
                <a:gd name="T8" fmla="*/ 123 w 133"/>
                <a:gd name="T9" fmla="*/ 243 h 290"/>
                <a:gd name="T10" fmla="*/ 133 w 133"/>
                <a:gd name="T11" fmla="*/ 39 h 290"/>
                <a:gd name="T12" fmla="*/ 99 w 133"/>
                <a:gd name="T13" fmla="*/ 3 h 290"/>
                <a:gd name="T14" fmla="*/ 47 w 133"/>
                <a:gd name="T15" fmla="*/ 1 h 290"/>
                <a:gd name="T16" fmla="*/ 11 w 133"/>
                <a:gd name="T17" fmla="*/ 34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290">
                  <a:moveTo>
                    <a:pt x="11" y="34"/>
                  </a:moveTo>
                  <a:cubicBezTo>
                    <a:pt x="1" y="238"/>
                    <a:pt x="1" y="238"/>
                    <a:pt x="1" y="238"/>
                  </a:cubicBezTo>
                  <a:cubicBezTo>
                    <a:pt x="0" y="264"/>
                    <a:pt x="21" y="287"/>
                    <a:pt x="47" y="288"/>
                  </a:cubicBezTo>
                  <a:cubicBezTo>
                    <a:pt x="73" y="289"/>
                    <a:pt x="73" y="289"/>
                    <a:pt x="73" y="289"/>
                  </a:cubicBezTo>
                  <a:cubicBezTo>
                    <a:pt x="100" y="290"/>
                    <a:pt x="122" y="270"/>
                    <a:pt x="123" y="243"/>
                  </a:cubicBezTo>
                  <a:cubicBezTo>
                    <a:pt x="133" y="39"/>
                    <a:pt x="133" y="39"/>
                    <a:pt x="133" y="39"/>
                  </a:cubicBezTo>
                  <a:cubicBezTo>
                    <a:pt x="133" y="20"/>
                    <a:pt x="119" y="4"/>
                    <a:pt x="99" y="3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28" y="0"/>
                    <a:pt x="11" y="15"/>
                    <a:pt x="11" y="34"/>
                  </a:cubicBezTo>
                  <a:close/>
                </a:path>
              </a:pathLst>
            </a:custGeom>
            <a:solidFill>
              <a:srgbClr val="F8B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Freeform 125"/>
            <p:cNvSpPr>
              <a:spLocks/>
            </p:cNvSpPr>
            <p:nvPr/>
          </p:nvSpPr>
          <p:spPr bwMode="auto">
            <a:xfrm>
              <a:off x="2514600" y="2908300"/>
              <a:ext cx="193675" cy="974725"/>
            </a:xfrm>
            <a:custGeom>
              <a:avLst/>
              <a:gdLst>
                <a:gd name="T0" fmla="*/ 40 w 57"/>
                <a:gd name="T1" fmla="*/ 0 h 286"/>
                <a:gd name="T2" fmla="*/ 11 w 57"/>
                <a:gd name="T3" fmla="*/ 33 h 286"/>
                <a:gd name="T4" fmla="*/ 1 w 57"/>
                <a:gd name="T5" fmla="*/ 237 h 286"/>
                <a:gd name="T6" fmla="*/ 44 w 57"/>
                <a:gd name="T7" fmla="*/ 286 h 286"/>
                <a:gd name="T8" fmla="*/ 45 w 57"/>
                <a:gd name="T9" fmla="*/ 278 h 286"/>
                <a:gd name="T10" fmla="*/ 56 w 57"/>
                <a:gd name="T11" fmla="*/ 32 h 286"/>
                <a:gd name="T12" fmla="*/ 40 w 57"/>
                <a:gd name="T13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86">
                  <a:moveTo>
                    <a:pt x="40" y="0"/>
                  </a:moveTo>
                  <a:cubicBezTo>
                    <a:pt x="24" y="3"/>
                    <a:pt x="11" y="16"/>
                    <a:pt x="11" y="33"/>
                  </a:cubicBezTo>
                  <a:cubicBezTo>
                    <a:pt x="1" y="237"/>
                    <a:pt x="1" y="237"/>
                    <a:pt x="1" y="237"/>
                  </a:cubicBezTo>
                  <a:cubicBezTo>
                    <a:pt x="0" y="262"/>
                    <a:pt x="19" y="284"/>
                    <a:pt x="44" y="286"/>
                  </a:cubicBezTo>
                  <a:cubicBezTo>
                    <a:pt x="44" y="284"/>
                    <a:pt x="45" y="281"/>
                    <a:pt x="45" y="278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7" y="19"/>
                    <a:pt x="50" y="7"/>
                    <a:pt x="40" y="0"/>
                  </a:cubicBezTo>
                  <a:close/>
                </a:path>
              </a:pathLst>
            </a:custGeom>
            <a:solidFill>
              <a:srgbClr val="E5A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Freeform 126"/>
            <p:cNvSpPr>
              <a:spLocks/>
            </p:cNvSpPr>
            <p:nvPr/>
          </p:nvSpPr>
          <p:spPr bwMode="auto">
            <a:xfrm>
              <a:off x="2547938" y="3603625"/>
              <a:ext cx="358775" cy="249238"/>
            </a:xfrm>
            <a:custGeom>
              <a:avLst/>
              <a:gdLst>
                <a:gd name="T0" fmla="*/ 2 w 105"/>
                <a:gd name="T1" fmla="*/ 13 h 73"/>
                <a:gd name="T2" fmla="*/ 1 w 105"/>
                <a:gd name="T3" fmla="*/ 31 h 73"/>
                <a:gd name="T4" fmla="*/ 38 w 105"/>
                <a:gd name="T5" fmla="*/ 71 h 73"/>
                <a:gd name="T6" fmla="*/ 64 w 105"/>
                <a:gd name="T7" fmla="*/ 72 h 73"/>
                <a:gd name="T8" fmla="*/ 104 w 105"/>
                <a:gd name="T9" fmla="*/ 36 h 73"/>
                <a:gd name="T10" fmla="*/ 104 w 105"/>
                <a:gd name="T11" fmla="*/ 18 h 73"/>
                <a:gd name="T12" fmla="*/ 91 w 105"/>
                <a:gd name="T13" fmla="*/ 3 h 73"/>
                <a:gd name="T14" fmla="*/ 17 w 105"/>
                <a:gd name="T15" fmla="*/ 0 h 73"/>
                <a:gd name="T16" fmla="*/ 2 w 105"/>
                <a:gd name="T17" fmla="*/ 1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3">
                  <a:moveTo>
                    <a:pt x="2" y="13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0" y="52"/>
                    <a:pt x="17" y="70"/>
                    <a:pt x="38" y="71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85" y="73"/>
                    <a:pt x="103" y="57"/>
                    <a:pt x="104" y="36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5" y="10"/>
                    <a:pt x="99" y="4"/>
                    <a:pt x="91" y="3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9" y="0"/>
                    <a:pt x="2" y="6"/>
                    <a:pt x="2" y="13"/>
                  </a:cubicBezTo>
                  <a:close/>
                </a:path>
              </a:pathLst>
            </a:custGeom>
            <a:solidFill>
              <a:srgbClr val="FD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 127"/>
            <p:cNvSpPr>
              <a:spLocks/>
            </p:cNvSpPr>
            <p:nvPr/>
          </p:nvSpPr>
          <p:spPr bwMode="auto">
            <a:xfrm>
              <a:off x="1874838" y="5202238"/>
              <a:ext cx="738188" cy="1733550"/>
            </a:xfrm>
            <a:custGeom>
              <a:avLst/>
              <a:gdLst>
                <a:gd name="T0" fmla="*/ 465 w 465"/>
                <a:gd name="T1" fmla="*/ 19 h 1092"/>
                <a:gd name="T2" fmla="*/ 49 w 465"/>
                <a:gd name="T3" fmla="*/ 0 h 1092"/>
                <a:gd name="T4" fmla="*/ 0 w 465"/>
                <a:gd name="T5" fmla="*/ 1092 h 1092"/>
                <a:gd name="T6" fmla="*/ 418 w 465"/>
                <a:gd name="T7" fmla="*/ 1092 h 1092"/>
                <a:gd name="T8" fmla="*/ 465 w 465"/>
                <a:gd name="T9" fmla="*/ 19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5" h="1092">
                  <a:moveTo>
                    <a:pt x="465" y="19"/>
                  </a:moveTo>
                  <a:lnTo>
                    <a:pt x="49" y="0"/>
                  </a:lnTo>
                  <a:lnTo>
                    <a:pt x="0" y="1092"/>
                  </a:lnTo>
                  <a:lnTo>
                    <a:pt x="418" y="1092"/>
                  </a:lnTo>
                  <a:lnTo>
                    <a:pt x="465" y="19"/>
                  </a:lnTo>
                  <a:close/>
                </a:path>
              </a:pathLst>
            </a:custGeom>
            <a:solidFill>
              <a:srgbClr val="FF6600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 128"/>
            <p:cNvSpPr>
              <a:spLocks/>
            </p:cNvSpPr>
            <p:nvPr/>
          </p:nvSpPr>
          <p:spPr bwMode="auto">
            <a:xfrm>
              <a:off x="1209675" y="5170488"/>
              <a:ext cx="742950" cy="1765300"/>
            </a:xfrm>
            <a:custGeom>
              <a:avLst/>
              <a:gdLst>
                <a:gd name="T0" fmla="*/ 419 w 468"/>
                <a:gd name="T1" fmla="*/ 1112 h 1112"/>
                <a:gd name="T2" fmla="*/ 468 w 468"/>
                <a:gd name="T3" fmla="*/ 20 h 1112"/>
                <a:gd name="T4" fmla="*/ 50 w 468"/>
                <a:gd name="T5" fmla="*/ 0 h 1112"/>
                <a:gd name="T6" fmla="*/ 0 w 468"/>
                <a:gd name="T7" fmla="*/ 1112 h 1112"/>
                <a:gd name="T8" fmla="*/ 419 w 468"/>
                <a:gd name="T9" fmla="*/ 1112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8" h="1112">
                  <a:moveTo>
                    <a:pt x="419" y="1112"/>
                  </a:moveTo>
                  <a:lnTo>
                    <a:pt x="468" y="20"/>
                  </a:lnTo>
                  <a:lnTo>
                    <a:pt x="50" y="0"/>
                  </a:lnTo>
                  <a:lnTo>
                    <a:pt x="0" y="1112"/>
                  </a:lnTo>
                  <a:lnTo>
                    <a:pt x="419" y="1112"/>
                  </a:lnTo>
                  <a:close/>
                </a:path>
              </a:pathLst>
            </a:custGeom>
            <a:solidFill>
              <a:srgbClr val="FF7C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 129"/>
            <p:cNvSpPr>
              <a:spLocks/>
            </p:cNvSpPr>
            <p:nvPr/>
          </p:nvSpPr>
          <p:spPr bwMode="auto">
            <a:xfrm>
              <a:off x="490538" y="3021013"/>
              <a:ext cx="1666875" cy="2149475"/>
            </a:xfrm>
            <a:custGeom>
              <a:avLst/>
              <a:gdLst>
                <a:gd name="T0" fmla="*/ 461 w 489"/>
                <a:gd name="T1" fmla="*/ 493 h 631"/>
                <a:gd name="T2" fmla="*/ 344 w 489"/>
                <a:gd name="T3" fmla="*/ 297 h 631"/>
                <a:gd name="T4" fmla="*/ 109 w 489"/>
                <a:gd name="T5" fmla="*/ 18 h 631"/>
                <a:gd name="T6" fmla="*/ 36 w 489"/>
                <a:gd name="T7" fmla="*/ 99 h 631"/>
                <a:gd name="T8" fmla="*/ 187 w 489"/>
                <a:gd name="T9" fmla="*/ 369 h 631"/>
                <a:gd name="T10" fmla="*/ 461 w 489"/>
                <a:gd name="T11" fmla="*/ 493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31">
                  <a:moveTo>
                    <a:pt x="461" y="493"/>
                  </a:moveTo>
                  <a:cubicBezTo>
                    <a:pt x="461" y="493"/>
                    <a:pt x="489" y="313"/>
                    <a:pt x="344" y="297"/>
                  </a:cubicBezTo>
                  <a:cubicBezTo>
                    <a:pt x="344" y="297"/>
                    <a:pt x="141" y="36"/>
                    <a:pt x="109" y="18"/>
                  </a:cubicBezTo>
                  <a:cubicBezTo>
                    <a:pt x="77" y="1"/>
                    <a:pt x="0" y="0"/>
                    <a:pt x="36" y="99"/>
                  </a:cubicBezTo>
                  <a:cubicBezTo>
                    <a:pt x="187" y="369"/>
                    <a:pt x="187" y="369"/>
                    <a:pt x="187" y="369"/>
                  </a:cubicBezTo>
                  <a:cubicBezTo>
                    <a:pt x="187" y="369"/>
                    <a:pt x="249" y="631"/>
                    <a:pt x="461" y="493"/>
                  </a:cubicBezTo>
                  <a:close/>
                </a:path>
              </a:pathLst>
            </a:custGeom>
            <a:solidFill>
              <a:srgbClr val="F8B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 130"/>
            <p:cNvSpPr>
              <a:spLocks/>
            </p:cNvSpPr>
            <p:nvPr/>
          </p:nvSpPr>
          <p:spPr bwMode="auto">
            <a:xfrm>
              <a:off x="661988" y="3041650"/>
              <a:ext cx="1004888" cy="1079500"/>
            </a:xfrm>
            <a:custGeom>
              <a:avLst/>
              <a:gdLst>
                <a:gd name="T0" fmla="*/ 294 w 295"/>
                <a:gd name="T1" fmla="*/ 291 h 317"/>
                <a:gd name="T2" fmla="*/ 59 w 295"/>
                <a:gd name="T3" fmla="*/ 12 h 317"/>
                <a:gd name="T4" fmla="*/ 0 w 295"/>
                <a:gd name="T5" fmla="*/ 8 h 317"/>
                <a:gd name="T6" fmla="*/ 225 w 295"/>
                <a:gd name="T7" fmla="*/ 304 h 317"/>
                <a:gd name="T8" fmla="*/ 295 w 295"/>
                <a:gd name="T9" fmla="*/ 291 h 317"/>
                <a:gd name="T10" fmla="*/ 294 w 295"/>
                <a:gd name="T11" fmla="*/ 29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5" h="317">
                  <a:moveTo>
                    <a:pt x="294" y="291"/>
                  </a:moveTo>
                  <a:cubicBezTo>
                    <a:pt x="294" y="291"/>
                    <a:pt x="91" y="30"/>
                    <a:pt x="59" y="12"/>
                  </a:cubicBezTo>
                  <a:cubicBezTo>
                    <a:pt x="44" y="4"/>
                    <a:pt x="18" y="0"/>
                    <a:pt x="0" y="8"/>
                  </a:cubicBezTo>
                  <a:cubicBezTo>
                    <a:pt x="225" y="304"/>
                    <a:pt x="225" y="304"/>
                    <a:pt x="225" y="304"/>
                  </a:cubicBezTo>
                  <a:cubicBezTo>
                    <a:pt x="225" y="304"/>
                    <a:pt x="270" y="317"/>
                    <a:pt x="295" y="291"/>
                  </a:cubicBezTo>
                  <a:cubicBezTo>
                    <a:pt x="294" y="291"/>
                    <a:pt x="294" y="291"/>
                    <a:pt x="294" y="291"/>
                  </a:cubicBezTo>
                  <a:close/>
                </a:path>
              </a:pathLst>
            </a:custGeom>
            <a:solidFill>
              <a:srgbClr val="E5A1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8" name="Group 6"/>
          <p:cNvGrpSpPr/>
          <p:nvPr/>
        </p:nvGrpSpPr>
        <p:grpSpPr>
          <a:xfrm>
            <a:off x="4964307" y="4535"/>
            <a:ext cx="7251700" cy="6857999"/>
            <a:chOff x="13961877" y="96097"/>
            <a:chExt cx="7251700" cy="6857999"/>
          </a:xfrm>
        </p:grpSpPr>
        <p:sp>
          <p:nvSpPr>
            <p:cNvPr id="139" name="Freeform 53"/>
            <p:cNvSpPr>
              <a:spLocks/>
            </p:cNvSpPr>
            <p:nvPr/>
          </p:nvSpPr>
          <p:spPr bwMode="auto">
            <a:xfrm>
              <a:off x="14006327" y="96097"/>
              <a:ext cx="7207250" cy="6857999"/>
            </a:xfrm>
            <a:custGeom>
              <a:avLst/>
              <a:gdLst>
                <a:gd name="connsiteX0" fmla="*/ 6226425 w 7188260"/>
                <a:gd name="connsiteY0" fmla="*/ 0 h 6857999"/>
                <a:gd name="connsiteX1" fmla="*/ 7188260 w 7188260"/>
                <a:gd name="connsiteY1" fmla="*/ 0 h 6857999"/>
                <a:gd name="connsiteX2" fmla="*/ 7188260 w 7188260"/>
                <a:gd name="connsiteY2" fmla="*/ 6857999 h 6857999"/>
                <a:gd name="connsiteX3" fmla="*/ 5876268 w 7188260"/>
                <a:gd name="connsiteY3" fmla="*/ 6857999 h 6857999"/>
                <a:gd name="connsiteX4" fmla="*/ 0 w 7188260"/>
                <a:gd name="connsiteY4" fmla="*/ 4276459 h 6857999"/>
                <a:gd name="connsiteX5" fmla="*/ 0 w 7188260"/>
                <a:gd name="connsiteY5" fmla="*/ 3464403 h 6857999"/>
                <a:gd name="connsiteX6" fmla="*/ 0 w 7188260"/>
                <a:gd name="connsiteY6" fmla="*/ 2771951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88260" h="6857999">
                  <a:moveTo>
                    <a:pt x="6226425" y="0"/>
                  </a:moveTo>
                  <a:lnTo>
                    <a:pt x="7188260" y="0"/>
                  </a:lnTo>
                  <a:lnTo>
                    <a:pt x="7188260" y="6857999"/>
                  </a:lnTo>
                  <a:lnTo>
                    <a:pt x="5876268" y="6857999"/>
                  </a:lnTo>
                  <a:lnTo>
                    <a:pt x="0" y="4276459"/>
                  </a:lnTo>
                  <a:lnTo>
                    <a:pt x="0" y="3464403"/>
                  </a:lnTo>
                  <a:lnTo>
                    <a:pt x="0" y="2771951"/>
                  </a:lnTo>
                  <a:close/>
                </a:path>
              </a:pathLst>
            </a:custGeom>
            <a:solidFill>
              <a:srgbClr val="6A686F">
                <a:alpha val="4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 56"/>
            <p:cNvSpPr>
              <a:spLocks/>
            </p:cNvSpPr>
            <p:nvPr/>
          </p:nvSpPr>
          <p:spPr bwMode="auto">
            <a:xfrm>
              <a:off x="13961877" y="340680"/>
              <a:ext cx="7251700" cy="6525889"/>
            </a:xfrm>
            <a:custGeom>
              <a:avLst/>
              <a:gdLst>
                <a:gd name="connsiteX0" fmla="*/ 7251700 w 7251700"/>
                <a:gd name="connsiteY0" fmla="*/ 0 h 6525889"/>
                <a:gd name="connsiteX1" fmla="*/ 7251700 w 7251700"/>
                <a:gd name="connsiteY1" fmla="*/ 6525889 h 6525889"/>
                <a:gd name="connsiteX2" fmla="*/ 0 w 7251700"/>
                <a:gd name="connsiteY2" fmla="*/ 4031875 h 6525889"/>
                <a:gd name="connsiteX3" fmla="*/ 0 w 7251700"/>
                <a:gd name="connsiteY3" fmla="*/ 3219819 h 6525889"/>
                <a:gd name="connsiteX4" fmla="*/ 0 w 7251700"/>
                <a:gd name="connsiteY4" fmla="*/ 2527367 h 652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1700" h="6525889">
                  <a:moveTo>
                    <a:pt x="7251700" y="0"/>
                  </a:moveTo>
                  <a:lnTo>
                    <a:pt x="7251700" y="6525889"/>
                  </a:lnTo>
                  <a:lnTo>
                    <a:pt x="0" y="4031875"/>
                  </a:lnTo>
                  <a:lnTo>
                    <a:pt x="0" y="3219819"/>
                  </a:lnTo>
                  <a:lnTo>
                    <a:pt x="0" y="2527367"/>
                  </a:lnTo>
                  <a:close/>
                </a:path>
              </a:pathLst>
            </a:custGeom>
            <a:solidFill>
              <a:srgbClr val="6A686F">
                <a:alpha val="2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1" name="TextBox 5"/>
          <p:cNvSpPr txBox="1"/>
          <p:nvPr/>
        </p:nvSpPr>
        <p:spPr>
          <a:xfrm>
            <a:off x="6816080" y="2881780"/>
            <a:ext cx="4288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7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Results</a:t>
            </a:r>
            <a:endParaRPr lang="en-US" sz="7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63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838200" y="358903"/>
            <a:ext cx="10515600" cy="691779"/>
          </a:xfrm>
        </p:spPr>
        <p:txBody>
          <a:bodyPr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838200" y="964392"/>
            <a:ext cx="10515600" cy="303212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and Evaluation of Mobile Cell Connectivity over a </a:t>
            </a:r>
            <a: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Backhaul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Future 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5G Networks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4285" y="1846295"/>
            <a:ext cx="5728216" cy="4100358"/>
          </a:xfrm>
          <a:prstGeom prst="rect">
            <a:avLst/>
          </a:prstGeom>
        </p:spPr>
      </p:pic>
      <p:sp>
        <p:nvSpPr>
          <p:cNvPr id="25" name="Fußzeilenplatzhalter 12"/>
          <p:cNvSpPr>
            <a:spLocks noGrp="1"/>
          </p:cNvSpPr>
          <p:nvPr>
            <p:ph type="ftr" sz="quarter" idx="11"/>
          </p:nvPr>
        </p:nvSpPr>
        <p:spPr>
          <a:xfrm>
            <a:off x="3936000" y="6525344"/>
            <a:ext cx="4320000" cy="252264"/>
          </a:xfrm>
        </p:spPr>
        <p:txBody>
          <a:bodyPr/>
          <a:lstStyle/>
          <a:p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Bundeswehr University Munich - </a:t>
            </a:r>
            <a:r>
              <a:rPr lang="en-GB" sz="105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rights </a:t>
            </a:r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reserved - </a:t>
            </a:r>
            <a:endParaRPr lang="en-US" sz="1050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uppieren 47"/>
          <p:cNvGrpSpPr/>
          <p:nvPr/>
        </p:nvGrpSpPr>
        <p:grpSpPr>
          <a:xfrm>
            <a:off x="1046513" y="1640341"/>
            <a:ext cx="4153879" cy="3700301"/>
            <a:chOff x="1828274" y="1107998"/>
            <a:chExt cx="4153879" cy="3700301"/>
          </a:xfrm>
        </p:grpSpPr>
        <p:grpSp>
          <p:nvGrpSpPr>
            <p:cNvPr id="49" name="Gruppieren 48"/>
            <p:cNvGrpSpPr/>
            <p:nvPr/>
          </p:nvGrpSpPr>
          <p:grpSpPr>
            <a:xfrm>
              <a:off x="1828274" y="1107998"/>
              <a:ext cx="4153879" cy="3700301"/>
              <a:chOff x="1828274" y="1107998"/>
              <a:chExt cx="4153879" cy="3700301"/>
            </a:xfrm>
          </p:grpSpPr>
          <p:pic>
            <p:nvPicPr>
              <p:cNvPr id="51" name="Picture 4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9784631">
                <a:off x="3686117" y="1107998"/>
                <a:ext cx="828464" cy="648000"/>
              </a:xfrm>
              <a:prstGeom prst="rect">
                <a:avLst/>
              </a:prstGeom>
            </p:spPr>
          </p:pic>
          <p:pic>
            <p:nvPicPr>
              <p:cNvPr id="52" name="Picture 4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7967" y="2210562"/>
                <a:ext cx="257551" cy="392436"/>
              </a:xfrm>
              <a:prstGeom prst="rect">
                <a:avLst/>
              </a:prstGeom>
            </p:spPr>
          </p:pic>
          <p:pic>
            <p:nvPicPr>
              <p:cNvPr id="53" name="Picture 4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38065" y="1806414"/>
                <a:ext cx="397243" cy="399161"/>
              </a:xfrm>
              <a:prstGeom prst="rect">
                <a:avLst/>
              </a:prstGeom>
            </p:spPr>
          </p:pic>
          <p:pic>
            <p:nvPicPr>
              <p:cNvPr id="54" name="Picture 4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69722" y="2210563"/>
                <a:ext cx="537004" cy="392435"/>
              </a:xfrm>
              <a:prstGeom prst="rect">
                <a:avLst/>
              </a:prstGeom>
            </p:spPr>
          </p:pic>
          <p:pic>
            <p:nvPicPr>
              <p:cNvPr id="55" name="Picture 5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37208" y="1806876"/>
                <a:ext cx="544945" cy="398237"/>
              </a:xfrm>
              <a:prstGeom prst="rect">
                <a:avLst/>
              </a:prstGeom>
            </p:spPr>
          </p:pic>
          <p:pic>
            <p:nvPicPr>
              <p:cNvPr id="56" name="Picture 5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41557" y="2708057"/>
                <a:ext cx="536246" cy="391881"/>
              </a:xfrm>
              <a:prstGeom prst="rect">
                <a:avLst/>
              </a:prstGeom>
            </p:spPr>
          </p:pic>
          <p:cxnSp>
            <p:nvCxnSpPr>
              <p:cNvPr id="57" name="Straight Arrow Connector 67"/>
              <p:cNvCxnSpPr/>
              <p:nvPr/>
            </p:nvCxnSpPr>
            <p:spPr>
              <a:xfrm flipH="1" flipV="1">
                <a:off x="3935321" y="1755771"/>
                <a:ext cx="900371" cy="162996"/>
              </a:xfrm>
              <a:prstGeom prst="straightConnector1">
                <a:avLst/>
              </a:prstGeom>
              <a:ln w="28575">
                <a:solidFill>
                  <a:srgbClr val="A6C17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72"/>
              <p:cNvCxnSpPr/>
              <p:nvPr/>
            </p:nvCxnSpPr>
            <p:spPr>
              <a:xfrm flipV="1">
                <a:off x="3232343" y="1755771"/>
                <a:ext cx="718039" cy="581159"/>
              </a:xfrm>
              <a:prstGeom prst="straightConnector1">
                <a:avLst/>
              </a:prstGeom>
              <a:ln w="28575">
                <a:solidFill>
                  <a:srgbClr val="A6C17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97"/>
              <p:cNvCxnSpPr>
                <a:stCxn id="55" idx="1"/>
                <a:endCxn id="53" idx="3"/>
              </p:cNvCxnSpPr>
              <p:nvPr/>
            </p:nvCxnSpPr>
            <p:spPr>
              <a:xfrm flipH="1">
                <a:off x="5135308" y="2005995"/>
                <a:ext cx="301900" cy="0"/>
              </a:xfrm>
              <a:prstGeom prst="straightConnector1">
                <a:avLst/>
              </a:prstGeom>
              <a:ln w="28575">
                <a:solidFill>
                  <a:srgbClr val="A6C17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73"/>
              <p:cNvSpPr txBox="1"/>
              <p:nvPr/>
            </p:nvSpPr>
            <p:spPr>
              <a:xfrm>
                <a:off x="4627870" y="1515143"/>
                <a:ext cx="12330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tationary</a:t>
                </a:r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node</a:t>
                </a:r>
                <a:endParaRPr lang="de-DE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TextBox 74"/>
              <p:cNvSpPr txBox="1"/>
              <p:nvPr/>
            </p:nvSpPr>
            <p:spPr>
              <a:xfrm>
                <a:off x="4929692" y="2432467"/>
                <a:ext cx="10182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mobile 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node</a:t>
                </a:r>
                <a:endParaRPr lang="de-DE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Box 76"/>
              <p:cNvSpPr txBox="1"/>
              <p:nvPr/>
            </p:nvSpPr>
            <p:spPr>
              <a:xfrm>
                <a:off x="1828274" y="1644932"/>
                <a:ext cx="1848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entral</a:t>
                </a:r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core</a:t>
                </a:r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network</a:t>
                </a:r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site</a:t>
                </a:r>
                <a:endParaRPr lang="de-DE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3" name="Straight Arrow Connector 30"/>
              <p:cNvCxnSpPr/>
              <p:nvPr/>
            </p:nvCxnSpPr>
            <p:spPr>
              <a:xfrm flipV="1">
                <a:off x="2896489" y="3172901"/>
                <a:ext cx="0" cy="141302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31"/>
              <p:cNvCxnSpPr/>
              <p:nvPr/>
            </p:nvCxnSpPr>
            <p:spPr>
              <a:xfrm>
                <a:off x="2896489" y="4585925"/>
                <a:ext cx="295490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rapezoid 64"/>
              <p:cNvSpPr/>
              <p:nvPr/>
            </p:nvSpPr>
            <p:spPr>
              <a:xfrm>
                <a:off x="2986032" y="3421870"/>
                <a:ext cx="358170" cy="1164055"/>
              </a:xfrm>
              <a:prstGeom prst="trapezoid">
                <a:avLst/>
              </a:prstGeom>
              <a:solidFill>
                <a:srgbClr val="BFD29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xtBox 37"/>
              <p:cNvSpPr txBox="1"/>
              <p:nvPr/>
            </p:nvSpPr>
            <p:spPr>
              <a:xfrm>
                <a:off x="2185279" y="3172901"/>
                <a:ext cx="71815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Power 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Spectral</a:t>
                </a:r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Density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rapezoid 67"/>
              <p:cNvSpPr/>
              <p:nvPr/>
            </p:nvSpPr>
            <p:spPr>
              <a:xfrm>
                <a:off x="4464576" y="3839936"/>
                <a:ext cx="221409" cy="740362"/>
              </a:xfrm>
              <a:prstGeom prst="trapezoid">
                <a:avLst/>
              </a:prstGeom>
              <a:solidFill>
                <a:srgbClr val="BFD29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Trapezoid 68"/>
              <p:cNvSpPr/>
              <p:nvPr/>
            </p:nvSpPr>
            <p:spPr>
              <a:xfrm>
                <a:off x="4953060" y="4073726"/>
                <a:ext cx="239042" cy="509869"/>
              </a:xfrm>
              <a:prstGeom prst="trapezoid">
                <a:avLst/>
              </a:prstGeom>
              <a:solidFill>
                <a:srgbClr val="8BC9DA"/>
              </a:solidFill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xtBox 81"/>
              <p:cNvSpPr txBox="1"/>
              <p:nvPr/>
            </p:nvSpPr>
            <p:spPr>
              <a:xfrm>
                <a:off x="4864229" y="4623633"/>
                <a:ext cx="968122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de-DE"/>
                </a:defPPr>
                <a:lvl1pPr algn="ctr">
                  <a:defRPr sz="1200"/>
                </a:lvl1pPr>
              </a:lstStyle>
              <a:p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Frequency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1" name="Straight Arrow Connector 97"/>
              <p:cNvCxnSpPr>
                <a:stCxn id="54" idx="3"/>
                <a:endCxn id="52" idx="1"/>
              </p:cNvCxnSpPr>
              <p:nvPr/>
            </p:nvCxnSpPr>
            <p:spPr>
              <a:xfrm flipV="1">
                <a:off x="2706726" y="2406780"/>
                <a:ext cx="271241" cy="1"/>
              </a:xfrm>
              <a:prstGeom prst="straightConnector1">
                <a:avLst/>
              </a:prstGeom>
              <a:ln w="28575">
                <a:solidFill>
                  <a:srgbClr val="A6C17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67"/>
              <p:cNvCxnSpPr/>
              <p:nvPr/>
            </p:nvCxnSpPr>
            <p:spPr>
              <a:xfrm flipH="1" flipV="1">
                <a:off x="3969003" y="1806413"/>
                <a:ext cx="967683" cy="911361"/>
              </a:xfrm>
              <a:prstGeom prst="straightConnector1">
                <a:avLst/>
              </a:prstGeom>
              <a:ln w="28575">
                <a:solidFill>
                  <a:srgbClr val="8DCADB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67"/>
              <p:cNvCxnSpPr/>
              <p:nvPr/>
            </p:nvCxnSpPr>
            <p:spPr>
              <a:xfrm flipH="1">
                <a:off x="3235518" y="1799133"/>
                <a:ext cx="739929" cy="591772"/>
              </a:xfrm>
              <a:prstGeom prst="straightConnector1">
                <a:avLst/>
              </a:prstGeom>
              <a:ln w="28575">
                <a:solidFill>
                  <a:srgbClr val="8DCADB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67"/>
              <p:cNvCxnSpPr>
                <a:endCxn id="56" idx="1"/>
              </p:cNvCxnSpPr>
              <p:nvPr/>
            </p:nvCxnSpPr>
            <p:spPr>
              <a:xfrm>
                <a:off x="5218242" y="2903997"/>
                <a:ext cx="223315" cy="1"/>
              </a:xfrm>
              <a:prstGeom prst="straightConnector1">
                <a:avLst/>
              </a:prstGeom>
              <a:ln w="28575">
                <a:solidFill>
                  <a:srgbClr val="8DCADB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67"/>
              <p:cNvCxnSpPr/>
              <p:nvPr/>
            </p:nvCxnSpPr>
            <p:spPr>
              <a:xfrm flipH="1" flipV="1">
                <a:off x="3925789" y="1708143"/>
                <a:ext cx="900371" cy="162996"/>
              </a:xfrm>
              <a:prstGeom prst="straightConnector1">
                <a:avLst/>
              </a:prstGeom>
              <a:ln w="28575">
                <a:solidFill>
                  <a:srgbClr val="A6C17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2"/>
              <p:cNvCxnSpPr/>
              <p:nvPr/>
            </p:nvCxnSpPr>
            <p:spPr>
              <a:xfrm flipV="1">
                <a:off x="3222811" y="1708143"/>
                <a:ext cx="718039" cy="581159"/>
              </a:xfrm>
              <a:prstGeom prst="straightConnector1">
                <a:avLst/>
              </a:prstGeom>
              <a:ln w="28575">
                <a:solidFill>
                  <a:srgbClr val="A6C17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97"/>
              <p:cNvCxnSpPr/>
              <p:nvPr/>
            </p:nvCxnSpPr>
            <p:spPr>
              <a:xfrm flipH="1">
                <a:off x="5125776" y="1958367"/>
                <a:ext cx="301900" cy="0"/>
              </a:xfrm>
              <a:prstGeom prst="straightConnector1">
                <a:avLst/>
              </a:prstGeom>
              <a:ln w="28575">
                <a:solidFill>
                  <a:srgbClr val="A6C17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97"/>
              <p:cNvCxnSpPr/>
              <p:nvPr/>
            </p:nvCxnSpPr>
            <p:spPr>
              <a:xfrm flipV="1">
                <a:off x="2697194" y="2359152"/>
                <a:ext cx="271241" cy="1"/>
              </a:xfrm>
              <a:prstGeom prst="straightConnector1">
                <a:avLst/>
              </a:prstGeom>
              <a:ln w="28575">
                <a:solidFill>
                  <a:srgbClr val="A6C17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0" name="Grafik 4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48930" y="2663112"/>
              <a:ext cx="469312" cy="505103"/>
            </a:xfrm>
            <a:prstGeom prst="rect">
              <a:avLst/>
            </a:prstGeom>
          </p:spPr>
        </p:pic>
      </p:grpSp>
      <p:sp>
        <p:nvSpPr>
          <p:cNvPr id="41" name="Trapezoid 40"/>
          <p:cNvSpPr/>
          <p:nvPr/>
        </p:nvSpPr>
        <p:spPr>
          <a:xfrm>
            <a:off x="2944368" y="3951548"/>
            <a:ext cx="358170" cy="1164055"/>
          </a:xfrm>
          <a:prstGeom prst="trapezoid">
            <a:avLst/>
          </a:prstGeom>
          <a:solidFill>
            <a:srgbClr val="8BC9DA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rapezoid 41"/>
          <p:cNvSpPr/>
          <p:nvPr/>
        </p:nvSpPr>
        <p:spPr>
          <a:xfrm>
            <a:off x="2575874" y="3946431"/>
            <a:ext cx="358170" cy="1164055"/>
          </a:xfrm>
          <a:prstGeom prst="trapezoid">
            <a:avLst/>
          </a:prstGeom>
          <a:solidFill>
            <a:srgbClr val="8BC9DA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rapezoid 42"/>
          <p:cNvSpPr/>
          <p:nvPr/>
        </p:nvSpPr>
        <p:spPr>
          <a:xfrm>
            <a:off x="3315495" y="3946431"/>
            <a:ext cx="358170" cy="1164055"/>
          </a:xfrm>
          <a:prstGeom prst="trapezoid">
            <a:avLst/>
          </a:prstGeom>
          <a:solidFill>
            <a:srgbClr val="BFD29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rapezoid 44"/>
          <p:cNvSpPr/>
          <p:nvPr/>
        </p:nvSpPr>
        <p:spPr>
          <a:xfrm>
            <a:off x="3936000" y="4375753"/>
            <a:ext cx="239042" cy="734014"/>
          </a:xfrm>
          <a:prstGeom prst="trapezoid">
            <a:avLst/>
          </a:prstGeom>
          <a:solidFill>
            <a:srgbClr val="8BC9DA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rapezoid 45"/>
          <p:cNvSpPr/>
          <p:nvPr/>
        </p:nvSpPr>
        <p:spPr>
          <a:xfrm>
            <a:off x="4410341" y="4600396"/>
            <a:ext cx="221409" cy="516816"/>
          </a:xfrm>
          <a:prstGeom prst="trapezoid">
            <a:avLst/>
          </a:prstGeom>
          <a:solidFill>
            <a:srgbClr val="BFD298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Arrow Connector 67"/>
          <p:cNvCxnSpPr/>
          <p:nvPr/>
        </p:nvCxnSpPr>
        <p:spPr>
          <a:xfrm flipH="1">
            <a:off x="2490681" y="2362063"/>
            <a:ext cx="739929" cy="591772"/>
          </a:xfrm>
          <a:prstGeom prst="straightConnector1">
            <a:avLst/>
          </a:prstGeom>
          <a:ln w="28575">
            <a:solidFill>
              <a:srgbClr val="8DCADB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67"/>
          <p:cNvCxnSpPr/>
          <p:nvPr/>
        </p:nvCxnSpPr>
        <p:spPr>
          <a:xfrm flipH="1" flipV="1">
            <a:off x="3241341" y="2318724"/>
            <a:ext cx="967683" cy="911361"/>
          </a:xfrm>
          <a:prstGeom prst="straightConnector1">
            <a:avLst/>
          </a:prstGeom>
          <a:ln w="28575">
            <a:solidFill>
              <a:srgbClr val="8DCADB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67"/>
          <p:cNvCxnSpPr/>
          <p:nvPr/>
        </p:nvCxnSpPr>
        <p:spPr>
          <a:xfrm>
            <a:off x="4466347" y="3476618"/>
            <a:ext cx="223315" cy="1"/>
          </a:xfrm>
          <a:prstGeom prst="straightConnector1">
            <a:avLst/>
          </a:prstGeom>
          <a:ln w="28575">
            <a:solidFill>
              <a:srgbClr val="8DCADB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5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838200" y="358903"/>
            <a:ext cx="10515600" cy="691779"/>
          </a:xfrm>
        </p:spPr>
        <p:txBody>
          <a:bodyPr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838200" y="964392"/>
            <a:ext cx="10515600" cy="303212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and Evaluation of Mobile Cell Connectivity over a </a:t>
            </a:r>
            <a: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Backhaul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Future 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5G Networks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ußzeilenplatzhalter 12"/>
          <p:cNvSpPr>
            <a:spLocks noGrp="1"/>
          </p:cNvSpPr>
          <p:nvPr>
            <p:ph type="ftr" sz="quarter" idx="11"/>
          </p:nvPr>
        </p:nvSpPr>
        <p:spPr>
          <a:xfrm>
            <a:off x="3936000" y="6525344"/>
            <a:ext cx="4320000" cy="252264"/>
          </a:xfrm>
        </p:spPr>
        <p:txBody>
          <a:bodyPr/>
          <a:lstStyle/>
          <a:p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Bundeswehr University Munich </a:t>
            </a:r>
            <a:r>
              <a:rPr lang="en-GB" sz="105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sz="105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 </a:t>
            </a:r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reserved - </a:t>
            </a:r>
            <a:endParaRPr lang="en-US" sz="1050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287" y="1243621"/>
            <a:ext cx="6243219" cy="300203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041" y="3356993"/>
            <a:ext cx="5923625" cy="3168352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412003" y="3818708"/>
            <a:ext cx="4153879" cy="2060217"/>
            <a:chOff x="1828274" y="1107998"/>
            <a:chExt cx="4153879" cy="2060217"/>
          </a:xfrm>
        </p:grpSpPr>
        <p:grpSp>
          <p:nvGrpSpPr>
            <p:cNvPr id="13" name="Gruppieren 12"/>
            <p:cNvGrpSpPr/>
            <p:nvPr/>
          </p:nvGrpSpPr>
          <p:grpSpPr>
            <a:xfrm>
              <a:off x="1828274" y="1107998"/>
              <a:ext cx="4153879" cy="1991940"/>
              <a:chOff x="1828274" y="1107998"/>
              <a:chExt cx="4153879" cy="1991940"/>
            </a:xfrm>
          </p:grpSpPr>
          <p:pic>
            <p:nvPicPr>
              <p:cNvPr id="15" name="Picture 4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784631">
                <a:off x="3686117" y="1107998"/>
                <a:ext cx="828464" cy="648000"/>
              </a:xfrm>
              <a:prstGeom prst="rect">
                <a:avLst/>
              </a:prstGeom>
            </p:spPr>
          </p:pic>
          <p:pic>
            <p:nvPicPr>
              <p:cNvPr id="16" name="Picture 4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7967" y="2210562"/>
                <a:ext cx="257551" cy="392436"/>
              </a:xfrm>
              <a:prstGeom prst="rect">
                <a:avLst/>
              </a:prstGeom>
            </p:spPr>
          </p:pic>
          <p:pic>
            <p:nvPicPr>
              <p:cNvPr id="17" name="Picture 4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8065" y="1806414"/>
                <a:ext cx="397243" cy="399161"/>
              </a:xfrm>
              <a:prstGeom prst="rect">
                <a:avLst/>
              </a:prstGeom>
            </p:spPr>
          </p:pic>
          <p:pic>
            <p:nvPicPr>
              <p:cNvPr id="18" name="Picture 4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9722" y="2210563"/>
                <a:ext cx="537004" cy="392435"/>
              </a:xfrm>
              <a:prstGeom prst="rect">
                <a:avLst/>
              </a:prstGeom>
            </p:spPr>
          </p:pic>
          <p:pic>
            <p:nvPicPr>
              <p:cNvPr id="19" name="Picture 5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7208" y="1806876"/>
                <a:ext cx="544945" cy="398237"/>
              </a:xfrm>
              <a:prstGeom prst="rect">
                <a:avLst/>
              </a:prstGeom>
            </p:spPr>
          </p:pic>
          <p:pic>
            <p:nvPicPr>
              <p:cNvPr id="20" name="Picture 5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41557" y="2708057"/>
                <a:ext cx="536246" cy="391881"/>
              </a:xfrm>
              <a:prstGeom prst="rect">
                <a:avLst/>
              </a:prstGeom>
            </p:spPr>
          </p:pic>
          <p:cxnSp>
            <p:nvCxnSpPr>
              <p:cNvPr id="21" name="Straight Arrow Connector 67"/>
              <p:cNvCxnSpPr/>
              <p:nvPr/>
            </p:nvCxnSpPr>
            <p:spPr>
              <a:xfrm flipH="1" flipV="1">
                <a:off x="3935321" y="1755771"/>
                <a:ext cx="900371" cy="162996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72"/>
              <p:cNvCxnSpPr/>
              <p:nvPr/>
            </p:nvCxnSpPr>
            <p:spPr>
              <a:xfrm flipV="1">
                <a:off x="3232343" y="1755771"/>
                <a:ext cx="718039" cy="581159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97"/>
              <p:cNvCxnSpPr>
                <a:stCxn id="19" idx="1"/>
                <a:endCxn id="17" idx="3"/>
              </p:cNvCxnSpPr>
              <p:nvPr/>
            </p:nvCxnSpPr>
            <p:spPr>
              <a:xfrm flipH="1">
                <a:off x="5135308" y="2005995"/>
                <a:ext cx="301900" cy="0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73"/>
              <p:cNvSpPr txBox="1"/>
              <p:nvPr/>
            </p:nvSpPr>
            <p:spPr>
              <a:xfrm>
                <a:off x="4627870" y="1515143"/>
                <a:ext cx="12330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tationary</a:t>
                </a:r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node</a:t>
                </a:r>
                <a:endParaRPr lang="de-DE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74"/>
              <p:cNvSpPr txBox="1"/>
              <p:nvPr/>
            </p:nvSpPr>
            <p:spPr>
              <a:xfrm>
                <a:off x="4929692" y="2432467"/>
                <a:ext cx="10182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mobile 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node</a:t>
                </a:r>
                <a:endParaRPr lang="de-DE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76"/>
              <p:cNvSpPr txBox="1"/>
              <p:nvPr/>
            </p:nvSpPr>
            <p:spPr>
              <a:xfrm>
                <a:off x="1828274" y="1644932"/>
                <a:ext cx="1848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entral</a:t>
                </a:r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core</a:t>
                </a:r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network</a:t>
                </a:r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site</a:t>
                </a:r>
                <a:endParaRPr lang="de-DE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4" name="Straight Arrow Connector 97"/>
              <p:cNvCxnSpPr>
                <a:stCxn id="18" idx="3"/>
                <a:endCxn id="16" idx="1"/>
              </p:cNvCxnSpPr>
              <p:nvPr/>
            </p:nvCxnSpPr>
            <p:spPr>
              <a:xfrm flipV="1">
                <a:off x="2706726" y="2406780"/>
                <a:ext cx="271241" cy="1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67"/>
              <p:cNvCxnSpPr/>
              <p:nvPr/>
            </p:nvCxnSpPr>
            <p:spPr>
              <a:xfrm flipH="1" flipV="1">
                <a:off x="3969003" y="1806413"/>
                <a:ext cx="967683" cy="911361"/>
              </a:xfrm>
              <a:prstGeom prst="straightConnector1">
                <a:avLst/>
              </a:prstGeom>
              <a:ln w="28575">
                <a:solidFill>
                  <a:srgbClr val="FF8837"/>
                </a:solidFill>
                <a:prstDash val="dash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67"/>
              <p:cNvCxnSpPr/>
              <p:nvPr/>
            </p:nvCxnSpPr>
            <p:spPr>
              <a:xfrm flipH="1">
                <a:off x="3235518" y="1799133"/>
                <a:ext cx="739929" cy="591772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67"/>
              <p:cNvCxnSpPr>
                <a:endCxn id="20" idx="1"/>
              </p:cNvCxnSpPr>
              <p:nvPr/>
            </p:nvCxnSpPr>
            <p:spPr>
              <a:xfrm>
                <a:off x="5218242" y="2903997"/>
                <a:ext cx="223315" cy="1"/>
              </a:xfrm>
              <a:prstGeom prst="straightConnector1">
                <a:avLst/>
              </a:prstGeom>
              <a:ln w="28575">
                <a:solidFill>
                  <a:srgbClr val="FF8837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48930" y="2663112"/>
              <a:ext cx="469312" cy="505103"/>
            </a:xfrm>
            <a:prstGeom prst="rect">
              <a:avLst/>
            </a:prstGeom>
          </p:spPr>
        </p:pic>
      </p:grpSp>
      <p:pic>
        <p:nvPicPr>
          <p:cNvPr id="39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3341" y="5026332"/>
            <a:ext cx="537004" cy="392435"/>
          </a:xfrm>
          <a:prstGeom prst="rect">
            <a:avLst/>
          </a:prstGeom>
        </p:spPr>
      </p:pic>
      <p:sp>
        <p:nvSpPr>
          <p:cNvPr id="40" name="TextBox 74"/>
          <p:cNvSpPr txBox="1"/>
          <p:nvPr/>
        </p:nvSpPr>
        <p:spPr>
          <a:xfrm>
            <a:off x="4742480" y="4800449"/>
            <a:ext cx="1086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ulti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UE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Gerader Verbinder 40"/>
          <p:cNvCxnSpPr/>
          <p:nvPr/>
        </p:nvCxnSpPr>
        <p:spPr>
          <a:xfrm>
            <a:off x="4501955" y="4862616"/>
            <a:ext cx="352106" cy="201667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/>
          <p:cNvCxnSpPr>
            <a:stCxn id="20" idx="3"/>
          </p:cNvCxnSpPr>
          <p:nvPr/>
        </p:nvCxnSpPr>
        <p:spPr>
          <a:xfrm flipV="1">
            <a:off x="4561532" y="5373823"/>
            <a:ext cx="423307" cy="240885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753451" y="1689876"/>
            <a:ext cx="5270541" cy="19697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Shadowing</a:t>
            </a:r>
            <a:r>
              <a:rPr lang="de-DE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mobile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after </a:t>
            </a:r>
            <a:r>
              <a:rPr lang="de-DE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Traffic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routed</a:t>
            </a:r>
            <a:r>
              <a:rPr lang="de-DE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stationary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Gerader Verbinder 43"/>
          <p:cNvCxnSpPr/>
          <p:nvPr/>
        </p:nvCxnSpPr>
        <p:spPr>
          <a:xfrm flipV="1">
            <a:off x="2822076" y="4888449"/>
            <a:ext cx="512204" cy="2267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/>
          <p:cNvCxnSpPr/>
          <p:nvPr/>
        </p:nvCxnSpPr>
        <p:spPr>
          <a:xfrm>
            <a:off x="2999172" y="4766790"/>
            <a:ext cx="135545" cy="479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7"/>
          <p:cNvCxnSpPr/>
          <p:nvPr/>
        </p:nvCxnSpPr>
        <p:spPr>
          <a:xfrm>
            <a:off x="1247383" y="5194825"/>
            <a:ext cx="314313" cy="0"/>
          </a:xfrm>
          <a:prstGeom prst="straightConnector1">
            <a:avLst/>
          </a:prstGeom>
          <a:ln w="28575">
            <a:solidFill>
              <a:srgbClr val="FF8837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/>
          <p:nvPr/>
        </p:nvCxnSpPr>
        <p:spPr>
          <a:xfrm>
            <a:off x="9103729" y="1353894"/>
            <a:ext cx="72008" cy="4400513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44"/>
          <p:cNvCxnSpPr/>
          <p:nvPr/>
        </p:nvCxnSpPr>
        <p:spPr>
          <a:xfrm>
            <a:off x="10848528" y="2477330"/>
            <a:ext cx="36004" cy="1862044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9175737" y="3654125"/>
            <a:ext cx="1672791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/>
          <p:cNvSpPr/>
          <p:nvPr/>
        </p:nvSpPr>
        <p:spPr>
          <a:xfrm>
            <a:off x="6096000" y="5754407"/>
            <a:ext cx="5757814" cy="8180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hteck 30"/>
          <p:cNvSpPr/>
          <p:nvPr/>
        </p:nvSpPr>
        <p:spPr>
          <a:xfrm>
            <a:off x="5891287" y="3356993"/>
            <a:ext cx="204713" cy="1971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hteck 31"/>
          <p:cNvSpPr/>
          <p:nvPr/>
        </p:nvSpPr>
        <p:spPr>
          <a:xfrm>
            <a:off x="11853814" y="3356993"/>
            <a:ext cx="146842" cy="197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09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838200" y="358903"/>
            <a:ext cx="10515600" cy="691779"/>
          </a:xfrm>
        </p:spPr>
        <p:txBody>
          <a:bodyPr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838200" y="964392"/>
            <a:ext cx="10515600" cy="303212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and Evaluation of Mobile Cell Connectivity over a </a:t>
            </a:r>
            <a: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Backhaul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Future 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5G Networks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ußzeilenplatzhalter 12"/>
          <p:cNvSpPr>
            <a:spLocks noGrp="1"/>
          </p:cNvSpPr>
          <p:nvPr>
            <p:ph type="ftr" sz="quarter" idx="11"/>
          </p:nvPr>
        </p:nvSpPr>
        <p:spPr>
          <a:xfrm>
            <a:off x="3936000" y="6525344"/>
            <a:ext cx="4320000" cy="252264"/>
          </a:xfrm>
        </p:spPr>
        <p:txBody>
          <a:bodyPr/>
          <a:lstStyle/>
          <a:p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Bundeswehr University Munich - </a:t>
            </a:r>
            <a:r>
              <a:rPr lang="en-GB" sz="105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rights </a:t>
            </a:r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reserved - </a:t>
            </a:r>
            <a:endParaRPr lang="en-US" sz="1050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6168008" y="2204864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905" y="3733232"/>
            <a:ext cx="6001450" cy="235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42" y="1447556"/>
            <a:ext cx="5932292" cy="217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946399" y="1573573"/>
            <a:ext cx="5134044" cy="2662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A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stationary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B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mobile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de-DE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30s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mobile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stationary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  <a:endParaRPr 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412003" y="3818708"/>
            <a:ext cx="4153879" cy="2060217"/>
            <a:chOff x="1828274" y="1107998"/>
            <a:chExt cx="4153879" cy="2060217"/>
          </a:xfrm>
        </p:grpSpPr>
        <p:grpSp>
          <p:nvGrpSpPr>
            <p:cNvPr id="15" name="Gruppieren 14"/>
            <p:cNvGrpSpPr/>
            <p:nvPr/>
          </p:nvGrpSpPr>
          <p:grpSpPr>
            <a:xfrm>
              <a:off x="1828274" y="1107998"/>
              <a:ext cx="4153879" cy="1991940"/>
              <a:chOff x="1828274" y="1107998"/>
              <a:chExt cx="4153879" cy="1991940"/>
            </a:xfrm>
          </p:grpSpPr>
          <p:pic>
            <p:nvPicPr>
              <p:cNvPr id="17" name="Picture 4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784631">
                <a:off x="3686117" y="1107998"/>
                <a:ext cx="828464" cy="648000"/>
              </a:xfrm>
              <a:prstGeom prst="rect">
                <a:avLst/>
              </a:prstGeom>
            </p:spPr>
          </p:pic>
          <p:pic>
            <p:nvPicPr>
              <p:cNvPr id="18" name="Picture 4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7967" y="2210562"/>
                <a:ext cx="257551" cy="392436"/>
              </a:xfrm>
              <a:prstGeom prst="rect">
                <a:avLst/>
              </a:prstGeom>
            </p:spPr>
          </p:pic>
          <p:pic>
            <p:nvPicPr>
              <p:cNvPr id="19" name="Picture 4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38065" y="1806414"/>
                <a:ext cx="397243" cy="399161"/>
              </a:xfrm>
              <a:prstGeom prst="rect">
                <a:avLst/>
              </a:prstGeom>
            </p:spPr>
          </p:pic>
          <p:pic>
            <p:nvPicPr>
              <p:cNvPr id="20" name="Picture 4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69722" y="2210563"/>
                <a:ext cx="537004" cy="392435"/>
              </a:xfrm>
              <a:prstGeom prst="rect">
                <a:avLst/>
              </a:prstGeom>
            </p:spPr>
          </p:pic>
          <p:pic>
            <p:nvPicPr>
              <p:cNvPr id="21" name="Picture 5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37208" y="1806876"/>
                <a:ext cx="544945" cy="398237"/>
              </a:xfrm>
              <a:prstGeom prst="rect">
                <a:avLst/>
              </a:prstGeom>
            </p:spPr>
          </p:pic>
          <p:pic>
            <p:nvPicPr>
              <p:cNvPr id="22" name="Picture 5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41557" y="2708057"/>
                <a:ext cx="536246" cy="391881"/>
              </a:xfrm>
              <a:prstGeom prst="rect">
                <a:avLst/>
              </a:prstGeom>
            </p:spPr>
          </p:pic>
          <p:cxnSp>
            <p:nvCxnSpPr>
              <p:cNvPr id="23" name="Straight Arrow Connector 67"/>
              <p:cNvCxnSpPr/>
              <p:nvPr/>
            </p:nvCxnSpPr>
            <p:spPr>
              <a:xfrm flipH="1" flipV="1">
                <a:off x="3935321" y="1755771"/>
                <a:ext cx="900371" cy="162996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72"/>
              <p:cNvCxnSpPr/>
              <p:nvPr/>
            </p:nvCxnSpPr>
            <p:spPr>
              <a:xfrm flipV="1">
                <a:off x="3232343" y="1755771"/>
                <a:ext cx="718039" cy="581159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97"/>
              <p:cNvCxnSpPr>
                <a:stCxn id="21" idx="1"/>
                <a:endCxn id="19" idx="3"/>
              </p:cNvCxnSpPr>
              <p:nvPr/>
            </p:nvCxnSpPr>
            <p:spPr>
              <a:xfrm flipH="1">
                <a:off x="5135308" y="2005995"/>
                <a:ext cx="301900" cy="0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73"/>
              <p:cNvSpPr txBox="1"/>
              <p:nvPr/>
            </p:nvSpPr>
            <p:spPr>
              <a:xfrm>
                <a:off x="4627870" y="1515143"/>
                <a:ext cx="12330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tationary</a:t>
                </a:r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node</a:t>
                </a:r>
                <a:endParaRPr lang="de-DE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TextBox 74"/>
              <p:cNvSpPr txBox="1"/>
              <p:nvPr/>
            </p:nvSpPr>
            <p:spPr>
              <a:xfrm>
                <a:off x="4929692" y="2432467"/>
                <a:ext cx="10182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mobile 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node</a:t>
                </a:r>
                <a:endParaRPr lang="de-DE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Box 76"/>
              <p:cNvSpPr txBox="1"/>
              <p:nvPr/>
            </p:nvSpPr>
            <p:spPr>
              <a:xfrm>
                <a:off x="1828274" y="1644932"/>
                <a:ext cx="1848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entral</a:t>
                </a:r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core</a:t>
                </a:r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network</a:t>
                </a:r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site</a:t>
                </a:r>
                <a:endParaRPr lang="de-DE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" name="Straight Arrow Connector 97"/>
              <p:cNvCxnSpPr>
                <a:stCxn id="20" idx="3"/>
                <a:endCxn id="18" idx="1"/>
              </p:cNvCxnSpPr>
              <p:nvPr/>
            </p:nvCxnSpPr>
            <p:spPr>
              <a:xfrm flipV="1">
                <a:off x="2706726" y="2406780"/>
                <a:ext cx="271241" cy="1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67"/>
              <p:cNvCxnSpPr/>
              <p:nvPr/>
            </p:nvCxnSpPr>
            <p:spPr>
              <a:xfrm flipH="1" flipV="1">
                <a:off x="3969003" y="1806413"/>
                <a:ext cx="967683" cy="911361"/>
              </a:xfrm>
              <a:prstGeom prst="straightConnector1">
                <a:avLst/>
              </a:prstGeom>
              <a:ln w="28575">
                <a:solidFill>
                  <a:srgbClr val="FF8837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67"/>
              <p:cNvCxnSpPr/>
              <p:nvPr/>
            </p:nvCxnSpPr>
            <p:spPr>
              <a:xfrm flipH="1">
                <a:off x="3235518" y="1799133"/>
                <a:ext cx="739929" cy="591772"/>
              </a:xfrm>
              <a:prstGeom prst="straightConnector1">
                <a:avLst/>
              </a:prstGeom>
              <a:ln w="28575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67"/>
              <p:cNvCxnSpPr>
                <a:endCxn id="22" idx="1"/>
              </p:cNvCxnSpPr>
              <p:nvPr/>
            </p:nvCxnSpPr>
            <p:spPr>
              <a:xfrm>
                <a:off x="5218242" y="2903997"/>
                <a:ext cx="223315" cy="1"/>
              </a:xfrm>
              <a:prstGeom prst="straightConnector1">
                <a:avLst/>
              </a:prstGeom>
              <a:ln w="28575">
                <a:solidFill>
                  <a:srgbClr val="FF8837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48930" y="2663112"/>
              <a:ext cx="469312" cy="505103"/>
            </a:xfrm>
            <a:prstGeom prst="rect">
              <a:avLst/>
            </a:prstGeom>
          </p:spPr>
        </p:pic>
      </p:grpSp>
      <p:pic>
        <p:nvPicPr>
          <p:cNvPr id="45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3341" y="5026332"/>
            <a:ext cx="537004" cy="392435"/>
          </a:xfrm>
          <a:prstGeom prst="rect">
            <a:avLst/>
          </a:prstGeom>
        </p:spPr>
      </p:pic>
      <p:sp>
        <p:nvSpPr>
          <p:cNvPr id="46" name="TextBox 74"/>
          <p:cNvSpPr txBox="1"/>
          <p:nvPr/>
        </p:nvSpPr>
        <p:spPr>
          <a:xfrm>
            <a:off x="4742480" y="4800449"/>
            <a:ext cx="1086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ulti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UE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Gerader Verbinder 47"/>
          <p:cNvCxnSpPr/>
          <p:nvPr/>
        </p:nvCxnSpPr>
        <p:spPr>
          <a:xfrm>
            <a:off x="4501955" y="4862616"/>
            <a:ext cx="352106" cy="201667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48"/>
          <p:cNvCxnSpPr>
            <a:stCxn id="22" idx="3"/>
          </p:cNvCxnSpPr>
          <p:nvPr/>
        </p:nvCxnSpPr>
        <p:spPr>
          <a:xfrm flipV="1">
            <a:off x="4561532" y="5373823"/>
            <a:ext cx="423307" cy="240885"/>
          </a:xfrm>
          <a:prstGeom prst="line">
            <a:avLst/>
          </a:prstGeom>
          <a:ln w="28575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94"/>
          <p:cNvGrpSpPr/>
          <p:nvPr/>
        </p:nvGrpSpPr>
        <p:grpSpPr>
          <a:xfrm>
            <a:off x="4716146" y="3813277"/>
            <a:ext cx="268693" cy="526448"/>
            <a:chOff x="8120063" y="3378200"/>
            <a:chExt cx="781050" cy="1017588"/>
          </a:xfrm>
        </p:grpSpPr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8120063" y="3378200"/>
              <a:ext cx="781050" cy="1017588"/>
            </a:xfrm>
            <a:custGeom>
              <a:avLst/>
              <a:gdLst>
                <a:gd name="T0" fmla="*/ 29 w 32"/>
                <a:gd name="T1" fmla="*/ 41 h 41"/>
                <a:gd name="T2" fmla="*/ 3 w 32"/>
                <a:gd name="T3" fmla="*/ 41 h 41"/>
                <a:gd name="T4" fmla="*/ 0 w 32"/>
                <a:gd name="T5" fmla="*/ 38 h 41"/>
                <a:gd name="T6" fmla="*/ 0 w 32"/>
                <a:gd name="T7" fmla="*/ 3 h 41"/>
                <a:gd name="T8" fmla="*/ 3 w 32"/>
                <a:gd name="T9" fmla="*/ 0 h 41"/>
                <a:gd name="T10" fmla="*/ 29 w 32"/>
                <a:gd name="T11" fmla="*/ 0 h 41"/>
                <a:gd name="T12" fmla="*/ 32 w 32"/>
                <a:gd name="T13" fmla="*/ 3 h 41"/>
                <a:gd name="T14" fmla="*/ 32 w 32"/>
                <a:gd name="T15" fmla="*/ 38 h 41"/>
                <a:gd name="T16" fmla="*/ 29 w 32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41">
                  <a:moveTo>
                    <a:pt x="29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2" y="41"/>
                    <a:pt x="0" y="40"/>
                    <a:pt x="0" y="3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2"/>
                    <a:pt x="32" y="3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40"/>
                    <a:pt x="31" y="41"/>
                    <a:pt x="29" y="41"/>
                  </a:cubicBezTo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Oval 9"/>
            <p:cNvSpPr>
              <a:spLocks noChangeArrowheads="1"/>
            </p:cNvSpPr>
            <p:nvPr/>
          </p:nvSpPr>
          <p:spPr bwMode="auto">
            <a:xfrm>
              <a:off x="8486775" y="4321175"/>
              <a:ext cx="49213" cy="49213"/>
            </a:xfrm>
            <a:prstGeom prst="ellipse">
              <a:avLst/>
            </a:prstGeom>
            <a:solidFill>
              <a:srgbClr val="FFF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94"/>
          <p:cNvGrpSpPr/>
          <p:nvPr/>
        </p:nvGrpSpPr>
        <p:grpSpPr>
          <a:xfrm>
            <a:off x="4473787" y="5911161"/>
            <a:ext cx="268693" cy="526448"/>
            <a:chOff x="8120063" y="3378200"/>
            <a:chExt cx="781050" cy="1017588"/>
          </a:xfrm>
        </p:grpSpPr>
        <p:sp>
          <p:nvSpPr>
            <p:cNvPr id="66" name="Freeform 7"/>
            <p:cNvSpPr>
              <a:spLocks/>
            </p:cNvSpPr>
            <p:nvPr/>
          </p:nvSpPr>
          <p:spPr bwMode="auto">
            <a:xfrm>
              <a:off x="8120063" y="3378200"/>
              <a:ext cx="781050" cy="1017588"/>
            </a:xfrm>
            <a:custGeom>
              <a:avLst/>
              <a:gdLst>
                <a:gd name="T0" fmla="*/ 29 w 32"/>
                <a:gd name="T1" fmla="*/ 41 h 41"/>
                <a:gd name="T2" fmla="*/ 3 w 32"/>
                <a:gd name="T3" fmla="*/ 41 h 41"/>
                <a:gd name="T4" fmla="*/ 0 w 32"/>
                <a:gd name="T5" fmla="*/ 38 h 41"/>
                <a:gd name="T6" fmla="*/ 0 w 32"/>
                <a:gd name="T7" fmla="*/ 3 h 41"/>
                <a:gd name="T8" fmla="*/ 3 w 32"/>
                <a:gd name="T9" fmla="*/ 0 h 41"/>
                <a:gd name="T10" fmla="*/ 29 w 32"/>
                <a:gd name="T11" fmla="*/ 0 h 41"/>
                <a:gd name="T12" fmla="*/ 32 w 32"/>
                <a:gd name="T13" fmla="*/ 3 h 41"/>
                <a:gd name="T14" fmla="*/ 32 w 32"/>
                <a:gd name="T15" fmla="*/ 38 h 41"/>
                <a:gd name="T16" fmla="*/ 29 w 32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41">
                  <a:moveTo>
                    <a:pt x="29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2" y="41"/>
                    <a:pt x="0" y="40"/>
                    <a:pt x="0" y="3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2"/>
                    <a:pt x="32" y="3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40"/>
                    <a:pt x="31" y="41"/>
                    <a:pt x="29" y="41"/>
                  </a:cubicBezTo>
                </a:path>
              </a:pathLst>
            </a:cu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Oval 9"/>
            <p:cNvSpPr>
              <a:spLocks noChangeArrowheads="1"/>
            </p:cNvSpPr>
            <p:nvPr/>
          </p:nvSpPr>
          <p:spPr bwMode="auto">
            <a:xfrm>
              <a:off x="8486775" y="4321175"/>
              <a:ext cx="49213" cy="49213"/>
            </a:xfrm>
            <a:prstGeom prst="ellipse">
              <a:avLst/>
            </a:prstGeom>
            <a:solidFill>
              <a:srgbClr val="FFF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" name="Gerade Verbindung mit Pfeil 9"/>
          <p:cNvCxnSpPr/>
          <p:nvPr/>
        </p:nvCxnSpPr>
        <p:spPr>
          <a:xfrm flipH="1" flipV="1">
            <a:off x="8688288" y="5741282"/>
            <a:ext cx="6463" cy="719136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/>
          <p:cNvCxnSpPr/>
          <p:nvPr/>
        </p:nvCxnSpPr>
        <p:spPr>
          <a:xfrm flipH="1" flipV="1">
            <a:off x="10108172" y="5741282"/>
            <a:ext cx="20276" cy="719136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/>
          <p:cNvCxnSpPr/>
          <p:nvPr/>
        </p:nvCxnSpPr>
        <p:spPr>
          <a:xfrm>
            <a:off x="8622743" y="1365012"/>
            <a:ext cx="72008" cy="4400513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/>
          <p:cNvCxnSpPr/>
          <p:nvPr/>
        </p:nvCxnSpPr>
        <p:spPr>
          <a:xfrm>
            <a:off x="10044585" y="1359562"/>
            <a:ext cx="72008" cy="4400513"/>
          </a:xfrm>
          <a:prstGeom prst="line">
            <a:avLst/>
          </a:prstGeom>
          <a:ln w="1905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/>
          <p:cNvCxnSpPr/>
          <p:nvPr/>
        </p:nvCxnSpPr>
        <p:spPr>
          <a:xfrm flipH="1">
            <a:off x="6570515" y="6414849"/>
            <a:ext cx="208823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r Verbinder 55"/>
          <p:cNvCxnSpPr/>
          <p:nvPr/>
        </p:nvCxnSpPr>
        <p:spPr>
          <a:xfrm flipH="1">
            <a:off x="10172722" y="6419876"/>
            <a:ext cx="1800200" cy="918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/>
          <p:cNvCxnSpPr/>
          <p:nvPr/>
        </p:nvCxnSpPr>
        <p:spPr>
          <a:xfrm flipH="1" flipV="1">
            <a:off x="8736201" y="6428426"/>
            <a:ext cx="1349834" cy="9183"/>
          </a:xfrm>
          <a:prstGeom prst="line">
            <a:avLst/>
          </a:prstGeom>
          <a:ln w="5715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75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1" name="Rechteck 60"/>
          <p:cNvSpPr/>
          <p:nvPr/>
        </p:nvSpPr>
        <p:spPr>
          <a:xfrm>
            <a:off x="9341857" y="387579"/>
            <a:ext cx="2655523" cy="68171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hteck 61"/>
          <p:cNvSpPr/>
          <p:nvPr/>
        </p:nvSpPr>
        <p:spPr>
          <a:xfrm>
            <a:off x="547076" y="6109352"/>
            <a:ext cx="2655523" cy="68171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3" name="Group 2"/>
          <p:cNvGrpSpPr/>
          <p:nvPr/>
        </p:nvGrpSpPr>
        <p:grpSpPr>
          <a:xfrm>
            <a:off x="919715" y="3105195"/>
            <a:ext cx="10460893" cy="3859485"/>
            <a:chOff x="919715" y="3105195"/>
            <a:chExt cx="10460893" cy="3859485"/>
          </a:xfrm>
        </p:grpSpPr>
        <p:sp>
          <p:nvSpPr>
            <p:cNvPr id="64" name="Freeform 17"/>
            <p:cNvSpPr>
              <a:spLocks/>
            </p:cNvSpPr>
            <p:nvPr/>
          </p:nvSpPr>
          <p:spPr bwMode="auto">
            <a:xfrm rot="5400000">
              <a:off x="4238273" y="-177655"/>
              <a:ext cx="3823777" cy="10460893"/>
            </a:xfrm>
            <a:custGeom>
              <a:avLst/>
              <a:gdLst>
                <a:gd name="connsiteX0" fmla="*/ 0 w 3823777"/>
                <a:gd name="connsiteY0" fmla="*/ 6635714 h 10460893"/>
                <a:gd name="connsiteX1" fmla="*/ 0 w 3823777"/>
                <a:gd name="connsiteY1" fmla="*/ 5146343 h 10460893"/>
                <a:gd name="connsiteX2" fmla="*/ 0 w 3823777"/>
                <a:gd name="connsiteY2" fmla="*/ 3876335 h 10460893"/>
                <a:gd name="connsiteX3" fmla="*/ 3823777 w 3823777"/>
                <a:gd name="connsiteY3" fmla="*/ 0 h 10460893"/>
                <a:gd name="connsiteX4" fmla="*/ 3823777 w 3823777"/>
                <a:gd name="connsiteY4" fmla="*/ 10460893 h 1046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3777" h="10460893">
                  <a:moveTo>
                    <a:pt x="0" y="6635714"/>
                  </a:moveTo>
                  <a:lnTo>
                    <a:pt x="0" y="5146343"/>
                  </a:lnTo>
                  <a:lnTo>
                    <a:pt x="0" y="3876335"/>
                  </a:lnTo>
                  <a:lnTo>
                    <a:pt x="3823777" y="0"/>
                  </a:lnTo>
                  <a:lnTo>
                    <a:pt x="3823777" y="10460893"/>
                  </a:lnTo>
                  <a:close/>
                </a:path>
              </a:pathLst>
            </a:custGeom>
            <a:solidFill>
              <a:srgbClr val="6A686F">
                <a:alpha val="4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15"/>
            <p:cNvSpPr>
              <a:spLocks/>
            </p:cNvSpPr>
            <p:nvPr/>
          </p:nvSpPr>
          <p:spPr bwMode="auto">
            <a:xfrm rot="5400000">
              <a:off x="4215107" y="604471"/>
              <a:ext cx="3859485" cy="8860933"/>
            </a:xfrm>
            <a:custGeom>
              <a:avLst/>
              <a:gdLst>
                <a:gd name="connsiteX0" fmla="*/ 0 w 3859485"/>
                <a:gd name="connsiteY0" fmla="*/ 5830420 h 8860933"/>
                <a:gd name="connsiteX1" fmla="*/ 0 w 3859485"/>
                <a:gd name="connsiteY1" fmla="*/ 4341049 h 8860933"/>
                <a:gd name="connsiteX2" fmla="*/ 0 w 3859485"/>
                <a:gd name="connsiteY2" fmla="*/ 3071041 h 8860933"/>
                <a:gd name="connsiteX3" fmla="*/ 3859485 w 3859485"/>
                <a:gd name="connsiteY3" fmla="*/ 0 h 8860933"/>
                <a:gd name="connsiteX4" fmla="*/ 3859485 w 3859485"/>
                <a:gd name="connsiteY4" fmla="*/ 8860933 h 886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9485" h="8860933">
                  <a:moveTo>
                    <a:pt x="0" y="5830420"/>
                  </a:moveTo>
                  <a:lnTo>
                    <a:pt x="0" y="4341049"/>
                  </a:lnTo>
                  <a:lnTo>
                    <a:pt x="0" y="3071041"/>
                  </a:lnTo>
                  <a:lnTo>
                    <a:pt x="3859485" y="0"/>
                  </a:lnTo>
                  <a:lnTo>
                    <a:pt x="3859485" y="8860933"/>
                  </a:lnTo>
                  <a:close/>
                </a:path>
              </a:pathLst>
            </a:custGeom>
            <a:solidFill>
              <a:srgbClr val="6A686F">
                <a:alpha val="2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6" name="Group 1"/>
          <p:cNvGrpSpPr/>
          <p:nvPr/>
        </p:nvGrpSpPr>
        <p:grpSpPr>
          <a:xfrm>
            <a:off x="4739322" y="-404114"/>
            <a:ext cx="2758757" cy="3829623"/>
            <a:chOff x="4739322" y="-404114"/>
            <a:chExt cx="2758757" cy="3829623"/>
          </a:xfrm>
        </p:grpSpPr>
        <p:sp>
          <p:nvSpPr>
            <p:cNvPr id="67" name="Oval 5"/>
            <p:cNvSpPr>
              <a:spLocks noChangeArrowheads="1"/>
            </p:cNvSpPr>
            <p:nvPr/>
          </p:nvSpPr>
          <p:spPr bwMode="auto">
            <a:xfrm>
              <a:off x="5835685" y="2856929"/>
              <a:ext cx="571129" cy="568580"/>
            </a:xfrm>
            <a:prstGeom prst="ellipse">
              <a:avLst/>
            </a:prstGeom>
            <a:solidFill>
              <a:srgbClr val="BD582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Freeform 9"/>
            <p:cNvSpPr>
              <a:spLocks/>
            </p:cNvSpPr>
            <p:nvPr/>
          </p:nvSpPr>
          <p:spPr bwMode="auto">
            <a:xfrm>
              <a:off x="6098303" y="2856929"/>
              <a:ext cx="308512" cy="568580"/>
            </a:xfrm>
            <a:custGeom>
              <a:avLst/>
              <a:gdLst>
                <a:gd name="T0" fmla="*/ 4 w 51"/>
                <a:gd name="T1" fmla="*/ 0 h 94"/>
                <a:gd name="T2" fmla="*/ 0 w 51"/>
                <a:gd name="T3" fmla="*/ 0 h 94"/>
                <a:gd name="T4" fmla="*/ 0 w 51"/>
                <a:gd name="T5" fmla="*/ 94 h 94"/>
                <a:gd name="T6" fmla="*/ 4 w 51"/>
                <a:gd name="T7" fmla="*/ 94 h 94"/>
                <a:gd name="T8" fmla="*/ 51 w 51"/>
                <a:gd name="T9" fmla="*/ 47 h 94"/>
                <a:gd name="T10" fmla="*/ 4 w 51"/>
                <a:gd name="T1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94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" y="94"/>
                    <a:pt x="3" y="94"/>
                    <a:pt x="4" y="94"/>
                  </a:cubicBezTo>
                  <a:cubicBezTo>
                    <a:pt x="30" y="94"/>
                    <a:pt x="51" y="73"/>
                    <a:pt x="51" y="47"/>
                  </a:cubicBezTo>
                  <a:cubicBezTo>
                    <a:pt x="51" y="21"/>
                    <a:pt x="30" y="0"/>
                    <a:pt x="4" y="0"/>
                  </a:cubicBezTo>
                  <a:close/>
                </a:path>
              </a:pathLst>
            </a:custGeom>
            <a:solidFill>
              <a:srgbClr val="BD582C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Rectangle 6"/>
            <p:cNvSpPr>
              <a:spLocks noChangeArrowheads="1"/>
            </p:cNvSpPr>
            <p:nvPr/>
          </p:nvSpPr>
          <p:spPr bwMode="auto">
            <a:xfrm>
              <a:off x="6085554" y="-404114"/>
              <a:ext cx="66292" cy="1840870"/>
            </a:xfrm>
            <a:prstGeom prst="rect">
              <a:avLst/>
            </a:prstGeom>
            <a:solidFill>
              <a:srgbClr val="ED6E00">
                <a:lumMod val="20000"/>
                <a:lumOff val="8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7"/>
            <p:cNvSpPr>
              <a:spLocks/>
            </p:cNvSpPr>
            <p:nvPr/>
          </p:nvSpPr>
          <p:spPr bwMode="auto">
            <a:xfrm>
              <a:off x="4739322" y="1322021"/>
              <a:ext cx="2758755" cy="1815373"/>
            </a:xfrm>
            <a:custGeom>
              <a:avLst/>
              <a:gdLst>
                <a:gd name="T0" fmla="*/ 0 w 455"/>
                <a:gd name="T1" fmla="*/ 300 h 300"/>
                <a:gd name="T2" fmla="*/ 455 w 455"/>
                <a:gd name="T3" fmla="*/ 300 h 300"/>
                <a:gd name="T4" fmla="*/ 272 w 455"/>
                <a:gd name="T5" fmla="*/ 132 h 300"/>
                <a:gd name="T6" fmla="*/ 272 w 455"/>
                <a:gd name="T7" fmla="*/ 132 h 300"/>
                <a:gd name="T8" fmla="*/ 272 w 455"/>
                <a:gd name="T9" fmla="*/ 131 h 300"/>
                <a:gd name="T10" fmla="*/ 272 w 455"/>
                <a:gd name="T11" fmla="*/ 34 h 300"/>
                <a:gd name="T12" fmla="*/ 240 w 455"/>
                <a:gd name="T13" fmla="*/ 0 h 300"/>
                <a:gd name="T14" fmla="*/ 215 w 455"/>
                <a:gd name="T15" fmla="*/ 0 h 300"/>
                <a:gd name="T16" fmla="*/ 184 w 455"/>
                <a:gd name="T17" fmla="*/ 34 h 300"/>
                <a:gd name="T18" fmla="*/ 184 w 455"/>
                <a:gd name="T19" fmla="*/ 131 h 300"/>
                <a:gd name="T20" fmla="*/ 183 w 455"/>
                <a:gd name="T21" fmla="*/ 132 h 300"/>
                <a:gd name="T22" fmla="*/ 183 w 455"/>
                <a:gd name="T23" fmla="*/ 132 h 300"/>
                <a:gd name="T24" fmla="*/ 0 w 455"/>
                <a:gd name="T25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5" h="300">
                  <a:moveTo>
                    <a:pt x="0" y="300"/>
                  </a:moveTo>
                  <a:cubicBezTo>
                    <a:pt x="455" y="300"/>
                    <a:pt x="455" y="300"/>
                    <a:pt x="455" y="300"/>
                  </a:cubicBezTo>
                  <a:cubicBezTo>
                    <a:pt x="272" y="132"/>
                    <a:pt x="272" y="132"/>
                    <a:pt x="272" y="132"/>
                  </a:cubicBezTo>
                  <a:cubicBezTo>
                    <a:pt x="272" y="132"/>
                    <a:pt x="272" y="132"/>
                    <a:pt x="272" y="132"/>
                  </a:cubicBezTo>
                  <a:cubicBezTo>
                    <a:pt x="272" y="132"/>
                    <a:pt x="272" y="131"/>
                    <a:pt x="272" y="131"/>
                  </a:cubicBezTo>
                  <a:cubicBezTo>
                    <a:pt x="272" y="34"/>
                    <a:pt x="272" y="34"/>
                    <a:pt x="272" y="34"/>
                  </a:cubicBezTo>
                  <a:cubicBezTo>
                    <a:pt x="272" y="16"/>
                    <a:pt x="257" y="0"/>
                    <a:pt x="240" y="0"/>
                  </a:cubicBezTo>
                  <a:cubicBezTo>
                    <a:pt x="215" y="0"/>
                    <a:pt x="215" y="0"/>
                    <a:pt x="215" y="0"/>
                  </a:cubicBezTo>
                  <a:cubicBezTo>
                    <a:pt x="198" y="0"/>
                    <a:pt x="184" y="16"/>
                    <a:pt x="184" y="34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4" y="131"/>
                    <a:pt x="183" y="132"/>
                    <a:pt x="183" y="132"/>
                  </a:cubicBezTo>
                  <a:cubicBezTo>
                    <a:pt x="183" y="132"/>
                    <a:pt x="183" y="132"/>
                    <a:pt x="183" y="132"/>
                  </a:cubicBezTo>
                  <a:lnTo>
                    <a:pt x="0" y="300"/>
                  </a:lnTo>
                  <a:close/>
                </a:path>
              </a:pathLst>
            </a:custGeom>
            <a:solidFill>
              <a:srgbClr val="FF7C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8"/>
            <p:cNvSpPr>
              <a:spLocks/>
            </p:cNvSpPr>
            <p:nvPr/>
          </p:nvSpPr>
          <p:spPr bwMode="auto">
            <a:xfrm>
              <a:off x="6098303" y="1322021"/>
              <a:ext cx="1399776" cy="1815373"/>
            </a:xfrm>
            <a:custGeom>
              <a:avLst/>
              <a:gdLst>
                <a:gd name="T0" fmla="*/ 48 w 231"/>
                <a:gd name="T1" fmla="*/ 34 h 300"/>
                <a:gd name="T2" fmla="*/ 16 w 231"/>
                <a:gd name="T3" fmla="*/ 0 h 300"/>
                <a:gd name="T4" fmla="*/ 0 w 231"/>
                <a:gd name="T5" fmla="*/ 0 h 300"/>
                <a:gd name="T6" fmla="*/ 0 w 231"/>
                <a:gd name="T7" fmla="*/ 300 h 300"/>
                <a:gd name="T8" fmla="*/ 231 w 231"/>
                <a:gd name="T9" fmla="*/ 300 h 300"/>
                <a:gd name="T10" fmla="*/ 48 w 231"/>
                <a:gd name="T11" fmla="*/ 132 h 300"/>
                <a:gd name="T12" fmla="*/ 48 w 231"/>
                <a:gd name="T13" fmla="*/ 132 h 300"/>
                <a:gd name="T14" fmla="*/ 48 w 231"/>
                <a:gd name="T15" fmla="*/ 131 h 300"/>
                <a:gd name="T16" fmla="*/ 48 w 231"/>
                <a:gd name="T17" fmla="*/ 3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1" h="300">
                  <a:moveTo>
                    <a:pt x="48" y="34"/>
                  </a:moveTo>
                  <a:cubicBezTo>
                    <a:pt x="48" y="16"/>
                    <a:pt x="33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0"/>
                    <a:pt x="0" y="300"/>
                    <a:pt x="0" y="300"/>
                  </a:cubicBezTo>
                  <a:cubicBezTo>
                    <a:pt x="231" y="300"/>
                    <a:pt x="231" y="300"/>
                    <a:pt x="231" y="300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48" y="132"/>
                    <a:pt x="48" y="132"/>
                    <a:pt x="48" y="132"/>
                  </a:cubicBezTo>
                  <a:cubicBezTo>
                    <a:pt x="48" y="132"/>
                    <a:pt x="48" y="131"/>
                    <a:pt x="48" y="131"/>
                  </a:cubicBezTo>
                  <a:lnTo>
                    <a:pt x="48" y="34"/>
                  </a:lnTo>
                  <a:close/>
                </a:path>
              </a:pathLst>
            </a:custGeom>
            <a:solidFill>
              <a:srgbClr val="FF88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7" name="TextBox 5"/>
          <p:cNvSpPr txBox="1"/>
          <p:nvPr/>
        </p:nvSpPr>
        <p:spPr>
          <a:xfrm>
            <a:off x="3338415" y="4715255"/>
            <a:ext cx="5775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Conclusion</a:t>
            </a:r>
            <a:endParaRPr lang="en-US" sz="7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838200" y="358903"/>
            <a:ext cx="10515600" cy="691779"/>
          </a:xfrm>
        </p:spPr>
        <p:txBody>
          <a:bodyPr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838200" y="964392"/>
            <a:ext cx="10515600" cy="303212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and Evaluation of Mobile Cell Connectivity over a </a:t>
            </a:r>
            <a: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Backhaul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Future 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5G Networks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ußzeilenplatzhalter 12"/>
          <p:cNvSpPr>
            <a:spLocks noGrp="1"/>
          </p:cNvSpPr>
          <p:nvPr>
            <p:ph type="ftr" sz="quarter" idx="11"/>
          </p:nvPr>
        </p:nvSpPr>
        <p:spPr>
          <a:xfrm>
            <a:off x="3936000" y="6525344"/>
            <a:ext cx="4320000" cy="252264"/>
          </a:xfrm>
        </p:spPr>
        <p:txBody>
          <a:bodyPr/>
          <a:lstStyle/>
          <a:p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Bundeswehr University Munich </a:t>
            </a:r>
            <a:r>
              <a:rPr lang="en-GB" sz="105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sz="105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 </a:t>
            </a:r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reserved - </a:t>
            </a:r>
            <a:endParaRPr lang="en-US" sz="1050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487488" y="1873093"/>
            <a:ext cx="105851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Proof of concept: </a:t>
            </a:r>
            <a:r>
              <a:rPr lang="de-DE" b="1" dirty="0" smtClean="0">
                <a:solidFill>
                  <a:srgbClr val="FF8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</a:t>
            </a:r>
            <a:r>
              <a:rPr lang="de-DE" b="1" dirty="0" err="1">
                <a:solidFill>
                  <a:srgbClr val="FF8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de-DE" b="1" dirty="0">
                <a:solidFill>
                  <a:srgbClr val="FF8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Connectivity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implemented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FF8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 Node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concept to reduce control plane traffic over satellite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>
                <a:solidFill>
                  <a:srgbClr val="FF8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</a:t>
            </a:r>
            <a:r>
              <a:rPr lang="de-DE" b="1" dirty="0" err="1">
                <a:solidFill>
                  <a:srgbClr val="FF8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carrier</a:t>
            </a:r>
            <a:r>
              <a:rPr lang="de-DE" b="1" dirty="0">
                <a:solidFill>
                  <a:srgbClr val="FF8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FF8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</a:t>
            </a:r>
            <a:r>
              <a:rPr lang="de-DE" b="1" dirty="0">
                <a:solidFill>
                  <a:srgbClr val="FF8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FF8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modem</a:t>
            </a:r>
            <a:r>
              <a:rPr lang="de-DE" b="1" dirty="0">
                <a:solidFill>
                  <a:srgbClr val="FF8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demonstrator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QoS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FF8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drawbacks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legacy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satellite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FF8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avoided</a:t>
            </a:r>
            <a:endParaRPr lang="de-DE" b="1" dirty="0">
              <a:solidFill>
                <a:srgbClr val="FF883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8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0" y="0"/>
            <a:ext cx="12385375" cy="7272807"/>
          </a:xfrm>
          <a:prstGeom prst="rect">
            <a:avLst/>
          </a:prstGeom>
          <a:solidFill>
            <a:schemeClr val="bg1">
              <a:lumMod val="6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feld 11"/>
          <p:cNvSpPr txBox="1"/>
          <p:nvPr/>
        </p:nvSpPr>
        <p:spPr>
          <a:xfrm>
            <a:off x="4583832" y="6202747"/>
            <a:ext cx="3542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www.unibw.de/satcom</a:t>
            </a:r>
            <a:endParaRPr lang="de-AT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14" name="AutoShape 2" descr="Bildergebnis für fraunhofer iis logo transparent"/>
          <p:cNvSpPr>
            <a:spLocks noChangeAspect="1" noChangeArrowheads="1"/>
          </p:cNvSpPr>
          <p:nvPr/>
        </p:nvSpPr>
        <p:spPr bwMode="auto">
          <a:xfrm>
            <a:off x="155575" y="-1257300"/>
            <a:ext cx="95631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Bildergebnis für fraunhofer iis logo transparent"/>
          <p:cNvSpPr>
            <a:spLocks noChangeAspect="1" noChangeArrowheads="1"/>
          </p:cNvSpPr>
          <p:nvPr/>
        </p:nvSpPr>
        <p:spPr bwMode="auto">
          <a:xfrm>
            <a:off x="987252" y="2136479"/>
            <a:ext cx="95631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t>17</a:t>
            </a:fld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119336" y="4155689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de-DE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GB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38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358903"/>
            <a:ext cx="10515600" cy="69177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8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5G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Usecases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Where can </a:t>
            </a:r>
            <a:r>
              <a:rPr lang="en-US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Communications Play a Role?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056382" y="1441028"/>
            <a:ext cx="3297767" cy="3388784"/>
          </a:xfrm>
          <a:custGeom>
            <a:avLst/>
            <a:gdLst>
              <a:gd name="T0" fmla="*/ 547 w 1071"/>
              <a:gd name="T1" fmla="*/ 0 h 1101"/>
              <a:gd name="T2" fmla="*/ 0 w 1071"/>
              <a:gd name="T3" fmla="*/ 547 h 1101"/>
              <a:gd name="T4" fmla="*/ 263 w 1071"/>
              <a:gd name="T5" fmla="*/ 1015 h 1101"/>
              <a:gd name="T6" fmla="*/ 213 w 1071"/>
              <a:gd name="T7" fmla="*/ 1101 h 1101"/>
              <a:gd name="T8" fmla="*/ 604 w 1071"/>
              <a:gd name="T9" fmla="*/ 1101 h 1101"/>
              <a:gd name="T10" fmla="*/ 409 w 1071"/>
              <a:gd name="T11" fmla="*/ 762 h 1101"/>
              <a:gd name="T12" fmla="*/ 359 w 1071"/>
              <a:gd name="T13" fmla="*/ 847 h 1101"/>
              <a:gd name="T14" fmla="*/ 193 w 1071"/>
              <a:gd name="T15" fmla="*/ 547 h 1101"/>
              <a:gd name="T16" fmla="*/ 547 w 1071"/>
              <a:gd name="T17" fmla="*/ 194 h 1101"/>
              <a:gd name="T18" fmla="*/ 859 w 1071"/>
              <a:gd name="T19" fmla="*/ 381 h 1101"/>
              <a:gd name="T20" fmla="*/ 938 w 1071"/>
              <a:gd name="T21" fmla="*/ 375 h 1101"/>
              <a:gd name="T22" fmla="*/ 1071 w 1071"/>
              <a:gd name="T23" fmla="*/ 390 h 1101"/>
              <a:gd name="T24" fmla="*/ 547 w 1071"/>
              <a:gd name="T25" fmla="*/ 0 h 1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1" h="1101">
                <a:moveTo>
                  <a:pt x="547" y="0"/>
                </a:moveTo>
                <a:cubicBezTo>
                  <a:pt x="245" y="0"/>
                  <a:pt x="0" y="245"/>
                  <a:pt x="0" y="547"/>
                </a:cubicBezTo>
                <a:cubicBezTo>
                  <a:pt x="0" y="745"/>
                  <a:pt x="105" y="919"/>
                  <a:pt x="263" y="1015"/>
                </a:cubicBezTo>
                <a:cubicBezTo>
                  <a:pt x="213" y="1101"/>
                  <a:pt x="213" y="1101"/>
                  <a:pt x="213" y="1101"/>
                </a:cubicBezTo>
                <a:cubicBezTo>
                  <a:pt x="604" y="1101"/>
                  <a:pt x="604" y="1101"/>
                  <a:pt x="604" y="1101"/>
                </a:cubicBezTo>
                <a:cubicBezTo>
                  <a:pt x="409" y="762"/>
                  <a:pt x="409" y="762"/>
                  <a:pt x="409" y="762"/>
                </a:cubicBezTo>
                <a:cubicBezTo>
                  <a:pt x="359" y="847"/>
                  <a:pt x="359" y="847"/>
                  <a:pt x="359" y="847"/>
                </a:cubicBezTo>
                <a:cubicBezTo>
                  <a:pt x="260" y="785"/>
                  <a:pt x="193" y="674"/>
                  <a:pt x="193" y="547"/>
                </a:cubicBezTo>
                <a:cubicBezTo>
                  <a:pt x="193" y="352"/>
                  <a:pt x="352" y="194"/>
                  <a:pt x="547" y="194"/>
                </a:cubicBezTo>
                <a:cubicBezTo>
                  <a:pt x="682" y="194"/>
                  <a:pt x="799" y="269"/>
                  <a:pt x="859" y="381"/>
                </a:cubicBezTo>
                <a:cubicBezTo>
                  <a:pt x="885" y="377"/>
                  <a:pt x="911" y="375"/>
                  <a:pt x="938" y="375"/>
                </a:cubicBezTo>
                <a:cubicBezTo>
                  <a:pt x="984" y="375"/>
                  <a:pt x="1029" y="380"/>
                  <a:pt x="1071" y="390"/>
                </a:cubicBezTo>
                <a:cubicBezTo>
                  <a:pt x="1004" y="165"/>
                  <a:pt x="795" y="0"/>
                  <a:pt x="547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349665" y="2675044"/>
            <a:ext cx="3280833" cy="3412067"/>
          </a:xfrm>
          <a:custGeom>
            <a:avLst/>
            <a:gdLst>
              <a:gd name="T0" fmla="*/ 518 w 1065"/>
              <a:gd name="T1" fmla="*/ 14 h 1108"/>
              <a:gd name="T2" fmla="*/ 245 w 1065"/>
              <a:gd name="T3" fmla="*/ 87 h 1108"/>
              <a:gd name="T4" fmla="*/ 195 w 1065"/>
              <a:gd name="T5" fmla="*/ 0 h 1108"/>
              <a:gd name="T6" fmla="*/ 0 w 1065"/>
              <a:gd name="T7" fmla="*/ 339 h 1108"/>
              <a:gd name="T8" fmla="*/ 391 w 1065"/>
              <a:gd name="T9" fmla="*/ 339 h 1108"/>
              <a:gd name="T10" fmla="*/ 342 w 1065"/>
              <a:gd name="T11" fmla="*/ 254 h 1108"/>
              <a:gd name="T12" fmla="*/ 518 w 1065"/>
              <a:gd name="T13" fmla="*/ 208 h 1108"/>
              <a:gd name="T14" fmla="*/ 872 w 1065"/>
              <a:gd name="T15" fmla="*/ 561 h 1108"/>
              <a:gd name="T16" fmla="*/ 518 w 1065"/>
              <a:gd name="T17" fmla="*/ 915 h 1108"/>
              <a:gd name="T18" fmla="*/ 505 w 1065"/>
              <a:gd name="T19" fmla="*/ 915 h 1108"/>
              <a:gd name="T20" fmla="*/ 385 w 1065"/>
              <a:gd name="T21" fmla="*/ 1092 h 1108"/>
              <a:gd name="T22" fmla="*/ 518 w 1065"/>
              <a:gd name="T23" fmla="*/ 1108 h 1108"/>
              <a:gd name="T24" fmla="*/ 1065 w 1065"/>
              <a:gd name="T25" fmla="*/ 561 h 1108"/>
              <a:gd name="T26" fmla="*/ 518 w 1065"/>
              <a:gd name="T27" fmla="*/ 14 h 1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65" h="1108">
                <a:moveTo>
                  <a:pt x="518" y="14"/>
                </a:moveTo>
                <a:cubicBezTo>
                  <a:pt x="419" y="14"/>
                  <a:pt x="326" y="41"/>
                  <a:pt x="245" y="87"/>
                </a:cubicBezTo>
                <a:cubicBezTo>
                  <a:pt x="195" y="0"/>
                  <a:pt x="195" y="0"/>
                  <a:pt x="195" y="0"/>
                </a:cubicBezTo>
                <a:cubicBezTo>
                  <a:pt x="0" y="339"/>
                  <a:pt x="0" y="339"/>
                  <a:pt x="0" y="339"/>
                </a:cubicBezTo>
                <a:cubicBezTo>
                  <a:pt x="391" y="339"/>
                  <a:pt x="391" y="339"/>
                  <a:pt x="391" y="339"/>
                </a:cubicBezTo>
                <a:cubicBezTo>
                  <a:pt x="342" y="254"/>
                  <a:pt x="342" y="254"/>
                  <a:pt x="342" y="254"/>
                </a:cubicBezTo>
                <a:cubicBezTo>
                  <a:pt x="394" y="225"/>
                  <a:pt x="454" y="208"/>
                  <a:pt x="518" y="208"/>
                </a:cubicBezTo>
                <a:cubicBezTo>
                  <a:pt x="713" y="208"/>
                  <a:pt x="872" y="366"/>
                  <a:pt x="872" y="561"/>
                </a:cubicBezTo>
                <a:cubicBezTo>
                  <a:pt x="872" y="757"/>
                  <a:pt x="713" y="915"/>
                  <a:pt x="518" y="915"/>
                </a:cubicBezTo>
                <a:cubicBezTo>
                  <a:pt x="514" y="915"/>
                  <a:pt x="509" y="915"/>
                  <a:pt x="505" y="915"/>
                </a:cubicBezTo>
                <a:cubicBezTo>
                  <a:pt x="476" y="981"/>
                  <a:pt x="435" y="1041"/>
                  <a:pt x="385" y="1092"/>
                </a:cubicBezTo>
                <a:cubicBezTo>
                  <a:pt x="428" y="1103"/>
                  <a:pt x="472" y="1108"/>
                  <a:pt x="518" y="1108"/>
                </a:cubicBezTo>
                <a:cubicBezTo>
                  <a:pt x="820" y="1108"/>
                  <a:pt x="1065" y="863"/>
                  <a:pt x="1065" y="561"/>
                </a:cubicBezTo>
                <a:cubicBezTo>
                  <a:pt x="1065" y="259"/>
                  <a:pt x="820" y="14"/>
                  <a:pt x="518" y="14"/>
                </a:cubicBezTo>
                <a:close/>
              </a:path>
            </a:pathLst>
          </a:custGeom>
          <a:solidFill>
            <a:srgbClr val="FF7C2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561082" y="3631778"/>
            <a:ext cx="3568207" cy="2825751"/>
          </a:xfrm>
          <a:custGeom>
            <a:avLst/>
            <a:gdLst>
              <a:gd name="T0" fmla="*/ 1184 w 1184"/>
              <a:gd name="T1" fmla="*/ 388 h 917"/>
              <a:gd name="T2" fmla="*/ 988 w 1184"/>
              <a:gd name="T3" fmla="*/ 49 h 917"/>
              <a:gd name="T4" fmla="*/ 793 w 1184"/>
              <a:gd name="T5" fmla="*/ 388 h 917"/>
              <a:gd name="T6" fmla="*/ 900 w 1184"/>
              <a:gd name="T7" fmla="*/ 388 h 917"/>
              <a:gd name="T8" fmla="*/ 547 w 1184"/>
              <a:gd name="T9" fmla="*/ 724 h 917"/>
              <a:gd name="T10" fmla="*/ 193 w 1184"/>
              <a:gd name="T11" fmla="*/ 370 h 917"/>
              <a:gd name="T12" fmla="*/ 242 w 1184"/>
              <a:gd name="T13" fmla="*/ 192 h 917"/>
              <a:gd name="T14" fmla="*/ 145 w 1184"/>
              <a:gd name="T15" fmla="*/ 0 h 917"/>
              <a:gd name="T16" fmla="*/ 0 w 1184"/>
              <a:gd name="T17" fmla="*/ 370 h 917"/>
              <a:gd name="T18" fmla="*/ 547 w 1184"/>
              <a:gd name="T19" fmla="*/ 917 h 917"/>
              <a:gd name="T20" fmla="*/ 1094 w 1184"/>
              <a:gd name="T21" fmla="*/ 388 h 917"/>
              <a:gd name="T22" fmla="*/ 1184 w 1184"/>
              <a:gd name="T23" fmla="*/ 388 h 9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84" h="917">
                <a:moveTo>
                  <a:pt x="1184" y="388"/>
                </a:moveTo>
                <a:cubicBezTo>
                  <a:pt x="988" y="49"/>
                  <a:pt x="988" y="49"/>
                  <a:pt x="988" y="49"/>
                </a:cubicBezTo>
                <a:cubicBezTo>
                  <a:pt x="793" y="388"/>
                  <a:pt x="793" y="388"/>
                  <a:pt x="793" y="388"/>
                </a:cubicBezTo>
                <a:cubicBezTo>
                  <a:pt x="900" y="388"/>
                  <a:pt x="900" y="388"/>
                  <a:pt x="900" y="388"/>
                </a:cubicBezTo>
                <a:cubicBezTo>
                  <a:pt x="891" y="575"/>
                  <a:pt x="737" y="724"/>
                  <a:pt x="547" y="724"/>
                </a:cubicBezTo>
                <a:cubicBezTo>
                  <a:pt x="352" y="724"/>
                  <a:pt x="193" y="566"/>
                  <a:pt x="193" y="370"/>
                </a:cubicBezTo>
                <a:cubicBezTo>
                  <a:pt x="193" y="305"/>
                  <a:pt x="211" y="244"/>
                  <a:pt x="242" y="192"/>
                </a:cubicBezTo>
                <a:cubicBezTo>
                  <a:pt x="198" y="134"/>
                  <a:pt x="165" y="69"/>
                  <a:pt x="145" y="0"/>
                </a:cubicBezTo>
                <a:cubicBezTo>
                  <a:pt x="55" y="97"/>
                  <a:pt x="0" y="227"/>
                  <a:pt x="0" y="370"/>
                </a:cubicBezTo>
                <a:cubicBezTo>
                  <a:pt x="0" y="672"/>
                  <a:pt x="245" y="917"/>
                  <a:pt x="547" y="917"/>
                </a:cubicBezTo>
                <a:cubicBezTo>
                  <a:pt x="843" y="917"/>
                  <a:pt x="1085" y="682"/>
                  <a:pt x="1094" y="388"/>
                </a:cubicBezTo>
                <a:lnTo>
                  <a:pt x="1184" y="38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8933653">
            <a:off x="4349397" y="2095564"/>
            <a:ext cx="1679298" cy="674347"/>
          </a:xfrm>
          <a:prstGeom prst="rect">
            <a:avLst/>
          </a:prstGeom>
          <a:noFill/>
        </p:spPr>
        <p:txBody>
          <a:bodyPr wrap="none" rtlCol="0" anchor="ctr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 Machine Type 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04031" y="5310468"/>
            <a:ext cx="1860107" cy="742185"/>
          </a:xfrm>
          <a:prstGeom prst="rect">
            <a:avLst/>
          </a:prstGeom>
          <a:noFill/>
        </p:spPr>
        <p:txBody>
          <a:bodyPr wrap="none" rtlCol="0" anchor="ctr">
            <a:prstTxWarp prst="textArchDown">
              <a:avLst/>
            </a:prstTxWarp>
            <a:spAutoFit/>
          </a:bodyPr>
          <a:lstStyle/>
          <a:p>
            <a:pPr algn="ctr"/>
            <a:r>
              <a:rPr lang="en-GB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Ultra-Reliable and </a:t>
            </a:r>
          </a:p>
          <a:p>
            <a:pPr algn="ctr"/>
            <a:r>
              <a:rPr lang="en-GB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Latency Communications</a:t>
            </a:r>
          </a:p>
        </p:txBody>
      </p:sp>
      <p:sp>
        <p:nvSpPr>
          <p:cNvPr id="24" name="TextBox 23"/>
          <p:cNvSpPr txBox="1"/>
          <p:nvPr/>
        </p:nvSpPr>
        <p:spPr>
          <a:xfrm rot="17644843">
            <a:off x="7209347" y="4617631"/>
            <a:ext cx="1463791" cy="394951"/>
          </a:xfrm>
          <a:prstGeom prst="rect">
            <a:avLst/>
          </a:prstGeom>
          <a:noFill/>
        </p:spPr>
        <p:txBody>
          <a:bodyPr wrap="none" rtlCol="0" anchor="ctr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Mobile </a:t>
            </a:r>
          </a:p>
          <a:p>
            <a:pPr algn="ctr"/>
            <a:r>
              <a:rPr lang="en-US" sz="2133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Broadband</a:t>
            </a:r>
            <a:endParaRPr lang="id-ID" sz="21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895730" y="4041879"/>
            <a:ext cx="27390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Videos</a:t>
            </a:r>
          </a:p>
          <a:p>
            <a:pPr>
              <a:lnSpc>
                <a:spcPct val="150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UHD Videos</a:t>
            </a:r>
          </a:p>
          <a:p>
            <a:pPr>
              <a:lnSpc>
                <a:spcPct val="150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In-Flight Entertainment</a:t>
            </a:r>
          </a:p>
          <a:p>
            <a:pPr>
              <a:lnSpc>
                <a:spcPct val="150000"/>
              </a:lnSpc>
            </a:pPr>
            <a:r>
              <a:rPr lang="de-D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</a:t>
            </a: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Content </a:t>
            </a:r>
            <a:r>
              <a:rPr lang="de-D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 Edge</a:t>
            </a:r>
          </a:p>
          <a:p>
            <a:pPr>
              <a:lnSpc>
                <a:spcPct val="150000"/>
              </a:lnSpc>
            </a:pP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41901" y="2037845"/>
            <a:ext cx="24668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 Networks</a:t>
            </a:r>
          </a:p>
          <a:p>
            <a:pPr algn="r">
              <a:lnSpc>
                <a:spcPct val="150000"/>
              </a:lnSpc>
            </a:pPr>
            <a:r>
              <a:rPr lang="de-D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</a:t>
            </a: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racking</a:t>
            </a:r>
          </a:p>
          <a:p>
            <a:pPr algn="r">
              <a:lnSpc>
                <a:spcPct val="150000"/>
              </a:lnSpc>
            </a:pP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Automation</a:t>
            </a: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25665" y="4831691"/>
            <a:ext cx="24668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de-DE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de-DE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Automation</a:t>
            </a:r>
          </a:p>
          <a:p>
            <a:pPr algn="r">
              <a:lnSpc>
                <a:spcPct val="150000"/>
              </a:lnSpc>
            </a:pPr>
            <a:r>
              <a:rPr lang="de-DE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Cars</a:t>
            </a:r>
          </a:p>
          <a:p>
            <a:pPr algn="r">
              <a:lnSpc>
                <a:spcPct val="150000"/>
              </a:lnSpc>
            </a:pPr>
            <a:endParaRPr lang="id-ID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Freeform 15"/>
          <p:cNvSpPr>
            <a:spLocks/>
          </p:cNvSpPr>
          <p:nvPr/>
        </p:nvSpPr>
        <p:spPr bwMode="auto">
          <a:xfrm rot="2925403">
            <a:off x="1981030" y="2205673"/>
            <a:ext cx="475009" cy="473454"/>
          </a:xfrm>
          <a:custGeom>
            <a:avLst/>
            <a:gdLst>
              <a:gd name="T0" fmla="*/ 153 w 153"/>
              <a:gd name="T1" fmla="*/ 14 h 124"/>
              <a:gd name="T2" fmla="*/ 135 w 153"/>
              <a:gd name="T3" fmla="*/ 19 h 124"/>
              <a:gd name="T4" fmla="*/ 149 w 153"/>
              <a:gd name="T5" fmla="*/ 2 h 124"/>
              <a:gd name="T6" fmla="*/ 129 w 153"/>
              <a:gd name="T7" fmla="*/ 9 h 124"/>
              <a:gd name="T8" fmla="*/ 106 w 153"/>
              <a:gd name="T9" fmla="*/ 0 h 124"/>
              <a:gd name="T10" fmla="*/ 75 w 153"/>
              <a:gd name="T11" fmla="*/ 31 h 124"/>
              <a:gd name="T12" fmla="*/ 76 w 153"/>
              <a:gd name="T13" fmla="*/ 38 h 124"/>
              <a:gd name="T14" fmla="*/ 11 w 153"/>
              <a:gd name="T15" fmla="*/ 5 h 124"/>
              <a:gd name="T16" fmla="*/ 7 w 153"/>
              <a:gd name="T17" fmla="*/ 21 h 124"/>
              <a:gd name="T18" fmla="*/ 21 w 153"/>
              <a:gd name="T19" fmla="*/ 47 h 124"/>
              <a:gd name="T20" fmla="*/ 6 w 153"/>
              <a:gd name="T21" fmla="*/ 43 h 124"/>
              <a:gd name="T22" fmla="*/ 6 w 153"/>
              <a:gd name="T23" fmla="*/ 44 h 124"/>
              <a:gd name="T24" fmla="*/ 32 w 153"/>
              <a:gd name="T25" fmla="*/ 74 h 124"/>
              <a:gd name="T26" fmla="*/ 23 w 153"/>
              <a:gd name="T27" fmla="*/ 76 h 124"/>
              <a:gd name="T28" fmla="*/ 17 w 153"/>
              <a:gd name="T29" fmla="*/ 75 h 124"/>
              <a:gd name="T30" fmla="*/ 47 w 153"/>
              <a:gd name="T31" fmla="*/ 97 h 124"/>
              <a:gd name="T32" fmla="*/ 8 w 153"/>
              <a:gd name="T33" fmla="*/ 110 h 124"/>
              <a:gd name="T34" fmla="*/ 0 w 153"/>
              <a:gd name="T35" fmla="*/ 110 h 124"/>
              <a:gd name="T36" fmla="*/ 48 w 153"/>
              <a:gd name="T37" fmla="*/ 124 h 124"/>
              <a:gd name="T38" fmla="*/ 138 w 153"/>
              <a:gd name="T39" fmla="*/ 35 h 124"/>
              <a:gd name="T40" fmla="*/ 138 w 153"/>
              <a:gd name="T41" fmla="*/ 31 h 124"/>
              <a:gd name="T42" fmla="*/ 153 w 153"/>
              <a:gd name="T43" fmla="*/ 1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53" h="124">
                <a:moveTo>
                  <a:pt x="153" y="14"/>
                </a:moveTo>
                <a:cubicBezTo>
                  <a:pt x="148" y="17"/>
                  <a:pt x="142" y="18"/>
                  <a:pt x="135" y="19"/>
                </a:cubicBezTo>
                <a:cubicBezTo>
                  <a:pt x="142" y="15"/>
                  <a:pt x="147" y="9"/>
                  <a:pt x="149" y="2"/>
                </a:cubicBezTo>
                <a:cubicBezTo>
                  <a:pt x="143" y="5"/>
                  <a:pt x="136" y="8"/>
                  <a:pt x="129" y="9"/>
                </a:cubicBezTo>
                <a:cubicBezTo>
                  <a:pt x="124" y="3"/>
                  <a:pt x="115" y="0"/>
                  <a:pt x="106" y="0"/>
                </a:cubicBezTo>
                <a:cubicBezTo>
                  <a:pt x="89" y="0"/>
                  <a:pt x="75" y="14"/>
                  <a:pt x="75" y="31"/>
                </a:cubicBezTo>
                <a:cubicBezTo>
                  <a:pt x="75" y="33"/>
                  <a:pt x="75" y="36"/>
                  <a:pt x="76" y="38"/>
                </a:cubicBezTo>
                <a:cubicBezTo>
                  <a:pt x="50" y="37"/>
                  <a:pt x="26" y="24"/>
                  <a:pt x="11" y="5"/>
                </a:cubicBezTo>
                <a:cubicBezTo>
                  <a:pt x="8" y="10"/>
                  <a:pt x="7" y="15"/>
                  <a:pt x="7" y="21"/>
                </a:cubicBezTo>
                <a:cubicBezTo>
                  <a:pt x="7" y="32"/>
                  <a:pt x="12" y="42"/>
                  <a:pt x="21" y="47"/>
                </a:cubicBezTo>
                <a:cubicBezTo>
                  <a:pt x="16" y="47"/>
                  <a:pt x="11" y="46"/>
                  <a:pt x="6" y="43"/>
                </a:cubicBezTo>
                <a:cubicBezTo>
                  <a:pt x="6" y="43"/>
                  <a:pt x="6" y="44"/>
                  <a:pt x="6" y="44"/>
                </a:cubicBezTo>
                <a:cubicBezTo>
                  <a:pt x="6" y="59"/>
                  <a:pt x="17" y="72"/>
                  <a:pt x="32" y="74"/>
                </a:cubicBezTo>
                <a:cubicBezTo>
                  <a:pt x="29" y="75"/>
                  <a:pt x="26" y="76"/>
                  <a:pt x="23" y="76"/>
                </a:cubicBezTo>
                <a:cubicBezTo>
                  <a:pt x="21" y="76"/>
                  <a:pt x="19" y="75"/>
                  <a:pt x="17" y="75"/>
                </a:cubicBezTo>
                <a:cubicBezTo>
                  <a:pt x="21" y="87"/>
                  <a:pt x="33" y="97"/>
                  <a:pt x="47" y="97"/>
                </a:cubicBezTo>
                <a:cubicBezTo>
                  <a:pt x="36" y="105"/>
                  <a:pt x="23" y="110"/>
                  <a:pt x="8" y="110"/>
                </a:cubicBezTo>
                <a:cubicBezTo>
                  <a:pt x="5" y="110"/>
                  <a:pt x="3" y="110"/>
                  <a:pt x="0" y="110"/>
                </a:cubicBezTo>
                <a:cubicBezTo>
                  <a:pt x="14" y="119"/>
                  <a:pt x="31" y="124"/>
                  <a:pt x="48" y="124"/>
                </a:cubicBezTo>
                <a:cubicBezTo>
                  <a:pt x="106" y="124"/>
                  <a:pt x="138" y="76"/>
                  <a:pt x="138" y="35"/>
                </a:cubicBezTo>
                <a:cubicBezTo>
                  <a:pt x="138" y="33"/>
                  <a:pt x="138" y="32"/>
                  <a:pt x="138" y="31"/>
                </a:cubicBezTo>
                <a:cubicBezTo>
                  <a:pt x="144" y="26"/>
                  <a:pt x="149" y="21"/>
                  <a:pt x="153" y="14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Freeform 5"/>
          <p:cNvSpPr>
            <a:spLocks/>
          </p:cNvSpPr>
          <p:nvPr/>
        </p:nvSpPr>
        <p:spPr bwMode="auto">
          <a:xfrm>
            <a:off x="9354194" y="2666958"/>
            <a:ext cx="715154" cy="573170"/>
          </a:xfrm>
          <a:custGeom>
            <a:avLst/>
            <a:gdLst>
              <a:gd name="T0" fmla="*/ 77 w 80"/>
              <a:gd name="T1" fmla="*/ 0 h 63"/>
              <a:gd name="T2" fmla="*/ 4 w 80"/>
              <a:gd name="T3" fmla="*/ 0 h 63"/>
              <a:gd name="T4" fmla="*/ 0 w 80"/>
              <a:gd name="T5" fmla="*/ 3 h 63"/>
              <a:gd name="T6" fmla="*/ 0 w 80"/>
              <a:gd name="T7" fmla="*/ 50 h 63"/>
              <a:gd name="T8" fmla="*/ 4 w 80"/>
              <a:gd name="T9" fmla="*/ 53 h 63"/>
              <a:gd name="T10" fmla="*/ 29 w 80"/>
              <a:gd name="T11" fmla="*/ 53 h 63"/>
              <a:gd name="T12" fmla="*/ 29 w 80"/>
              <a:gd name="T13" fmla="*/ 61 h 63"/>
              <a:gd name="T14" fmla="*/ 27 w 80"/>
              <a:gd name="T15" fmla="*/ 61 h 63"/>
              <a:gd name="T16" fmla="*/ 19 w 80"/>
              <a:gd name="T17" fmla="*/ 62 h 63"/>
              <a:gd name="T18" fmla="*/ 19 w 80"/>
              <a:gd name="T19" fmla="*/ 63 h 63"/>
              <a:gd name="T20" fmla="*/ 27 w 80"/>
              <a:gd name="T21" fmla="*/ 63 h 63"/>
              <a:gd name="T22" fmla="*/ 53 w 80"/>
              <a:gd name="T23" fmla="*/ 63 h 63"/>
              <a:gd name="T24" fmla="*/ 62 w 80"/>
              <a:gd name="T25" fmla="*/ 63 h 63"/>
              <a:gd name="T26" fmla="*/ 62 w 80"/>
              <a:gd name="T27" fmla="*/ 62 h 63"/>
              <a:gd name="T28" fmla="*/ 53 w 80"/>
              <a:gd name="T29" fmla="*/ 61 h 63"/>
              <a:gd name="T30" fmla="*/ 52 w 80"/>
              <a:gd name="T31" fmla="*/ 61 h 63"/>
              <a:gd name="T32" fmla="*/ 52 w 80"/>
              <a:gd name="T33" fmla="*/ 53 h 63"/>
              <a:gd name="T34" fmla="*/ 77 w 80"/>
              <a:gd name="T35" fmla="*/ 53 h 63"/>
              <a:gd name="T36" fmla="*/ 80 w 80"/>
              <a:gd name="T37" fmla="*/ 50 h 63"/>
              <a:gd name="T38" fmla="*/ 80 w 80"/>
              <a:gd name="T39" fmla="*/ 3 h 63"/>
              <a:gd name="T40" fmla="*/ 77 w 80"/>
              <a:gd name="T41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0" h="63">
                <a:moveTo>
                  <a:pt x="77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1"/>
                  <a:pt x="2" y="53"/>
                  <a:pt x="4" y="53"/>
                </a:cubicBezTo>
                <a:cubicBezTo>
                  <a:pt x="29" y="53"/>
                  <a:pt x="29" y="53"/>
                  <a:pt x="29" y="53"/>
                </a:cubicBezTo>
                <a:cubicBezTo>
                  <a:pt x="29" y="61"/>
                  <a:pt x="29" y="61"/>
                  <a:pt x="29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3" y="61"/>
                  <a:pt x="19" y="61"/>
                  <a:pt x="19" y="62"/>
                </a:cubicBezTo>
                <a:cubicBezTo>
                  <a:pt x="19" y="63"/>
                  <a:pt x="19" y="63"/>
                  <a:pt x="19" y="63"/>
                </a:cubicBezTo>
                <a:cubicBezTo>
                  <a:pt x="19" y="63"/>
                  <a:pt x="23" y="63"/>
                  <a:pt x="27" y="63"/>
                </a:cubicBezTo>
                <a:cubicBezTo>
                  <a:pt x="53" y="63"/>
                  <a:pt x="53" y="63"/>
                  <a:pt x="53" y="63"/>
                </a:cubicBezTo>
                <a:cubicBezTo>
                  <a:pt x="58" y="63"/>
                  <a:pt x="62" y="63"/>
                  <a:pt x="62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2" y="61"/>
                  <a:pt x="58" y="61"/>
                  <a:pt x="53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53"/>
                  <a:pt x="52" y="53"/>
                  <a:pt x="52" y="53"/>
                </a:cubicBezTo>
                <a:cubicBezTo>
                  <a:pt x="77" y="53"/>
                  <a:pt x="77" y="53"/>
                  <a:pt x="77" y="53"/>
                </a:cubicBezTo>
                <a:cubicBezTo>
                  <a:pt x="79" y="53"/>
                  <a:pt x="80" y="51"/>
                  <a:pt x="80" y="50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1"/>
                  <a:pt x="79" y="0"/>
                  <a:pt x="7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" name="Group 94"/>
          <p:cNvGrpSpPr/>
          <p:nvPr/>
        </p:nvGrpSpPr>
        <p:grpSpPr>
          <a:xfrm>
            <a:off x="10335382" y="2659799"/>
            <a:ext cx="268693" cy="526448"/>
            <a:chOff x="8120063" y="3378200"/>
            <a:chExt cx="781050" cy="1017588"/>
          </a:xfrm>
        </p:grpSpPr>
        <p:sp>
          <p:nvSpPr>
            <p:cNvPr id="103" name="Freeform 7"/>
            <p:cNvSpPr>
              <a:spLocks/>
            </p:cNvSpPr>
            <p:nvPr/>
          </p:nvSpPr>
          <p:spPr bwMode="auto">
            <a:xfrm>
              <a:off x="8120063" y="3378200"/>
              <a:ext cx="781050" cy="1017588"/>
            </a:xfrm>
            <a:custGeom>
              <a:avLst/>
              <a:gdLst>
                <a:gd name="T0" fmla="*/ 29 w 32"/>
                <a:gd name="T1" fmla="*/ 41 h 41"/>
                <a:gd name="T2" fmla="*/ 3 w 32"/>
                <a:gd name="T3" fmla="*/ 41 h 41"/>
                <a:gd name="T4" fmla="*/ 0 w 32"/>
                <a:gd name="T5" fmla="*/ 38 h 41"/>
                <a:gd name="T6" fmla="*/ 0 w 32"/>
                <a:gd name="T7" fmla="*/ 3 h 41"/>
                <a:gd name="T8" fmla="*/ 3 w 32"/>
                <a:gd name="T9" fmla="*/ 0 h 41"/>
                <a:gd name="T10" fmla="*/ 29 w 32"/>
                <a:gd name="T11" fmla="*/ 0 h 41"/>
                <a:gd name="T12" fmla="*/ 32 w 32"/>
                <a:gd name="T13" fmla="*/ 3 h 41"/>
                <a:gd name="T14" fmla="*/ 32 w 32"/>
                <a:gd name="T15" fmla="*/ 38 h 41"/>
                <a:gd name="T16" fmla="*/ 29 w 32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41">
                  <a:moveTo>
                    <a:pt x="29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2" y="41"/>
                    <a:pt x="0" y="40"/>
                    <a:pt x="0" y="3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2" y="2"/>
                    <a:pt x="32" y="3"/>
                  </a:cubicBezTo>
                  <a:cubicBezTo>
                    <a:pt x="32" y="38"/>
                    <a:pt x="32" y="38"/>
                    <a:pt x="32" y="38"/>
                  </a:cubicBezTo>
                  <a:cubicBezTo>
                    <a:pt x="32" y="40"/>
                    <a:pt x="31" y="41"/>
                    <a:pt x="29" y="4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Oval 9"/>
            <p:cNvSpPr>
              <a:spLocks noChangeArrowheads="1"/>
            </p:cNvSpPr>
            <p:nvPr/>
          </p:nvSpPr>
          <p:spPr bwMode="auto">
            <a:xfrm>
              <a:off x="8486775" y="4321175"/>
              <a:ext cx="49213" cy="49213"/>
            </a:xfrm>
            <a:prstGeom prst="ellipse">
              <a:avLst/>
            </a:prstGeom>
            <a:solidFill>
              <a:srgbClr val="FFF1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1" name="Group 98"/>
          <p:cNvGrpSpPr/>
          <p:nvPr/>
        </p:nvGrpSpPr>
        <p:grpSpPr>
          <a:xfrm>
            <a:off x="11002757" y="4011389"/>
            <a:ext cx="888623" cy="813474"/>
            <a:chOff x="9344026" y="4030663"/>
            <a:chExt cx="239713" cy="209551"/>
          </a:xfrm>
          <a:solidFill>
            <a:srgbClr val="FF8837"/>
          </a:solidFill>
        </p:grpSpPr>
        <p:sp>
          <p:nvSpPr>
            <p:cNvPr id="132" name="Freeform 173"/>
            <p:cNvSpPr>
              <a:spLocks/>
            </p:cNvSpPr>
            <p:nvPr/>
          </p:nvSpPr>
          <p:spPr bwMode="auto">
            <a:xfrm>
              <a:off x="9344026" y="4030663"/>
              <a:ext cx="239713" cy="179388"/>
            </a:xfrm>
            <a:custGeom>
              <a:avLst/>
              <a:gdLst>
                <a:gd name="T0" fmla="*/ 56 w 64"/>
                <a:gd name="T1" fmla="*/ 18 h 48"/>
                <a:gd name="T2" fmla="*/ 56 w 64"/>
                <a:gd name="T3" fmla="*/ 18 h 48"/>
                <a:gd name="T4" fmla="*/ 38 w 64"/>
                <a:gd name="T5" fmla="*/ 0 h 48"/>
                <a:gd name="T6" fmla="*/ 22 w 64"/>
                <a:gd name="T7" fmla="*/ 9 h 48"/>
                <a:gd name="T8" fmla="*/ 18 w 64"/>
                <a:gd name="T9" fmla="*/ 8 h 48"/>
                <a:gd name="T10" fmla="*/ 8 w 64"/>
                <a:gd name="T11" fmla="*/ 18 h 48"/>
                <a:gd name="T12" fmla="*/ 8 w 64"/>
                <a:gd name="T13" fmla="*/ 18 h 48"/>
                <a:gd name="T14" fmla="*/ 0 w 64"/>
                <a:gd name="T15" fmla="*/ 32 h 48"/>
                <a:gd name="T16" fmla="*/ 16 w 64"/>
                <a:gd name="T17" fmla="*/ 48 h 48"/>
                <a:gd name="T18" fmla="*/ 20 w 64"/>
                <a:gd name="T19" fmla="*/ 48 h 48"/>
                <a:gd name="T20" fmla="*/ 20 w 64"/>
                <a:gd name="T21" fmla="*/ 44 h 48"/>
                <a:gd name="T22" fmla="*/ 16 w 64"/>
                <a:gd name="T23" fmla="*/ 44 h 48"/>
                <a:gd name="T24" fmla="*/ 4 w 64"/>
                <a:gd name="T25" fmla="*/ 32 h 48"/>
                <a:gd name="T26" fmla="*/ 10 w 64"/>
                <a:gd name="T27" fmla="*/ 22 h 48"/>
                <a:gd name="T28" fmla="*/ 12 w 64"/>
                <a:gd name="T29" fmla="*/ 21 h 48"/>
                <a:gd name="T30" fmla="*/ 12 w 64"/>
                <a:gd name="T31" fmla="*/ 18 h 48"/>
                <a:gd name="T32" fmla="*/ 12 w 64"/>
                <a:gd name="T33" fmla="*/ 18 h 48"/>
                <a:gd name="T34" fmla="*/ 18 w 64"/>
                <a:gd name="T35" fmla="*/ 12 h 48"/>
                <a:gd name="T36" fmla="*/ 21 w 64"/>
                <a:gd name="T37" fmla="*/ 13 h 48"/>
                <a:gd name="T38" fmla="*/ 24 w 64"/>
                <a:gd name="T39" fmla="*/ 14 h 48"/>
                <a:gd name="T40" fmla="*/ 26 w 64"/>
                <a:gd name="T41" fmla="*/ 11 h 48"/>
                <a:gd name="T42" fmla="*/ 38 w 64"/>
                <a:gd name="T43" fmla="*/ 4 h 48"/>
                <a:gd name="T44" fmla="*/ 52 w 64"/>
                <a:gd name="T45" fmla="*/ 18 h 48"/>
                <a:gd name="T46" fmla="*/ 52 w 64"/>
                <a:gd name="T47" fmla="*/ 18 h 48"/>
                <a:gd name="T48" fmla="*/ 52 w 64"/>
                <a:gd name="T49" fmla="*/ 21 h 48"/>
                <a:gd name="T50" fmla="*/ 54 w 64"/>
                <a:gd name="T51" fmla="*/ 22 h 48"/>
                <a:gd name="T52" fmla="*/ 60 w 64"/>
                <a:gd name="T53" fmla="*/ 32 h 48"/>
                <a:gd name="T54" fmla="*/ 48 w 64"/>
                <a:gd name="T55" fmla="*/ 44 h 48"/>
                <a:gd name="T56" fmla="*/ 44 w 64"/>
                <a:gd name="T57" fmla="*/ 44 h 48"/>
                <a:gd name="T58" fmla="*/ 44 w 64"/>
                <a:gd name="T59" fmla="*/ 48 h 48"/>
                <a:gd name="T60" fmla="*/ 48 w 64"/>
                <a:gd name="T61" fmla="*/ 48 h 48"/>
                <a:gd name="T62" fmla="*/ 64 w 64"/>
                <a:gd name="T63" fmla="*/ 32 h 48"/>
                <a:gd name="T64" fmla="*/ 56 w 64"/>
                <a:gd name="T65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48">
                  <a:moveTo>
                    <a:pt x="56" y="18"/>
                  </a:moveTo>
                  <a:cubicBezTo>
                    <a:pt x="56" y="18"/>
                    <a:pt x="56" y="18"/>
                    <a:pt x="56" y="18"/>
                  </a:cubicBezTo>
                  <a:cubicBezTo>
                    <a:pt x="56" y="8"/>
                    <a:pt x="48" y="0"/>
                    <a:pt x="38" y="0"/>
                  </a:cubicBezTo>
                  <a:cubicBezTo>
                    <a:pt x="31" y="0"/>
                    <a:pt x="26" y="4"/>
                    <a:pt x="22" y="9"/>
                  </a:cubicBezTo>
                  <a:cubicBezTo>
                    <a:pt x="21" y="8"/>
                    <a:pt x="20" y="8"/>
                    <a:pt x="18" y="8"/>
                  </a:cubicBezTo>
                  <a:cubicBezTo>
                    <a:pt x="12" y="8"/>
                    <a:pt x="8" y="12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3" y="21"/>
                    <a:pt x="0" y="26"/>
                    <a:pt x="0" y="32"/>
                  </a:cubicBezTo>
                  <a:cubicBezTo>
                    <a:pt x="0" y="41"/>
                    <a:pt x="7" y="48"/>
                    <a:pt x="16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" y="44"/>
                    <a:pt x="4" y="39"/>
                    <a:pt x="4" y="32"/>
                  </a:cubicBezTo>
                  <a:cubicBezTo>
                    <a:pt x="4" y="28"/>
                    <a:pt x="6" y="24"/>
                    <a:pt x="10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5"/>
                    <a:pt x="15" y="12"/>
                    <a:pt x="18" y="12"/>
                  </a:cubicBezTo>
                  <a:cubicBezTo>
                    <a:pt x="19" y="12"/>
                    <a:pt x="20" y="12"/>
                    <a:pt x="21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8" y="7"/>
                    <a:pt x="33" y="4"/>
                    <a:pt x="38" y="4"/>
                  </a:cubicBezTo>
                  <a:cubicBezTo>
                    <a:pt x="46" y="4"/>
                    <a:pt x="52" y="10"/>
                    <a:pt x="52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21"/>
                    <a:pt x="52" y="21"/>
                    <a:pt x="52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8" y="24"/>
                    <a:pt x="60" y="28"/>
                    <a:pt x="60" y="32"/>
                  </a:cubicBezTo>
                  <a:cubicBezTo>
                    <a:pt x="60" y="39"/>
                    <a:pt x="55" y="44"/>
                    <a:pt x="48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7" y="48"/>
                    <a:pt x="64" y="41"/>
                    <a:pt x="64" y="32"/>
                  </a:cubicBezTo>
                  <a:cubicBezTo>
                    <a:pt x="64" y="26"/>
                    <a:pt x="61" y="21"/>
                    <a:pt x="56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74"/>
            <p:cNvSpPr>
              <a:spLocks/>
            </p:cNvSpPr>
            <p:nvPr/>
          </p:nvSpPr>
          <p:spPr bwMode="auto">
            <a:xfrm>
              <a:off x="9418638" y="4105276"/>
              <a:ext cx="90488" cy="134938"/>
            </a:xfrm>
            <a:custGeom>
              <a:avLst/>
              <a:gdLst>
                <a:gd name="T0" fmla="*/ 28 w 57"/>
                <a:gd name="T1" fmla="*/ 0 h 85"/>
                <a:gd name="T2" fmla="*/ 0 w 57"/>
                <a:gd name="T3" fmla="*/ 38 h 85"/>
                <a:gd name="T4" fmla="*/ 19 w 57"/>
                <a:gd name="T5" fmla="*/ 38 h 85"/>
                <a:gd name="T6" fmla="*/ 19 w 57"/>
                <a:gd name="T7" fmla="*/ 85 h 85"/>
                <a:gd name="T8" fmla="*/ 38 w 57"/>
                <a:gd name="T9" fmla="*/ 85 h 85"/>
                <a:gd name="T10" fmla="*/ 38 w 57"/>
                <a:gd name="T11" fmla="*/ 38 h 85"/>
                <a:gd name="T12" fmla="*/ 57 w 57"/>
                <a:gd name="T13" fmla="*/ 38 h 85"/>
                <a:gd name="T14" fmla="*/ 28 w 57"/>
                <a:gd name="T1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85">
                  <a:moveTo>
                    <a:pt x="28" y="0"/>
                  </a:moveTo>
                  <a:lnTo>
                    <a:pt x="0" y="38"/>
                  </a:lnTo>
                  <a:lnTo>
                    <a:pt x="19" y="38"/>
                  </a:lnTo>
                  <a:lnTo>
                    <a:pt x="19" y="85"/>
                  </a:lnTo>
                  <a:lnTo>
                    <a:pt x="38" y="85"/>
                  </a:lnTo>
                  <a:lnTo>
                    <a:pt x="38" y="38"/>
                  </a:lnTo>
                  <a:lnTo>
                    <a:pt x="57" y="38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4" name="Group 135"/>
          <p:cNvGrpSpPr/>
          <p:nvPr/>
        </p:nvGrpSpPr>
        <p:grpSpPr>
          <a:xfrm>
            <a:off x="1683234" y="4319570"/>
            <a:ext cx="510181" cy="510181"/>
            <a:chOff x="1493839" y="2932113"/>
            <a:chExt cx="298450" cy="298450"/>
          </a:xfrm>
          <a:solidFill>
            <a:schemeClr val="bg1">
              <a:lumMod val="65000"/>
            </a:schemeClr>
          </a:solidFill>
        </p:grpSpPr>
        <p:sp>
          <p:nvSpPr>
            <p:cNvPr id="135" name="Freeform 93"/>
            <p:cNvSpPr>
              <a:spLocks noEditPoints="1"/>
            </p:cNvSpPr>
            <p:nvPr/>
          </p:nvSpPr>
          <p:spPr bwMode="auto">
            <a:xfrm>
              <a:off x="1493839" y="2932113"/>
              <a:ext cx="298450" cy="298450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94"/>
            <p:cNvSpPr>
              <a:spLocks noEditPoints="1"/>
            </p:cNvSpPr>
            <p:nvPr/>
          </p:nvSpPr>
          <p:spPr bwMode="auto">
            <a:xfrm>
              <a:off x="1573214" y="3011488"/>
              <a:ext cx="138113" cy="1397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95"/>
            <p:cNvSpPr>
              <a:spLocks noEditPoints="1"/>
            </p:cNvSpPr>
            <p:nvPr/>
          </p:nvSpPr>
          <p:spPr bwMode="auto">
            <a:xfrm>
              <a:off x="1604964" y="3043238"/>
              <a:ext cx="74613" cy="7461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1" name="Freeform 165"/>
          <p:cNvSpPr>
            <a:spLocks noEditPoints="1"/>
          </p:cNvSpPr>
          <p:nvPr/>
        </p:nvSpPr>
        <p:spPr bwMode="auto">
          <a:xfrm>
            <a:off x="2058973" y="2842654"/>
            <a:ext cx="534629" cy="557289"/>
          </a:xfrm>
          <a:custGeom>
            <a:avLst/>
            <a:gdLst>
              <a:gd name="T0" fmla="*/ 76 w 151"/>
              <a:gd name="T1" fmla="*/ 0 h 152"/>
              <a:gd name="T2" fmla="*/ 9 w 151"/>
              <a:gd name="T3" fmla="*/ 142 h 152"/>
              <a:gd name="T4" fmla="*/ 0 w 151"/>
              <a:gd name="T5" fmla="*/ 152 h 152"/>
              <a:gd name="T6" fmla="*/ 151 w 151"/>
              <a:gd name="T7" fmla="*/ 38 h 152"/>
              <a:gd name="T8" fmla="*/ 57 w 151"/>
              <a:gd name="T9" fmla="*/ 142 h 152"/>
              <a:gd name="T10" fmla="*/ 28 w 151"/>
              <a:gd name="T11" fmla="*/ 123 h 152"/>
              <a:gd name="T12" fmla="*/ 57 w 151"/>
              <a:gd name="T13" fmla="*/ 142 h 152"/>
              <a:gd name="T14" fmla="*/ 19 w 151"/>
              <a:gd name="T15" fmla="*/ 104 h 152"/>
              <a:gd name="T16" fmla="*/ 66 w 151"/>
              <a:gd name="T17" fmla="*/ 95 h 152"/>
              <a:gd name="T18" fmla="*/ 66 w 151"/>
              <a:gd name="T19" fmla="*/ 85 h 152"/>
              <a:gd name="T20" fmla="*/ 19 w 151"/>
              <a:gd name="T21" fmla="*/ 76 h 152"/>
              <a:gd name="T22" fmla="*/ 66 w 151"/>
              <a:gd name="T23" fmla="*/ 85 h 152"/>
              <a:gd name="T24" fmla="*/ 19 w 151"/>
              <a:gd name="T25" fmla="*/ 66 h 152"/>
              <a:gd name="T26" fmla="*/ 66 w 151"/>
              <a:gd name="T27" fmla="*/ 57 h 152"/>
              <a:gd name="T28" fmla="*/ 66 w 151"/>
              <a:gd name="T29" fmla="*/ 47 h 152"/>
              <a:gd name="T30" fmla="*/ 19 w 151"/>
              <a:gd name="T31" fmla="*/ 38 h 152"/>
              <a:gd name="T32" fmla="*/ 66 w 151"/>
              <a:gd name="T33" fmla="*/ 47 h 152"/>
              <a:gd name="T34" fmla="*/ 19 w 151"/>
              <a:gd name="T35" fmla="*/ 29 h 152"/>
              <a:gd name="T36" fmla="*/ 66 w 151"/>
              <a:gd name="T37" fmla="*/ 19 h 152"/>
              <a:gd name="T38" fmla="*/ 113 w 151"/>
              <a:gd name="T39" fmla="*/ 133 h 152"/>
              <a:gd name="T40" fmla="*/ 95 w 151"/>
              <a:gd name="T41" fmla="*/ 114 h 152"/>
              <a:gd name="T42" fmla="*/ 113 w 151"/>
              <a:gd name="T43" fmla="*/ 133 h 152"/>
              <a:gd name="T44" fmla="*/ 95 w 151"/>
              <a:gd name="T45" fmla="*/ 104 h 152"/>
              <a:gd name="T46" fmla="*/ 113 w 151"/>
              <a:gd name="T47" fmla="*/ 85 h 152"/>
              <a:gd name="T48" fmla="*/ 113 w 151"/>
              <a:gd name="T49" fmla="*/ 76 h 152"/>
              <a:gd name="T50" fmla="*/ 95 w 151"/>
              <a:gd name="T51" fmla="*/ 57 h 152"/>
              <a:gd name="T52" fmla="*/ 113 w 151"/>
              <a:gd name="T53" fmla="*/ 76 h 152"/>
              <a:gd name="T54" fmla="*/ 123 w 151"/>
              <a:gd name="T55" fmla="*/ 133 h 152"/>
              <a:gd name="T56" fmla="*/ 142 w 151"/>
              <a:gd name="T57" fmla="*/ 114 h 152"/>
              <a:gd name="T58" fmla="*/ 142 w 151"/>
              <a:gd name="T59" fmla="*/ 104 h 152"/>
              <a:gd name="T60" fmla="*/ 123 w 151"/>
              <a:gd name="T61" fmla="*/ 85 h 152"/>
              <a:gd name="T62" fmla="*/ 142 w 151"/>
              <a:gd name="T63" fmla="*/ 104 h 152"/>
              <a:gd name="T64" fmla="*/ 123 w 151"/>
              <a:gd name="T65" fmla="*/ 76 h 152"/>
              <a:gd name="T66" fmla="*/ 142 w 151"/>
              <a:gd name="T67" fmla="*/ 5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1" h="152">
                <a:moveTo>
                  <a:pt x="76" y="38"/>
                </a:moveTo>
                <a:lnTo>
                  <a:pt x="76" y="0"/>
                </a:lnTo>
                <a:lnTo>
                  <a:pt x="9" y="0"/>
                </a:lnTo>
                <a:lnTo>
                  <a:pt x="9" y="142"/>
                </a:lnTo>
                <a:lnTo>
                  <a:pt x="0" y="142"/>
                </a:lnTo>
                <a:lnTo>
                  <a:pt x="0" y="152"/>
                </a:lnTo>
                <a:lnTo>
                  <a:pt x="151" y="152"/>
                </a:lnTo>
                <a:lnTo>
                  <a:pt x="151" y="38"/>
                </a:lnTo>
                <a:lnTo>
                  <a:pt x="76" y="38"/>
                </a:lnTo>
                <a:close/>
                <a:moveTo>
                  <a:pt x="57" y="142"/>
                </a:moveTo>
                <a:lnTo>
                  <a:pt x="28" y="142"/>
                </a:lnTo>
                <a:lnTo>
                  <a:pt x="28" y="123"/>
                </a:lnTo>
                <a:lnTo>
                  <a:pt x="57" y="123"/>
                </a:lnTo>
                <a:lnTo>
                  <a:pt x="57" y="142"/>
                </a:lnTo>
                <a:close/>
                <a:moveTo>
                  <a:pt x="66" y="104"/>
                </a:moveTo>
                <a:lnTo>
                  <a:pt x="19" y="104"/>
                </a:lnTo>
                <a:lnTo>
                  <a:pt x="19" y="95"/>
                </a:lnTo>
                <a:lnTo>
                  <a:pt x="66" y="95"/>
                </a:lnTo>
                <a:lnTo>
                  <a:pt x="66" y="104"/>
                </a:lnTo>
                <a:close/>
                <a:moveTo>
                  <a:pt x="66" y="85"/>
                </a:moveTo>
                <a:lnTo>
                  <a:pt x="19" y="85"/>
                </a:lnTo>
                <a:lnTo>
                  <a:pt x="19" y="76"/>
                </a:lnTo>
                <a:lnTo>
                  <a:pt x="66" y="76"/>
                </a:lnTo>
                <a:lnTo>
                  <a:pt x="66" y="85"/>
                </a:lnTo>
                <a:close/>
                <a:moveTo>
                  <a:pt x="66" y="66"/>
                </a:moveTo>
                <a:lnTo>
                  <a:pt x="19" y="66"/>
                </a:lnTo>
                <a:lnTo>
                  <a:pt x="19" y="57"/>
                </a:lnTo>
                <a:lnTo>
                  <a:pt x="66" y="57"/>
                </a:lnTo>
                <a:lnTo>
                  <a:pt x="66" y="66"/>
                </a:lnTo>
                <a:close/>
                <a:moveTo>
                  <a:pt x="66" y="47"/>
                </a:moveTo>
                <a:lnTo>
                  <a:pt x="19" y="47"/>
                </a:lnTo>
                <a:lnTo>
                  <a:pt x="19" y="38"/>
                </a:lnTo>
                <a:lnTo>
                  <a:pt x="66" y="38"/>
                </a:lnTo>
                <a:lnTo>
                  <a:pt x="66" y="47"/>
                </a:lnTo>
                <a:close/>
                <a:moveTo>
                  <a:pt x="66" y="29"/>
                </a:moveTo>
                <a:lnTo>
                  <a:pt x="19" y="29"/>
                </a:lnTo>
                <a:lnTo>
                  <a:pt x="19" y="19"/>
                </a:lnTo>
                <a:lnTo>
                  <a:pt x="66" y="19"/>
                </a:lnTo>
                <a:lnTo>
                  <a:pt x="66" y="29"/>
                </a:lnTo>
                <a:close/>
                <a:moveTo>
                  <a:pt x="113" y="133"/>
                </a:moveTo>
                <a:lnTo>
                  <a:pt x="95" y="133"/>
                </a:lnTo>
                <a:lnTo>
                  <a:pt x="95" y="114"/>
                </a:lnTo>
                <a:lnTo>
                  <a:pt x="113" y="114"/>
                </a:lnTo>
                <a:lnTo>
                  <a:pt x="113" y="133"/>
                </a:lnTo>
                <a:close/>
                <a:moveTo>
                  <a:pt x="113" y="104"/>
                </a:moveTo>
                <a:lnTo>
                  <a:pt x="95" y="104"/>
                </a:lnTo>
                <a:lnTo>
                  <a:pt x="95" y="85"/>
                </a:lnTo>
                <a:lnTo>
                  <a:pt x="113" y="85"/>
                </a:lnTo>
                <a:lnTo>
                  <a:pt x="113" y="104"/>
                </a:lnTo>
                <a:close/>
                <a:moveTo>
                  <a:pt x="113" y="76"/>
                </a:moveTo>
                <a:lnTo>
                  <a:pt x="95" y="76"/>
                </a:lnTo>
                <a:lnTo>
                  <a:pt x="95" y="57"/>
                </a:lnTo>
                <a:lnTo>
                  <a:pt x="113" y="57"/>
                </a:lnTo>
                <a:lnTo>
                  <a:pt x="113" y="76"/>
                </a:lnTo>
                <a:close/>
                <a:moveTo>
                  <a:pt x="142" y="133"/>
                </a:moveTo>
                <a:lnTo>
                  <a:pt x="123" y="133"/>
                </a:lnTo>
                <a:lnTo>
                  <a:pt x="123" y="114"/>
                </a:lnTo>
                <a:lnTo>
                  <a:pt x="142" y="114"/>
                </a:lnTo>
                <a:lnTo>
                  <a:pt x="142" y="133"/>
                </a:lnTo>
                <a:close/>
                <a:moveTo>
                  <a:pt x="142" y="104"/>
                </a:moveTo>
                <a:lnTo>
                  <a:pt x="123" y="104"/>
                </a:lnTo>
                <a:lnTo>
                  <a:pt x="123" y="85"/>
                </a:lnTo>
                <a:lnTo>
                  <a:pt x="142" y="85"/>
                </a:lnTo>
                <a:lnTo>
                  <a:pt x="142" y="104"/>
                </a:lnTo>
                <a:close/>
                <a:moveTo>
                  <a:pt x="142" y="76"/>
                </a:moveTo>
                <a:lnTo>
                  <a:pt x="123" y="76"/>
                </a:lnTo>
                <a:lnTo>
                  <a:pt x="123" y="57"/>
                </a:lnTo>
                <a:lnTo>
                  <a:pt x="142" y="57"/>
                </a:lnTo>
                <a:lnTo>
                  <a:pt x="142" y="7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Freeform 16"/>
          <p:cNvSpPr>
            <a:spLocks noEditPoints="1"/>
          </p:cNvSpPr>
          <p:nvPr/>
        </p:nvSpPr>
        <p:spPr bwMode="auto">
          <a:xfrm>
            <a:off x="1175884" y="4613795"/>
            <a:ext cx="582885" cy="662906"/>
          </a:xfrm>
          <a:custGeom>
            <a:avLst/>
            <a:gdLst>
              <a:gd name="T0" fmla="*/ 26 w 341"/>
              <a:gd name="T1" fmla="*/ 295 h 347"/>
              <a:gd name="T2" fmla="*/ 28 w 341"/>
              <a:gd name="T3" fmla="*/ 106 h 347"/>
              <a:gd name="T4" fmla="*/ 91 w 341"/>
              <a:gd name="T5" fmla="*/ 3 h 347"/>
              <a:gd name="T6" fmla="*/ 115 w 341"/>
              <a:gd name="T7" fmla="*/ 11 h 347"/>
              <a:gd name="T8" fmla="*/ 318 w 341"/>
              <a:gd name="T9" fmla="*/ 176 h 347"/>
              <a:gd name="T10" fmla="*/ 299 w 341"/>
              <a:gd name="T11" fmla="*/ 214 h 347"/>
              <a:gd name="T12" fmla="*/ 296 w 341"/>
              <a:gd name="T13" fmla="*/ 250 h 347"/>
              <a:gd name="T14" fmla="*/ 301 w 341"/>
              <a:gd name="T15" fmla="*/ 257 h 347"/>
              <a:gd name="T16" fmla="*/ 315 w 341"/>
              <a:gd name="T17" fmla="*/ 311 h 347"/>
              <a:gd name="T18" fmla="*/ 341 w 341"/>
              <a:gd name="T19" fmla="*/ 347 h 347"/>
              <a:gd name="T20" fmla="*/ 7 w 341"/>
              <a:gd name="T21" fmla="*/ 311 h 347"/>
              <a:gd name="T22" fmla="*/ 137 w 341"/>
              <a:gd name="T23" fmla="*/ 311 h 347"/>
              <a:gd name="T24" fmla="*/ 211 w 341"/>
              <a:gd name="T25" fmla="*/ 296 h 347"/>
              <a:gd name="T26" fmla="*/ 134 w 341"/>
              <a:gd name="T27" fmla="*/ 290 h 347"/>
              <a:gd name="T28" fmla="*/ 133 w 341"/>
              <a:gd name="T29" fmla="*/ 296 h 347"/>
              <a:gd name="T30" fmla="*/ 142 w 341"/>
              <a:gd name="T31" fmla="*/ 167 h 347"/>
              <a:gd name="T32" fmla="*/ 141 w 341"/>
              <a:gd name="T33" fmla="*/ 144 h 347"/>
              <a:gd name="T34" fmla="*/ 150 w 341"/>
              <a:gd name="T35" fmla="*/ 125 h 347"/>
              <a:gd name="T36" fmla="*/ 48 w 341"/>
              <a:gd name="T37" fmla="*/ 129 h 347"/>
              <a:gd name="T38" fmla="*/ 46 w 341"/>
              <a:gd name="T39" fmla="*/ 295 h 347"/>
              <a:gd name="T40" fmla="*/ 48 w 341"/>
              <a:gd name="T41" fmla="*/ 311 h 347"/>
              <a:gd name="T42" fmla="*/ 101 w 341"/>
              <a:gd name="T43" fmla="*/ 296 h 347"/>
              <a:gd name="T44" fmla="*/ 142 w 341"/>
              <a:gd name="T45" fmla="*/ 167 h 347"/>
              <a:gd name="T46" fmla="*/ 237 w 341"/>
              <a:gd name="T47" fmla="*/ 296 h 347"/>
              <a:gd name="T48" fmla="*/ 246 w 341"/>
              <a:gd name="T49" fmla="*/ 311 h 347"/>
              <a:gd name="T50" fmla="*/ 257 w 341"/>
              <a:gd name="T51" fmla="*/ 257 h 347"/>
              <a:gd name="T52" fmla="*/ 271 w 341"/>
              <a:gd name="T53" fmla="*/ 250 h 347"/>
              <a:gd name="T54" fmla="*/ 276 w 341"/>
              <a:gd name="T55" fmla="*/ 214 h 347"/>
              <a:gd name="T56" fmla="*/ 273 w 341"/>
              <a:gd name="T57" fmla="*/ 196 h 347"/>
              <a:gd name="T58" fmla="*/ 202 w 341"/>
              <a:gd name="T59" fmla="*/ 167 h 347"/>
              <a:gd name="T60" fmla="*/ 100 w 341"/>
              <a:gd name="T61" fmla="*/ 18 h 347"/>
              <a:gd name="T62" fmla="*/ 82 w 341"/>
              <a:gd name="T63" fmla="*/ 31 h 347"/>
              <a:gd name="T64" fmla="*/ 100 w 341"/>
              <a:gd name="T65" fmla="*/ 18 h 347"/>
              <a:gd name="T66" fmla="*/ 63 w 341"/>
              <a:gd name="T67" fmla="*/ 58 h 347"/>
              <a:gd name="T68" fmla="*/ 90 w 341"/>
              <a:gd name="T69" fmla="*/ 47 h 347"/>
              <a:gd name="T70" fmla="*/ 58 w 341"/>
              <a:gd name="T71" fmla="*/ 67 h 347"/>
              <a:gd name="T72" fmla="*/ 45 w 341"/>
              <a:gd name="T73" fmla="*/ 111 h 347"/>
              <a:gd name="T74" fmla="*/ 58 w 341"/>
              <a:gd name="T75" fmla="*/ 67 h 347"/>
              <a:gd name="T76" fmla="*/ 143 w 341"/>
              <a:gd name="T77" fmla="*/ 231 h 347"/>
              <a:gd name="T78" fmla="*/ 203 w 341"/>
              <a:gd name="T79" fmla="*/ 272 h 347"/>
              <a:gd name="T80" fmla="*/ 195 w 341"/>
              <a:gd name="T81" fmla="*/ 216 h 347"/>
              <a:gd name="T82" fmla="*/ 155 w 341"/>
              <a:gd name="T83" fmla="*/ 216 h 347"/>
              <a:gd name="T84" fmla="*/ 209 w 341"/>
              <a:gd name="T85" fmla="*/ 265 h 347"/>
              <a:gd name="T86" fmla="*/ 153 w 341"/>
              <a:gd name="T87" fmla="*/ 227 h 347"/>
              <a:gd name="T88" fmla="*/ 157 w 341"/>
              <a:gd name="T89" fmla="*/ 183 h 347"/>
              <a:gd name="T90" fmla="*/ 177 w 341"/>
              <a:gd name="T91" fmla="*/ 18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1" h="347">
                <a:moveTo>
                  <a:pt x="26" y="311"/>
                </a:moveTo>
                <a:cubicBezTo>
                  <a:pt x="26" y="295"/>
                  <a:pt x="26" y="295"/>
                  <a:pt x="26" y="295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28" y="106"/>
                  <a:pt x="28" y="106"/>
                  <a:pt x="28" y="106"/>
                </a:cubicBezTo>
                <a:cubicBezTo>
                  <a:pt x="29" y="106"/>
                  <a:pt x="29" y="106"/>
                  <a:pt x="29" y="106"/>
                </a:cubicBezTo>
                <a:cubicBezTo>
                  <a:pt x="39" y="65"/>
                  <a:pt x="59" y="31"/>
                  <a:pt x="91" y="3"/>
                </a:cubicBezTo>
                <a:cubicBezTo>
                  <a:pt x="95" y="0"/>
                  <a:pt x="95" y="0"/>
                  <a:pt x="95" y="0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318" y="176"/>
                  <a:pt x="318" y="176"/>
                  <a:pt x="318" y="176"/>
                </a:cubicBezTo>
                <a:cubicBezTo>
                  <a:pt x="299" y="209"/>
                  <a:pt x="299" y="209"/>
                  <a:pt x="299" y="209"/>
                </a:cubicBezTo>
                <a:cubicBezTo>
                  <a:pt x="299" y="214"/>
                  <a:pt x="299" y="214"/>
                  <a:pt x="299" y="214"/>
                </a:cubicBezTo>
                <a:cubicBezTo>
                  <a:pt x="296" y="214"/>
                  <a:pt x="296" y="214"/>
                  <a:pt x="296" y="214"/>
                </a:cubicBezTo>
                <a:cubicBezTo>
                  <a:pt x="296" y="250"/>
                  <a:pt x="296" y="250"/>
                  <a:pt x="296" y="250"/>
                </a:cubicBezTo>
                <a:cubicBezTo>
                  <a:pt x="301" y="250"/>
                  <a:pt x="301" y="250"/>
                  <a:pt x="301" y="250"/>
                </a:cubicBezTo>
                <a:cubicBezTo>
                  <a:pt x="301" y="257"/>
                  <a:pt x="301" y="257"/>
                  <a:pt x="301" y="257"/>
                </a:cubicBezTo>
                <a:cubicBezTo>
                  <a:pt x="315" y="257"/>
                  <a:pt x="315" y="257"/>
                  <a:pt x="315" y="257"/>
                </a:cubicBezTo>
                <a:cubicBezTo>
                  <a:pt x="315" y="311"/>
                  <a:pt x="315" y="311"/>
                  <a:pt x="315" y="311"/>
                </a:cubicBezTo>
                <a:cubicBezTo>
                  <a:pt x="334" y="311"/>
                  <a:pt x="334" y="311"/>
                  <a:pt x="334" y="311"/>
                </a:cubicBezTo>
                <a:cubicBezTo>
                  <a:pt x="341" y="347"/>
                  <a:pt x="341" y="347"/>
                  <a:pt x="341" y="347"/>
                </a:cubicBezTo>
                <a:cubicBezTo>
                  <a:pt x="0" y="347"/>
                  <a:pt x="0" y="347"/>
                  <a:pt x="0" y="347"/>
                </a:cubicBezTo>
                <a:cubicBezTo>
                  <a:pt x="7" y="311"/>
                  <a:pt x="7" y="311"/>
                  <a:pt x="7" y="311"/>
                </a:cubicBezTo>
                <a:cubicBezTo>
                  <a:pt x="26" y="311"/>
                  <a:pt x="26" y="311"/>
                  <a:pt x="26" y="311"/>
                </a:cubicBezTo>
                <a:close/>
                <a:moveTo>
                  <a:pt x="137" y="311"/>
                </a:moveTo>
                <a:cubicBezTo>
                  <a:pt x="207" y="311"/>
                  <a:pt x="207" y="311"/>
                  <a:pt x="207" y="311"/>
                </a:cubicBezTo>
                <a:cubicBezTo>
                  <a:pt x="211" y="296"/>
                  <a:pt x="211" y="296"/>
                  <a:pt x="211" y="296"/>
                </a:cubicBezTo>
                <a:cubicBezTo>
                  <a:pt x="209" y="290"/>
                  <a:pt x="209" y="290"/>
                  <a:pt x="209" y="290"/>
                </a:cubicBezTo>
                <a:cubicBezTo>
                  <a:pt x="134" y="290"/>
                  <a:pt x="134" y="290"/>
                  <a:pt x="134" y="290"/>
                </a:cubicBezTo>
                <a:cubicBezTo>
                  <a:pt x="132" y="296"/>
                  <a:pt x="132" y="296"/>
                  <a:pt x="132" y="296"/>
                </a:cubicBezTo>
                <a:cubicBezTo>
                  <a:pt x="133" y="296"/>
                  <a:pt x="133" y="296"/>
                  <a:pt x="133" y="296"/>
                </a:cubicBezTo>
                <a:cubicBezTo>
                  <a:pt x="137" y="311"/>
                  <a:pt x="137" y="311"/>
                  <a:pt x="137" y="311"/>
                </a:cubicBezTo>
                <a:close/>
                <a:moveTo>
                  <a:pt x="142" y="167"/>
                </a:moveTo>
                <a:cubicBezTo>
                  <a:pt x="141" y="167"/>
                  <a:pt x="141" y="167"/>
                  <a:pt x="141" y="167"/>
                </a:cubicBezTo>
                <a:cubicBezTo>
                  <a:pt x="141" y="144"/>
                  <a:pt x="141" y="144"/>
                  <a:pt x="141" y="144"/>
                </a:cubicBezTo>
                <a:cubicBezTo>
                  <a:pt x="150" y="144"/>
                  <a:pt x="150" y="144"/>
                  <a:pt x="150" y="144"/>
                </a:cubicBezTo>
                <a:cubicBezTo>
                  <a:pt x="150" y="125"/>
                  <a:pt x="150" y="125"/>
                  <a:pt x="150" y="125"/>
                </a:cubicBezTo>
                <a:cubicBezTo>
                  <a:pt x="85" y="87"/>
                  <a:pt x="85" y="87"/>
                  <a:pt x="85" y="87"/>
                </a:cubicBezTo>
                <a:cubicBezTo>
                  <a:pt x="48" y="129"/>
                  <a:pt x="48" y="129"/>
                  <a:pt x="48" y="129"/>
                </a:cubicBezTo>
                <a:cubicBezTo>
                  <a:pt x="46" y="127"/>
                  <a:pt x="46" y="127"/>
                  <a:pt x="46" y="127"/>
                </a:cubicBezTo>
                <a:cubicBezTo>
                  <a:pt x="46" y="295"/>
                  <a:pt x="46" y="295"/>
                  <a:pt x="46" y="295"/>
                </a:cubicBezTo>
                <a:cubicBezTo>
                  <a:pt x="48" y="295"/>
                  <a:pt x="48" y="295"/>
                  <a:pt x="48" y="295"/>
                </a:cubicBezTo>
                <a:cubicBezTo>
                  <a:pt x="48" y="311"/>
                  <a:pt x="48" y="311"/>
                  <a:pt x="48" y="311"/>
                </a:cubicBezTo>
                <a:cubicBezTo>
                  <a:pt x="97" y="311"/>
                  <a:pt x="97" y="311"/>
                  <a:pt x="97" y="311"/>
                </a:cubicBezTo>
                <a:cubicBezTo>
                  <a:pt x="101" y="296"/>
                  <a:pt x="101" y="296"/>
                  <a:pt x="101" y="296"/>
                </a:cubicBezTo>
                <a:cubicBezTo>
                  <a:pt x="106" y="296"/>
                  <a:pt x="106" y="296"/>
                  <a:pt x="106" y="296"/>
                </a:cubicBezTo>
                <a:cubicBezTo>
                  <a:pt x="142" y="167"/>
                  <a:pt x="142" y="167"/>
                  <a:pt x="142" y="167"/>
                </a:cubicBezTo>
                <a:close/>
                <a:moveTo>
                  <a:pt x="200" y="167"/>
                </a:moveTo>
                <a:cubicBezTo>
                  <a:pt x="237" y="296"/>
                  <a:pt x="237" y="296"/>
                  <a:pt x="237" y="296"/>
                </a:cubicBezTo>
                <a:cubicBezTo>
                  <a:pt x="242" y="296"/>
                  <a:pt x="242" y="296"/>
                  <a:pt x="242" y="296"/>
                </a:cubicBezTo>
                <a:cubicBezTo>
                  <a:pt x="246" y="311"/>
                  <a:pt x="246" y="311"/>
                  <a:pt x="246" y="311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7" y="257"/>
                  <a:pt x="257" y="257"/>
                  <a:pt x="257" y="257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71" y="250"/>
                  <a:pt x="271" y="250"/>
                  <a:pt x="271" y="250"/>
                </a:cubicBezTo>
                <a:cubicBezTo>
                  <a:pt x="276" y="250"/>
                  <a:pt x="276" y="250"/>
                  <a:pt x="276" y="250"/>
                </a:cubicBezTo>
                <a:cubicBezTo>
                  <a:pt x="276" y="214"/>
                  <a:pt x="276" y="214"/>
                  <a:pt x="276" y="214"/>
                </a:cubicBezTo>
                <a:cubicBezTo>
                  <a:pt x="273" y="214"/>
                  <a:pt x="273" y="214"/>
                  <a:pt x="273" y="214"/>
                </a:cubicBezTo>
                <a:cubicBezTo>
                  <a:pt x="273" y="196"/>
                  <a:pt x="273" y="196"/>
                  <a:pt x="273" y="196"/>
                </a:cubicBezTo>
                <a:cubicBezTo>
                  <a:pt x="202" y="155"/>
                  <a:pt x="202" y="155"/>
                  <a:pt x="202" y="155"/>
                </a:cubicBezTo>
                <a:cubicBezTo>
                  <a:pt x="202" y="167"/>
                  <a:pt x="202" y="167"/>
                  <a:pt x="202" y="167"/>
                </a:cubicBezTo>
                <a:cubicBezTo>
                  <a:pt x="200" y="167"/>
                  <a:pt x="200" y="167"/>
                  <a:pt x="200" y="167"/>
                </a:cubicBezTo>
                <a:close/>
                <a:moveTo>
                  <a:pt x="100" y="18"/>
                </a:moveTo>
                <a:cubicBezTo>
                  <a:pt x="96" y="16"/>
                  <a:pt x="96" y="16"/>
                  <a:pt x="96" y="16"/>
                </a:cubicBezTo>
                <a:cubicBezTo>
                  <a:pt x="91" y="21"/>
                  <a:pt x="86" y="26"/>
                  <a:pt x="82" y="31"/>
                </a:cubicBezTo>
                <a:cubicBezTo>
                  <a:pt x="93" y="37"/>
                  <a:pt x="93" y="37"/>
                  <a:pt x="93" y="37"/>
                </a:cubicBezTo>
                <a:cubicBezTo>
                  <a:pt x="95" y="31"/>
                  <a:pt x="97" y="25"/>
                  <a:pt x="100" y="18"/>
                </a:cubicBezTo>
                <a:close/>
                <a:moveTo>
                  <a:pt x="76" y="39"/>
                </a:moveTo>
                <a:cubicBezTo>
                  <a:pt x="71" y="45"/>
                  <a:pt x="66" y="51"/>
                  <a:pt x="63" y="58"/>
                </a:cubicBezTo>
                <a:cubicBezTo>
                  <a:pt x="82" y="70"/>
                  <a:pt x="82" y="70"/>
                  <a:pt x="82" y="70"/>
                </a:cubicBezTo>
                <a:cubicBezTo>
                  <a:pt x="84" y="62"/>
                  <a:pt x="87" y="54"/>
                  <a:pt x="90" y="47"/>
                </a:cubicBezTo>
                <a:cubicBezTo>
                  <a:pt x="76" y="39"/>
                  <a:pt x="76" y="39"/>
                  <a:pt x="76" y="39"/>
                </a:cubicBezTo>
                <a:close/>
                <a:moveTo>
                  <a:pt x="58" y="67"/>
                </a:moveTo>
                <a:cubicBezTo>
                  <a:pt x="51" y="81"/>
                  <a:pt x="46" y="95"/>
                  <a:pt x="42" y="11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75" y="77"/>
                  <a:pt x="75" y="77"/>
                  <a:pt x="75" y="77"/>
                </a:cubicBezTo>
                <a:cubicBezTo>
                  <a:pt x="58" y="67"/>
                  <a:pt x="58" y="67"/>
                  <a:pt x="58" y="67"/>
                </a:cubicBezTo>
                <a:close/>
                <a:moveTo>
                  <a:pt x="203" y="272"/>
                </a:moveTo>
                <a:cubicBezTo>
                  <a:pt x="143" y="231"/>
                  <a:pt x="143" y="231"/>
                  <a:pt x="143" y="231"/>
                </a:cubicBezTo>
                <a:cubicBezTo>
                  <a:pt x="132" y="272"/>
                  <a:pt x="132" y="272"/>
                  <a:pt x="132" y="272"/>
                </a:cubicBezTo>
                <a:cubicBezTo>
                  <a:pt x="203" y="272"/>
                  <a:pt x="203" y="272"/>
                  <a:pt x="203" y="272"/>
                </a:cubicBezTo>
                <a:close/>
                <a:moveTo>
                  <a:pt x="155" y="216"/>
                </a:moveTo>
                <a:cubicBezTo>
                  <a:pt x="195" y="216"/>
                  <a:pt x="195" y="216"/>
                  <a:pt x="195" y="216"/>
                </a:cubicBezTo>
                <a:cubicBezTo>
                  <a:pt x="187" y="186"/>
                  <a:pt x="187" y="186"/>
                  <a:pt x="187" y="186"/>
                </a:cubicBezTo>
                <a:cubicBezTo>
                  <a:pt x="155" y="216"/>
                  <a:pt x="155" y="216"/>
                  <a:pt x="155" y="216"/>
                </a:cubicBezTo>
                <a:close/>
                <a:moveTo>
                  <a:pt x="153" y="227"/>
                </a:moveTo>
                <a:cubicBezTo>
                  <a:pt x="209" y="265"/>
                  <a:pt x="209" y="265"/>
                  <a:pt x="209" y="265"/>
                </a:cubicBezTo>
                <a:cubicBezTo>
                  <a:pt x="198" y="227"/>
                  <a:pt x="198" y="227"/>
                  <a:pt x="198" y="227"/>
                </a:cubicBezTo>
                <a:cubicBezTo>
                  <a:pt x="153" y="227"/>
                  <a:pt x="153" y="227"/>
                  <a:pt x="153" y="227"/>
                </a:cubicBezTo>
                <a:close/>
                <a:moveTo>
                  <a:pt x="177" y="183"/>
                </a:moveTo>
                <a:cubicBezTo>
                  <a:pt x="157" y="183"/>
                  <a:pt x="157" y="183"/>
                  <a:pt x="157" y="183"/>
                </a:cubicBezTo>
                <a:cubicBezTo>
                  <a:pt x="150" y="209"/>
                  <a:pt x="150" y="209"/>
                  <a:pt x="150" y="209"/>
                </a:cubicBezTo>
                <a:lnTo>
                  <a:pt x="177" y="18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Freeform 269"/>
          <p:cNvSpPr>
            <a:spLocks/>
          </p:cNvSpPr>
          <p:nvPr/>
        </p:nvSpPr>
        <p:spPr bwMode="auto">
          <a:xfrm rot="18654064">
            <a:off x="11177271" y="3101462"/>
            <a:ext cx="429109" cy="657777"/>
          </a:xfrm>
          <a:custGeom>
            <a:avLst/>
            <a:gdLst>
              <a:gd name="T0" fmla="*/ 59 w 60"/>
              <a:gd name="T1" fmla="*/ 40 h 64"/>
              <a:gd name="T2" fmla="*/ 36 w 60"/>
              <a:gd name="T3" fmla="*/ 23 h 64"/>
              <a:gd name="T4" fmla="*/ 36 w 60"/>
              <a:gd name="T5" fmla="*/ 12 h 64"/>
              <a:gd name="T6" fmla="*/ 30 w 60"/>
              <a:gd name="T7" fmla="*/ 0 h 64"/>
              <a:gd name="T8" fmla="*/ 24 w 60"/>
              <a:gd name="T9" fmla="*/ 12 h 64"/>
              <a:gd name="T10" fmla="*/ 24 w 60"/>
              <a:gd name="T11" fmla="*/ 23 h 64"/>
              <a:gd name="T12" fmla="*/ 1 w 60"/>
              <a:gd name="T13" fmla="*/ 40 h 64"/>
              <a:gd name="T14" fmla="*/ 0 w 60"/>
              <a:gd name="T15" fmla="*/ 42 h 64"/>
              <a:gd name="T16" fmla="*/ 0 w 60"/>
              <a:gd name="T17" fmla="*/ 42 h 64"/>
              <a:gd name="T18" fmla="*/ 1 w 60"/>
              <a:gd name="T19" fmla="*/ 44 h 64"/>
              <a:gd name="T20" fmla="*/ 2 w 60"/>
              <a:gd name="T21" fmla="*/ 44 h 64"/>
              <a:gd name="T22" fmla="*/ 24 w 60"/>
              <a:gd name="T23" fmla="*/ 38 h 64"/>
              <a:gd name="T24" fmla="*/ 24 w 60"/>
              <a:gd name="T25" fmla="*/ 42 h 64"/>
              <a:gd name="T26" fmla="*/ 24 w 60"/>
              <a:gd name="T27" fmla="*/ 55 h 64"/>
              <a:gd name="T28" fmla="*/ 17 w 60"/>
              <a:gd name="T29" fmla="*/ 60 h 64"/>
              <a:gd name="T30" fmla="*/ 16 w 60"/>
              <a:gd name="T31" fmla="*/ 62 h 64"/>
              <a:gd name="T32" fmla="*/ 16 w 60"/>
              <a:gd name="T33" fmla="*/ 62 h 64"/>
              <a:gd name="T34" fmla="*/ 17 w 60"/>
              <a:gd name="T35" fmla="*/ 64 h 64"/>
              <a:gd name="T36" fmla="*/ 19 w 60"/>
              <a:gd name="T37" fmla="*/ 64 h 64"/>
              <a:gd name="T38" fmla="*/ 30 w 60"/>
              <a:gd name="T39" fmla="*/ 60 h 64"/>
              <a:gd name="T40" fmla="*/ 41 w 60"/>
              <a:gd name="T41" fmla="*/ 64 h 64"/>
              <a:gd name="T42" fmla="*/ 43 w 60"/>
              <a:gd name="T43" fmla="*/ 64 h 64"/>
              <a:gd name="T44" fmla="*/ 44 w 60"/>
              <a:gd name="T45" fmla="*/ 62 h 64"/>
              <a:gd name="T46" fmla="*/ 44 w 60"/>
              <a:gd name="T47" fmla="*/ 62 h 64"/>
              <a:gd name="T48" fmla="*/ 43 w 60"/>
              <a:gd name="T49" fmla="*/ 60 h 64"/>
              <a:gd name="T50" fmla="*/ 36 w 60"/>
              <a:gd name="T51" fmla="*/ 55 h 64"/>
              <a:gd name="T52" fmla="*/ 36 w 60"/>
              <a:gd name="T53" fmla="*/ 42 h 64"/>
              <a:gd name="T54" fmla="*/ 36 w 60"/>
              <a:gd name="T55" fmla="*/ 38 h 64"/>
              <a:gd name="T56" fmla="*/ 58 w 60"/>
              <a:gd name="T57" fmla="*/ 44 h 64"/>
              <a:gd name="T58" fmla="*/ 59 w 60"/>
              <a:gd name="T59" fmla="*/ 44 h 64"/>
              <a:gd name="T60" fmla="*/ 60 w 60"/>
              <a:gd name="T61" fmla="*/ 42 h 64"/>
              <a:gd name="T62" fmla="*/ 60 w 60"/>
              <a:gd name="T63" fmla="*/ 42 h 64"/>
              <a:gd name="T64" fmla="*/ 59 w 60"/>
              <a:gd name="T65" fmla="*/ 4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" h="64">
                <a:moveTo>
                  <a:pt x="59" y="40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2"/>
                  <a:pt x="36" y="12"/>
                  <a:pt x="36" y="12"/>
                </a:cubicBezTo>
                <a:cubicBezTo>
                  <a:pt x="36" y="9"/>
                  <a:pt x="33" y="0"/>
                  <a:pt x="30" y="0"/>
                </a:cubicBezTo>
                <a:cubicBezTo>
                  <a:pt x="27" y="0"/>
                  <a:pt x="24" y="9"/>
                  <a:pt x="24" y="12"/>
                </a:cubicBezTo>
                <a:cubicBezTo>
                  <a:pt x="24" y="23"/>
                  <a:pt x="24" y="23"/>
                  <a:pt x="24" y="23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40"/>
                  <a:pt x="0" y="41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43"/>
                  <a:pt x="0" y="43"/>
                  <a:pt x="1" y="44"/>
                </a:cubicBezTo>
                <a:cubicBezTo>
                  <a:pt x="1" y="44"/>
                  <a:pt x="2" y="44"/>
                  <a:pt x="2" y="44"/>
                </a:cubicBezTo>
                <a:cubicBezTo>
                  <a:pt x="24" y="38"/>
                  <a:pt x="24" y="38"/>
                  <a:pt x="24" y="38"/>
                </a:cubicBezTo>
                <a:cubicBezTo>
                  <a:pt x="24" y="42"/>
                  <a:pt x="24" y="42"/>
                  <a:pt x="24" y="42"/>
                </a:cubicBezTo>
                <a:cubicBezTo>
                  <a:pt x="24" y="55"/>
                  <a:pt x="24" y="55"/>
                  <a:pt x="24" y="55"/>
                </a:cubicBezTo>
                <a:cubicBezTo>
                  <a:pt x="17" y="60"/>
                  <a:pt x="17" y="60"/>
                  <a:pt x="17" y="60"/>
                </a:cubicBezTo>
                <a:cubicBezTo>
                  <a:pt x="16" y="60"/>
                  <a:pt x="16" y="61"/>
                  <a:pt x="16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7" y="64"/>
                </a:cubicBezTo>
                <a:cubicBezTo>
                  <a:pt x="17" y="64"/>
                  <a:pt x="18" y="64"/>
                  <a:pt x="19" y="64"/>
                </a:cubicBezTo>
                <a:cubicBezTo>
                  <a:pt x="30" y="60"/>
                  <a:pt x="30" y="60"/>
                  <a:pt x="30" y="60"/>
                </a:cubicBezTo>
                <a:cubicBezTo>
                  <a:pt x="41" y="64"/>
                  <a:pt x="41" y="64"/>
                  <a:pt x="41" y="64"/>
                </a:cubicBezTo>
                <a:cubicBezTo>
                  <a:pt x="42" y="64"/>
                  <a:pt x="43" y="64"/>
                  <a:pt x="43" y="64"/>
                </a:cubicBezTo>
                <a:cubicBezTo>
                  <a:pt x="44" y="63"/>
                  <a:pt x="44" y="63"/>
                  <a:pt x="44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1"/>
                  <a:pt x="44" y="60"/>
                  <a:pt x="43" y="60"/>
                </a:cubicBezTo>
                <a:cubicBezTo>
                  <a:pt x="36" y="55"/>
                  <a:pt x="36" y="55"/>
                  <a:pt x="36" y="55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38"/>
                  <a:pt x="36" y="38"/>
                  <a:pt x="36" y="38"/>
                </a:cubicBezTo>
                <a:cubicBezTo>
                  <a:pt x="58" y="44"/>
                  <a:pt x="58" y="44"/>
                  <a:pt x="58" y="44"/>
                </a:cubicBezTo>
                <a:cubicBezTo>
                  <a:pt x="58" y="44"/>
                  <a:pt x="59" y="44"/>
                  <a:pt x="59" y="44"/>
                </a:cubicBezTo>
                <a:cubicBezTo>
                  <a:pt x="60" y="43"/>
                  <a:pt x="60" y="43"/>
                  <a:pt x="60" y="42"/>
                </a:cubicBezTo>
                <a:cubicBezTo>
                  <a:pt x="60" y="42"/>
                  <a:pt x="60" y="42"/>
                  <a:pt x="60" y="42"/>
                </a:cubicBezTo>
                <a:cubicBezTo>
                  <a:pt x="60" y="41"/>
                  <a:pt x="60" y="40"/>
                  <a:pt x="59" y="40"/>
                </a:cubicBezTo>
                <a:close/>
              </a:path>
            </a:pathLst>
          </a:custGeom>
          <a:ln>
            <a:solidFill>
              <a:srgbClr val="FF7C23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773964" y="3311883"/>
            <a:ext cx="753226" cy="75322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450" y="3412719"/>
            <a:ext cx="572322" cy="57232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477" y="3194358"/>
            <a:ext cx="735227" cy="735227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679" y="5478801"/>
            <a:ext cx="625923" cy="625923"/>
          </a:xfrm>
          <a:prstGeom prst="rect">
            <a:avLst/>
          </a:prstGeom>
        </p:spPr>
      </p:pic>
      <p:pic>
        <p:nvPicPr>
          <p:cNvPr id="86" name="Grafik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48" y="5416537"/>
            <a:ext cx="680847" cy="680847"/>
          </a:xfrm>
          <a:prstGeom prst="rect">
            <a:avLst/>
          </a:prstGeom>
        </p:spPr>
      </p:pic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Bundeswehr University Munich - all </a:t>
            </a:r>
            <a:r>
              <a:rPr lang="en-GB" sz="105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 </a:t>
            </a:r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reserved - </a:t>
            </a:r>
            <a:endParaRPr lang="en-US" sz="1050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1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1991544" y="1540808"/>
            <a:ext cx="10200456" cy="792088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t>3</a:t>
            </a:fld>
            <a:endParaRPr lang="en-US"/>
          </a:p>
        </p:txBody>
      </p:sp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838200" y="358903"/>
            <a:ext cx="10515600" cy="691779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Presentation Outline</a:t>
            </a:r>
          </a:p>
        </p:txBody>
      </p:sp>
      <p:sp>
        <p:nvSpPr>
          <p:cNvPr id="12" name="Rechteck 11"/>
          <p:cNvSpPr/>
          <p:nvPr/>
        </p:nvSpPr>
        <p:spPr>
          <a:xfrm>
            <a:off x="1991544" y="2541641"/>
            <a:ext cx="10200456" cy="792088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eck 12"/>
          <p:cNvSpPr/>
          <p:nvPr/>
        </p:nvSpPr>
        <p:spPr>
          <a:xfrm>
            <a:off x="1991544" y="4300374"/>
            <a:ext cx="10200456" cy="792088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hteck 13"/>
          <p:cNvSpPr/>
          <p:nvPr/>
        </p:nvSpPr>
        <p:spPr>
          <a:xfrm>
            <a:off x="1991544" y="5301208"/>
            <a:ext cx="10200456" cy="792088"/>
          </a:xfrm>
          <a:prstGeom prst="rect">
            <a:avLst/>
          </a:prstGeom>
          <a:solidFill>
            <a:schemeClr val="accent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feld 14"/>
          <p:cNvSpPr txBox="1"/>
          <p:nvPr/>
        </p:nvSpPr>
        <p:spPr>
          <a:xfrm>
            <a:off x="2279576" y="1692481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Problem Analysis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279575" y="269698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Testbed</a:t>
            </a:r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480391" y="3370823"/>
            <a:ext cx="51429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400050">
              <a:buFont typeface="+mj-lt"/>
              <a:buAutoNum type="alphaLcPeriod"/>
            </a:pPr>
            <a:r>
              <a:rPr lang="de-DE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</a:t>
            </a:r>
            <a:r>
              <a:rPr lang="de-DE" sz="1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endParaRPr lang="de-DE" sz="1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400050">
              <a:buFont typeface="+mj-lt"/>
              <a:buAutoNum type="alphaLcPeriod"/>
            </a:pPr>
            <a:r>
              <a:rPr lang="de-DE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SATCOM Carrier </a:t>
            </a:r>
            <a:r>
              <a:rPr lang="de-DE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endParaRPr lang="en-US" sz="18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400050">
              <a:buFont typeface="+mj-lt"/>
              <a:buAutoNum type="alphaLcPeriod"/>
            </a:pPr>
            <a:r>
              <a:rPr lang="de-DE" sz="18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Testbed</a:t>
            </a:r>
            <a:r>
              <a:rPr lang="de-DE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Setup</a:t>
            </a: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2279575" y="450433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2279575" y="5466419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ußzeilenplatzhalter 12"/>
          <p:cNvSpPr>
            <a:spLocks noGrp="1"/>
          </p:cNvSpPr>
          <p:nvPr>
            <p:ph type="ftr" sz="quarter" idx="11"/>
          </p:nvPr>
        </p:nvSpPr>
        <p:spPr>
          <a:xfrm>
            <a:off x="3936000" y="6525344"/>
            <a:ext cx="4320000" cy="252264"/>
          </a:xfrm>
        </p:spPr>
        <p:txBody>
          <a:bodyPr/>
          <a:lstStyle/>
          <a:p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Bundeswehr University Munich </a:t>
            </a:r>
            <a:r>
              <a:rPr lang="en-GB" sz="105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sz="105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 </a:t>
            </a:r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reserved - </a:t>
            </a:r>
            <a:endParaRPr lang="en-US" sz="1050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838200" y="358903"/>
            <a:ext cx="10515600" cy="69177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Initial Analysis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Advantages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Related to 5G Features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16332" y="1783942"/>
            <a:ext cx="2273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Security of the network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216332" y="2027907"/>
            <a:ext cx="2480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networks provide a solution for a </a:t>
            </a:r>
            <a:r>
              <a:rPr lang="id-ID" sz="1200" b="1" dirty="0">
                <a:solidFill>
                  <a:srgbClr val="FF8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resilient communication</a:t>
            </a:r>
            <a:r>
              <a:rPr lang="id-ID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22583" y="4413076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Coverage</a:t>
            </a:r>
            <a:r>
              <a:rPr lang="id-ID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16331" y="4715157"/>
            <a:ext cx="2480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200" b="1" dirty="0">
                <a:solidFill>
                  <a:srgbClr val="FF8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across the globe</a:t>
            </a:r>
            <a:r>
              <a:rPr lang="en-GB" sz="1200" dirty="0">
                <a:solidFill>
                  <a:srgbClr val="FF8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establish the ideal solution for highly distributed </a:t>
            </a:r>
            <a:r>
              <a:rPr lang="en-GB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networks.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98219" y="1783942"/>
            <a:ext cx="16882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d-ID" sz="1600" dirty="0">
                <a:latin typeface="Arial" panose="020B0604020202020204" pitchFamily="34" charset="0"/>
                <a:cs typeface="Arial" panose="020B0604020202020204" pitchFamily="34" charset="0"/>
              </a:rPr>
              <a:t>Network mobility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86651" y="2057567"/>
            <a:ext cx="2480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of </a:t>
            </a:r>
            <a:r>
              <a:rPr lang="en-GB" sz="1200" b="1" dirty="0">
                <a:solidFill>
                  <a:srgbClr val="FF8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connectivity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mobile cells such as </a:t>
            </a:r>
            <a:r>
              <a:rPr lang="en-GB" sz="1200" b="1" dirty="0" smtClean="0">
                <a:solidFill>
                  <a:srgbClr val="FF8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airplane, </a:t>
            </a:r>
            <a:r>
              <a:rPr lang="en-GB" sz="1200" b="1" dirty="0">
                <a:solidFill>
                  <a:srgbClr val="FF8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ships</a:t>
            </a:r>
            <a:r>
              <a:rPr lang="en-GB" sz="1200" dirty="0">
                <a:solidFill>
                  <a:srgbClr val="FF8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200" b="1" dirty="0">
                <a:solidFill>
                  <a:srgbClr val="FF8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trains</a:t>
            </a:r>
            <a:r>
              <a:rPr lang="en-GB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86651" y="4413076"/>
            <a:ext cx="2981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Broadcast content to the edge </a:t>
            </a:r>
            <a:endParaRPr lang="id-ID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86651" y="4653136"/>
            <a:ext cx="2480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delivery of content across multiple sites with </a:t>
            </a:r>
            <a:r>
              <a:rPr lang="en-GB" sz="1200" b="1" dirty="0">
                <a:solidFill>
                  <a:srgbClr val="FF8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 transmission </a:t>
            </a:r>
            <a:r>
              <a:rPr lang="en-GB" sz="1200" b="1" dirty="0" smtClean="0">
                <a:solidFill>
                  <a:srgbClr val="FF88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</a:t>
            </a:r>
            <a:endParaRPr 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4403086" y="1906953"/>
            <a:ext cx="3398263" cy="3191592"/>
            <a:chOff x="4610830" y="2244458"/>
            <a:chExt cx="2735976" cy="2731076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rot="607970">
              <a:off x="6053864" y="2437279"/>
              <a:ext cx="1292942" cy="1696985"/>
            </a:xfrm>
            <a:custGeom>
              <a:avLst/>
              <a:gdLst>
                <a:gd name="T0" fmla="*/ 524 w 524"/>
                <a:gd name="T1" fmla="*/ 526 h 688"/>
                <a:gd name="T2" fmla="*/ 0 w 524"/>
                <a:gd name="T3" fmla="*/ 0 h 688"/>
                <a:gd name="T4" fmla="*/ 0 w 524"/>
                <a:gd name="T5" fmla="*/ 108 h 688"/>
                <a:gd name="T6" fmla="*/ 24 w 524"/>
                <a:gd name="T7" fmla="*/ 96 h 688"/>
                <a:gd name="T8" fmla="*/ 31 w 524"/>
                <a:gd name="T9" fmla="*/ 91 h 688"/>
                <a:gd name="T10" fmla="*/ 31 w 524"/>
                <a:gd name="T11" fmla="*/ 91 h 688"/>
                <a:gd name="T12" fmla="*/ 31 w 524"/>
                <a:gd name="T13" fmla="*/ 91 h 688"/>
                <a:gd name="T14" fmla="*/ 70 w 524"/>
                <a:gd name="T15" fmla="*/ 77 h 688"/>
                <a:gd name="T16" fmla="*/ 145 w 524"/>
                <a:gd name="T17" fmla="*/ 147 h 688"/>
                <a:gd name="T18" fmla="*/ 76 w 524"/>
                <a:gd name="T19" fmla="*/ 222 h 688"/>
                <a:gd name="T20" fmla="*/ 28 w 524"/>
                <a:gd name="T21" fmla="*/ 207 h 688"/>
                <a:gd name="T22" fmla="*/ 20 w 524"/>
                <a:gd name="T23" fmla="*/ 199 h 688"/>
                <a:gd name="T24" fmla="*/ 0 w 524"/>
                <a:gd name="T25" fmla="*/ 188 h 688"/>
                <a:gd name="T26" fmla="*/ 0 w 524"/>
                <a:gd name="T27" fmla="*/ 282 h 688"/>
                <a:gd name="T28" fmla="*/ 242 w 524"/>
                <a:gd name="T29" fmla="*/ 526 h 688"/>
                <a:gd name="T30" fmla="*/ 242 w 524"/>
                <a:gd name="T31" fmla="*/ 532 h 688"/>
                <a:gd name="T32" fmla="*/ 345 w 524"/>
                <a:gd name="T33" fmla="*/ 532 h 688"/>
                <a:gd name="T34" fmla="*/ 335 w 524"/>
                <a:gd name="T35" fmla="*/ 568 h 688"/>
                <a:gd name="T36" fmla="*/ 329 w 524"/>
                <a:gd name="T37" fmla="*/ 575 h 688"/>
                <a:gd name="T38" fmla="*/ 329 w 524"/>
                <a:gd name="T39" fmla="*/ 576 h 688"/>
                <a:gd name="T40" fmla="*/ 329 w 524"/>
                <a:gd name="T41" fmla="*/ 576 h 688"/>
                <a:gd name="T42" fmla="*/ 317 w 524"/>
                <a:gd name="T43" fmla="*/ 615 h 688"/>
                <a:gd name="T44" fmla="*/ 390 w 524"/>
                <a:gd name="T45" fmla="*/ 688 h 688"/>
                <a:gd name="T46" fmla="*/ 463 w 524"/>
                <a:gd name="T47" fmla="*/ 615 h 688"/>
                <a:gd name="T48" fmla="*/ 445 w 524"/>
                <a:gd name="T49" fmla="*/ 568 h 688"/>
                <a:gd name="T50" fmla="*/ 437 w 524"/>
                <a:gd name="T51" fmla="*/ 560 h 688"/>
                <a:gd name="T52" fmla="*/ 424 w 524"/>
                <a:gd name="T53" fmla="*/ 532 h 688"/>
                <a:gd name="T54" fmla="*/ 523 w 524"/>
                <a:gd name="T55" fmla="*/ 532 h 688"/>
                <a:gd name="T56" fmla="*/ 524 w 524"/>
                <a:gd name="T57" fmla="*/ 526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4" h="688">
                  <a:moveTo>
                    <a:pt x="524" y="526"/>
                  </a:moveTo>
                  <a:cubicBezTo>
                    <a:pt x="524" y="236"/>
                    <a:pt x="289" y="2"/>
                    <a:pt x="0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7" y="107"/>
                    <a:pt x="15" y="103"/>
                    <a:pt x="24" y="96"/>
                  </a:cubicBezTo>
                  <a:cubicBezTo>
                    <a:pt x="26" y="94"/>
                    <a:pt x="28" y="93"/>
                    <a:pt x="31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42" y="83"/>
                    <a:pt x="55" y="78"/>
                    <a:pt x="70" y="77"/>
                  </a:cubicBezTo>
                  <a:cubicBezTo>
                    <a:pt x="110" y="75"/>
                    <a:pt x="144" y="107"/>
                    <a:pt x="145" y="147"/>
                  </a:cubicBezTo>
                  <a:cubicBezTo>
                    <a:pt x="147" y="187"/>
                    <a:pt x="116" y="220"/>
                    <a:pt x="76" y="222"/>
                  </a:cubicBezTo>
                  <a:cubicBezTo>
                    <a:pt x="58" y="223"/>
                    <a:pt x="41" y="217"/>
                    <a:pt x="28" y="207"/>
                  </a:cubicBezTo>
                  <a:cubicBezTo>
                    <a:pt x="25" y="204"/>
                    <a:pt x="22" y="202"/>
                    <a:pt x="20" y="199"/>
                  </a:cubicBezTo>
                  <a:cubicBezTo>
                    <a:pt x="20" y="199"/>
                    <a:pt x="11" y="191"/>
                    <a:pt x="0" y="188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34" y="283"/>
                    <a:pt x="242" y="392"/>
                    <a:pt x="242" y="526"/>
                  </a:cubicBezTo>
                  <a:cubicBezTo>
                    <a:pt x="242" y="528"/>
                    <a:pt x="242" y="530"/>
                    <a:pt x="242" y="532"/>
                  </a:cubicBezTo>
                  <a:cubicBezTo>
                    <a:pt x="345" y="532"/>
                    <a:pt x="345" y="532"/>
                    <a:pt x="345" y="532"/>
                  </a:cubicBezTo>
                  <a:cubicBezTo>
                    <a:pt x="347" y="541"/>
                    <a:pt x="345" y="553"/>
                    <a:pt x="335" y="568"/>
                  </a:cubicBezTo>
                  <a:cubicBezTo>
                    <a:pt x="333" y="570"/>
                    <a:pt x="331" y="573"/>
                    <a:pt x="329" y="575"/>
                  </a:cubicBezTo>
                  <a:cubicBezTo>
                    <a:pt x="329" y="575"/>
                    <a:pt x="329" y="575"/>
                    <a:pt x="329" y="576"/>
                  </a:cubicBezTo>
                  <a:cubicBezTo>
                    <a:pt x="329" y="576"/>
                    <a:pt x="329" y="576"/>
                    <a:pt x="329" y="576"/>
                  </a:cubicBezTo>
                  <a:cubicBezTo>
                    <a:pt x="322" y="587"/>
                    <a:pt x="317" y="601"/>
                    <a:pt x="317" y="615"/>
                  </a:cubicBezTo>
                  <a:cubicBezTo>
                    <a:pt x="317" y="655"/>
                    <a:pt x="350" y="688"/>
                    <a:pt x="390" y="688"/>
                  </a:cubicBezTo>
                  <a:cubicBezTo>
                    <a:pt x="430" y="688"/>
                    <a:pt x="463" y="655"/>
                    <a:pt x="463" y="615"/>
                  </a:cubicBezTo>
                  <a:cubicBezTo>
                    <a:pt x="463" y="597"/>
                    <a:pt x="456" y="581"/>
                    <a:pt x="445" y="568"/>
                  </a:cubicBezTo>
                  <a:cubicBezTo>
                    <a:pt x="443" y="565"/>
                    <a:pt x="440" y="562"/>
                    <a:pt x="437" y="560"/>
                  </a:cubicBezTo>
                  <a:cubicBezTo>
                    <a:pt x="437" y="560"/>
                    <a:pt x="424" y="547"/>
                    <a:pt x="424" y="532"/>
                  </a:cubicBezTo>
                  <a:cubicBezTo>
                    <a:pt x="523" y="532"/>
                    <a:pt x="523" y="532"/>
                    <a:pt x="523" y="532"/>
                  </a:cubicBezTo>
                  <a:cubicBezTo>
                    <a:pt x="524" y="530"/>
                    <a:pt x="524" y="528"/>
                    <a:pt x="524" y="526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rot="607970">
              <a:off x="4805259" y="2244458"/>
              <a:ext cx="1663833" cy="1311590"/>
            </a:xfrm>
            <a:custGeom>
              <a:avLst/>
              <a:gdLst>
                <a:gd name="T0" fmla="*/ 597 w 674"/>
                <a:gd name="T1" fmla="*/ 77 h 532"/>
                <a:gd name="T2" fmla="*/ 558 w 674"/>
                <a:gd name="T3" fmla="*/ 91 h 532"/>
                <a:gd name="T4" fmla="*/ 558 w 674"/>
                <a:gd name="T5" fmla="*/ 91 h 532"/>
                <a:gd name="T6" fmla="*/ 558 w 674"/>
                <a:gd name="T7" fmla="*/ 91 h 532"/>
                <a:gd name="T8" fmla="*/ 551 w 674"/>
                <a:gd name="T9" fmla="*/ 96 h 532"/>
                <a:gd name="T10" fmla="*/ 527 w 674"/>
                <a:gd name="T11" fmla="*/ 108 h 532"/>
                <a:gd name="T12" fmla="*/ 527 w 674"/>
                <a:gd name="T13" fmla="*/ 0 h 532"/>
                <a:gd name="T14" fmla="*/ 525 w 674"/>
                <a:gd name="T15" fmla="*/ 0 h 532"/>
                <a:gd name="T16" fmla="*/ 0 w 674"/>
                <a:gd name="T17" fmla="*/ 526 h 532"/>
                <a:gd name="T18" fmla="*/ 0 w 674"/>
                <a:gd name="T19" fmla="*/ 532 h 532"/>
                <a:gd name="T20" fmla="*/ 97 w 674"/>
                <a:gd name="T21" fmla="*/ 532 h 532"/>
                <a:gd name="T22" fmla="*/ 86 w 674"/>
                <a:gd name="T23" fmla="*/ 504 h 532"/>
                <a:gd name="T24" fmla="*/ 80 w 674"/>
                <a:gd name="T25" fmla="*/ 496 h 532"/>
                <a:gd name="T26" fmla="*/ 80 w 674"/>
                <a:gd name="T27" fmla="*/ 496 h 532"/>
                <a:gd name="T28" fmla="*/ 80 w 674"/>
                <a:gd name="T29" fmla="*/ 496 h 532"/>
                <a:gd name="T30" fmla="*/ 68 w 674"/>
                <a:gd name="T31" fmla="*/ 457 h 532"/>
                <a:gd name="T32" fmla="*/ 141 w 674"/>
                <a:gd name="T33" fmla="*/ 384 h 532"/>
                <a:gd name="T34" fmla="*/ 214 w 674"/>
                <a:gd name="T35" fmla="*/ 457 h 532"/>
                <a:gd name="T36" fmla="*/ 196 w 674"/>
                <a:gd name="T37" fmla="*/ 504 h 532"/>
                <a:gd name="T38" fmla="*/ 188 w 674"/>
                <a:gd name="T39" fmla="*/ 512 h 532"/>
                <a:gd name="T40" fmla="*/ 176 w 674"/>
                <a:gd name="T41" fmla="*/ 532 h 532"/>
                <a:gd name="T42" fmla="*/ 282 w 674"/>
                <a:gd name="T43" fmla="*/ 532 h 532"/>
                <a:gd name="T44" fmla="*/ 281 w 674"/>
                <a:gd name="T45" fmla="*/ 526 h 532"/>
                <a:gd name="T46" fmla="*/ 525 w 674"/>
                <a:gd name="T47" fmla="*/ 282 h 532"/>
                <a:gd name="T48" fmla="*/ 527 w 674"/>
                <a:gd name="T49" fmla="*/ 282 h 532"/>
                <a:gd name="T50" fmla="*/ 527 w 674"/>
                <a:gd name="T51" fmla="*/ 188 h 532"/>
                <a:gd name="T52" fmla="*/ 547 w 674"/>
                <a:gd name="T53" fmla="*/ 199 h 532"/>
                <a:gd name="T54" fmla="*/ 555 w 674"/>
                <a:gd name="T55" fmla="*/ 207 h 532"/>
                <a:gd name="T56" fmla="*/ 603 w 674"/>
                <a:gd name="T57" fmla="*/ 222 h 532"/>
                <a:gd name="T58" fmla="*/ 672 w 674"/>
                <a:gd name="T59" fmla="*/ 147 h 532"/>
                <a:gd name="T60" fmla="*/ 597 w 674"/>
                <a:gd name="T61" fmla="*/ 77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74" h="532">
                  <a:moveTo>
                    <a:pt x="597" y="77"/>
                  </a:moveTo>
                  <a:cubicBezTo>
                    <a:pt x="582" y="78"/>
                    <a:pt x="569" y="83"/>
                    <a:pt x="558" y="91"/>
                  </a:cubicBezTo>
                  <a:cubicBezTo>
                    <a:pt x="558" y="91"/>
                    <a:pt x="558" y="91"/>
                    <a:pt x="558" y="91"/>
                  </a:cubicBezTo>
                  <a:cubicBezTo>
                    <a:pt x="558" y="91"/>
                    <a:pt x="558" y="91"/>
                    <a:pt x="558" y="91"/>
                  </a:cubicBezTo>
                  <a:cubicBezTo>
                    <a:pt x="555" y="93"/>
                    <a:pt x="553" y="94"/>
                    <a:pt x="551" y="96"/>
                  </a:cubicBezTo>
                  <a:cubicBezTo>
                    <a:pt x="542" y="103"/>
                    <a:pt x="534" y="107"/>
                    <a:pt x="527" y="108"/>
                  </a:cubicBezTo>
                  <a:cubicBezTo>
                    <a:pt x="527" y="0"/>
                    <a:pt x="527" y="0"/>
                    <a:pt x="527" y="0"/>
                  </a:cubicBezTo>
                  <a:cubicBezTo>
                    <a:pt x="527" y="0"/>
                    <a:pt x="526" y="0"/>
                    <a:pt x="525" y="0"/>
                  </a:cubicBezTo>
                  <a:cubicBezTo>
                    <a:pt x="235" y="0"/>
                    <a:pt x="0" y="236"/>
                    <a:pt x="0" y="526"/>
                  </a:cubicBezTo>
                  <a:cubicBezTo>
                    <a:pt x="0" y="528"/>
                    <a:pt x="0" y="530"/>
                    <a:pt x="0" y="532"/>
                  </a:cubicBezTo>
                  <a:cubicBezTo>
                    <a:pt x="97" y="532"/>
                    <a:pt x="97" y="532"/>
                    <a:pt x="97" y="532"/>
                  </a:cubicBezTo>
                  <a:cubicBezTo>
                    <a:pt x="97" y="525"/>
                    <a:pt x="94" y="515"/>
                    <a:pt x="86" y="504"/>
                  </a:cubicBezTo>
                  <a:cubicBezTo>
                    <a:pt x="84" y="501"/>
                    <a:pt x="82" y="499"/>
                    <a:pt x="80" y="496"/>
                  </a:cubicBezTo>
                  <a:cubicBezTo>
                    <a:pt x="80" y="496"/>
                    <a:pt x="80" y="496"/>
                    <a:pt x="80" y="496"/>
                  </a:cubicBezTo>
                  <a:cubicBezTo>
                    <a:pt x="80" y="496"/>
                    <a:pt x="80" y="496"/>
                    <a:pt x="80" y="496"/>
                  </a:cubicBezTo>
                  <a:cubicBezTo>
                    <a:pt x="73" y="485"/>
                    <a:pt x="68" y="471"/>
                    <a:pt x="68" y="457"/>
                  </a:cubicBezTo>
                  <a:cubicBezTo>
                    <a:pt x="68" y="417"/>
                    <a:pt x="101" y="384"/>
                    <a:pt x="141" y="384"/>
                  </a:cubicBezTo>
                  <a:cubicBezTo>
                    <a:pt x="181" y="384"/>
                    <a:pt x="214" y="417"/>
                    <a:pt x="214" y="457"/>
                  </a:cubicBezTo>
                  <a:cubicBezTo>
                    <a:pt x="214" y="475"/>
                    <a:pt x="207" y="491"/>
                    <a:pt x="196" y="504"/>
                  </a:cubicBezTo>
                  <a:cubicBezTo>
                    <a:pt x="194" y="507"/>
                    <a:pt x="191" y="509"/>
                    <a:pt x="188" y="512"/>
                  </a:cubicBezTo>
                  <a:cubicBezTo>
                    <a:pt x="188" y="512"/>
                    <a:pt x="179" y="521"/>
                    <a:pt x="176" y="532"/>
                  </a:cubicBezTo>
                  <a:cubicBezTo>
                    <a:pt x="282" y="532"/>
                    <a:pt x="282" y="532"/>
                    <a:pt x="282" y="532"/>
                  </a:cubicBezTo>
                  <a:cubicBezTo>
                    <a:pt x="281" y="530"/>
                    <a:pt x="281" y="528"/>
                    <a:pt x="281" y="526"/>
                  </a:cubicBezTo>
                  <a:cubicBezTo>
                    <a:pt x="281" y="391"/>
                    <a:pt x="391" y="282"/>
                    <a:pt x="525" y="282"/>
                  </a:cubicBezTo>
                  <a:cubicBezTo>
                    <a:pt x="526" y="282"/>
                    <a:pt x="527" y="282"/>
                    <a:pt x="527" y="282"/>
                  </a:cubicBezTo>
                  <a:cubicBezTo>
                    <a:pt x="527" y="188"/>
                    <a:pt x="527" y="188"/>
                    <a:pt x="527" y="188"/>
                  </a:cubicBezTo>
                  <a:cubicBezTo>
                    <a:pt x="538" y="191"/>
                    <a:pt x="547" y="199"/>
                    <a:pt x="547" y="199"/>
                  </a:cubicBezTo>
                  <a:cubicBezTo>
                    <a:pt x="549" y="202"/>
                    <a:pt x="552" y="204"/>
                    <a:pt x="555" y="207"/>
                  </a:cubicBezTo>
                  <a:cubicBezTo>
                    <a:pt x="568" y="217"/>
                    <a:pt x="585" y="223"/>
                    <a:pt x="603" y="222"/>
                  </a:cubicBezTo>
                  <a:cubicBezTo>
                    <a:pt x="643" y="220"/>
                    <a:pt x="674" y="187"/>
                    <a:pt x="672" y="147"/>
                  </a:cubicBezTo>
                  <a:cubicBezTo>
                    <a:pt x="671" y="107"/>
                    <a:pt x="637" y="75"/>
                    <a:pt x="597" y="77"/>
                  </a:cubicBezTo>
                  <a:close/>
                </a:path>
              </a:pathLst>
            </a:custGeom>
            <a:solidFill>
              <a:srgbClr val="FF8837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rot="607970">
              <a:off x="4610830" y="3141631"/>
              <a:ext cx="1301230" cy="1645185"/>
            </a:xfrm>
            <a:custGeom>
              <a:avLst/>
              <a:gdLst>
                <a:gd name="T0" fmla="*/ 487 w 527"/>
                <a:gd name="T1" fmla="*/ 583 h 667"/>
                <a:gd name="T2" fmla="*/ 478 w 527"/>
                <a:gd name="T3" fmla="*/ 591 h 667"/>
                <a:gd name="T4" fmla="*/ 431 w 527"/>
                <a:gd name="T5" fmla="*/ 606 h 667"/>
                <a:gd name="T6" fmla="*/ 361 w 527"/>
                <a:gd name="T7" fmla="*/ 531 h 667"/>
                <a:gd name="T8" fmla="*/ 437 w 527"/>
                <a:gd name="T9" fmla="*/ 461 h 667"/>
                <a:gd name="T10" fmla="*/ 476 w 527"/>
                <a:gd name="T11" fmla="*/ 475 h 667"/>
                <a:gd name="T12" fmla="*/ 476 w 527"/>
                <a:gd name="T13" fmla="*/ 475 h 667"/>
                <a:gd name="T14" fmla="*/ 476 w 527"/>
                <a:gd name="T15" fmla="*/ 475 h 667"/>
                <a:gd name="T16" fmla="*/ 483 w 527"/>
                <a:gd name="T17" fmla="*/ 480 h 667"/>
                <a:gd name="T18" fmla="*/ 527 w 527"/>
                <a:gd name="T19" fmla="*/ 489 h 667"/>
                <a:gd name="T20" fmla="*/ 527 w 527"/>
                <a:gd name="T21" fmla="*/ 386 h 667"/>
                <a:gd name="T22" fmla="*/ 525 w 527"/>
                <a:gd name="T23" fmla="*/ 386 h 667"/>
                <a:gd name="T24" fmla="*/ 282 w 527"/>
                <a:gd name="T25" fmla="*/ 148 h 667"/>
                <a:gd name="T26" fmla="*/ 176 w 527"/>
                <a:gd name="T27" fmla="*/ 148 h 667"/>
                <a:gd name="T28" fmla="*/ 188 w 527"/>
                <a:gd name="T29" fmla="*/ 128 h 667"/>
                <a:gd name="T30" fmla="*/ 196 w 527"/>
                <a:gd name="T31" fmla="*/ 120 h 667"/>
                <a:gd name="T32" fmla="*/ 214 w 527"/>
                <a:gd name="T33" fmla="*/ 73 h 667"/>
                <a:gd name="T34" fmla="*/ 141 w 527"/>
                <a:gd name="T35" fmla="*/ 0 h 667"/>
                <a:gd name="T36" fmla="*/ 68 w 527"/>
                <a:gd name="T37" fmla="*/ 73 h 667"/>
                <a:gd name="T38" fmla="*/ 80 w 527"/>
                <a:gd name="T39" fmla="*/ 112 h 667"/>
                <a:gd name="T40" fmla="*/ 80 w 527"/>
                <a:gd name="T41" fmla="*/ 112 h 667"/>
                <a:gd name="T42" fmla="*/ 80 w 527"/>
                <a:gd name="T43" fmla="*/ 112 h 667"/>
                <a:gd name="T44" fmla="*/ 86 w 527"/>
                <a:gd name="T45" fmla="*/ 120 h 667"/>
                <a:gd name="T46" fmla="*/ 97 w 527"/>
                <a:gd name="T47" fmla="*/ 148 h 667"/>
                <a:gd name="T48" fmla="*/ 0 w 527"/>
                <a:gd name="T49" fmla="*/ 148 h 667"/>
                <a:gd name="T50" fmla="*/ 525 w 527"/>
                <a:gd name="T51" fmla="*/ 667 h 667"/>
                <a:gd name="T52" fmla="*/ 527 w 527"/>
                <a:gd name="T53" fmla="*/ 667 h 667"/>
                <a:gd name="T54" fmla="*/ 527 w 527"/>
                <a:gd name="T55" fmla="*/ 575 h 667"/>
                <a:gd name="T56" fmla="*/ 487 w 527"/>
                <a:gd name="T57" fmla="*/ 58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27" h="667">
                  <a:moveTo>
                    <a:pt x="487" y="583"/>
                  </a:moveTo>
                  <a:cubicBezTo>
                    <a:pt x="484" y="586"/>
                    <a:pt x="482" y="588"/>
                    <a:pt x="478" y="591"/>
                  </a:cubicBezTo>
                  <a:cubicBezTo>
                    <a:pt x="465" y="601"/>
                    <a:pt x="449" y="607"/>
                    <a:pt x="431" y="606"/>
                  </a:cubicBezTo>
                  <a:cubicBezTo>
                    <a:pt x="391" y="604"/>
                    <a:pt x="360" y="571"/>
                    <a:pt x="361" y="531"/>
                  </a:cubicBezTo>
                  <a:cubicBezTo>
                    <a:pt x="363" y="491"/>
                    <a:pt x="397" y="459"/>
                    <a:pt x="437" y="461"/>
                  </a:cubicBezTo>
                  <a:cubicBezTo>
                    <a:pt x="451" y="462"/>
                    <a:pt x="465" y="467"/>
                    <a:pt x="476" y="475"/>
                  </a:cubicBezTo>
                  <a:cubicBezTo>
                    <a:pt x="476" y="475"/>
                    <a:pt x="476" y="475"/>
                    <a:pt x="476" y="475"/>
                  </a:cubicBezTo>
                  <a:cubicBezTo>
                    <a:pt x="476" y="475"/>
                    <a:pt x="476" y="475"/>
                    <a:pt x="476" y="475"/>
                  </a:cubicBezTo>
                  <a:cubicBezTo>
                    <a:pt x="478" y="477"/>
                    <a:pt x="481" y="478"/>
                    <a:pt x="483" y="480"/>
                  </a:cubicBezTo>
                  <a:cubicBezTo>
                    <a:pt x="504" y="496"/>
                    <a:pt x="519" y="494"/>
                    <a:pt x="527" y="489"/>
                  </a:cubicBezTo>
                  <a:cubicBezTo>
                    <a:pt x="527" y="386"/>
                    <a:pt x="527" y="386"/>
                    <a:pt x="527" y="386"/>
                  </a:cubicBezTo>
                  <a:cubicBezTo>
                    <a:pt x="527" y="386"/>
                    <a:pt x="526" y="386"/>
                    <a:pt x="525" y="386"/>
                  </a:cubicBezTo>
                  <a:cubicBezTo>
                    <a:pt x="393" y="386"/>
                    <a:pt x="285" y="280"/>
                    <a:pt x="282" y="148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9" y="137"/>
                    <a:pt x="188" y="128"/>
                    <a:pt x="188" y="128"/>
                  </a:cubicBezTo>
                  <a:cubicBezTo>
                    <a:pt x="191" y="125"/>
                    <a:pt x="194" y="123"/>
                    <a:pt x="196" y="120"/>
                  </a:cubicBezTo>
                  <a:cubicBezTo>
                    <a:pt x="207" y="107"/>
                    <a:pt x="214" y="91"/>
                    <a:pt x="214" y="73"/>
                  </a:cubicBezTo>
                  <a:cubicBezTo>
                    <a:pt x="214" y="33"/>
                    <a:pt x="181" y="0"/>
                    <a:pt x="141" y="0"/>
                  </a:cubicBezTo>
                  <a:cubicBezTo>
                    <a:pt x="101" y="0"/>
                    <a:pt x="68" y="33"/>
                    <a:pt x="68" y="73"/>
                  </a:cubicBezTo>
                  <a:cubicBezTo>
                    <a:pt x="68" y="87"/>
                    <a:pt x="73" y="101"/>
                    <a:pt x="80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82" y="115"/>
                    <a:pt x="84" y="117"/>
                    <a:pt x="86" y="120"/>
                  </a:cubicBezTo>
                  <a:cubicBezTo>
                    <a:pt x="94" y="131"/>
                    <a:pt x="97" y="141"/>
                    <a:pt x="97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3" y="436"/>
                    <a:pt x="237" y="667"/>
                    <a:pt x="525" y="667"/>
                  </a:cubicBezTo>
                  <a:cubicBezTo>
                    <a:pt x="526" y="667"/>
                    <a:pt x="527" y="667"/>
                    <a:pt x="527" y="667"/>
                  </a:cubicBezTo>
                  <a:cubicBezTo>
                    <a:pt x="527" y="575"/>
                    <a:pt x="527" y="575"/>
                    <a:pt x="527" y="575"/>
                  </a:cubicBezTo>
                  <a:cubicBezTo>
                    <a:pt x="509" y="563"/>
                    <a:pt x="487" y="583"/>
                    <a:pt x="487" y="58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607970">
              <a:off x="5450667" y="3695025"/>
              <a:ext cx="1701131" cy="1280509"/>
            </a:xfrm>
            <a:custGeom>
              <a:avLst/>
              <a:gdLst>
                <a:gd name="T0" fmla="*/ 604 w 690"/>
                <a:gd name="T1" fmla="*/ 28 h 519"/>
                <a:gd name="T2" fmla="*/ 612 w 690"/>
                <a:gd name="T3" fmla="*/ 36 h 519"/>
                <a:gd name="T4" fmla="*/ 630 w 690"/>
                <a:gd name="T5" fmla="*/ 83 h 519"/>
                <a:gd name="T6" fmla="*/ 557 w 690"/>
                <a:gd name="T7" fmla="*/ 156 h 519"/>
                <a:gd name="T8" fmla="*/ 484 w 690"/>
                <a:gd name="T9" fmla="*/ 83 h 519"/>
                <a:gd name="T10" fmla="*/ 496 w 690"/>
                <a:gd name="T11" fmla="*/ 44 h 519"/>
                <a:gd name="T12" fmla="*/ 496 w 690"/>
                <a:gd name="T13" fmla="*/ 44 h 519"/>
                <a:gd name="T14" fmla="*/ 496 w 690"/>
                <a:gd name="T15" fmla="*/ 43 h 519"/>
                <a:gd name="T16" fmla="*/ 502 w 690"/>
                <a:gd name="T17" fmla="*/ 36 h 519"/>
                <a:gd name="T18" fmla="*/ 512 w 690"/>
                <a:gd name="T19" fmla="*/ 0 h 519"/>
                <a:gd name="T20" fmla="*/ 409 w 690"/>
                <a:gd name="T21" fmla="*/ 0 h 519"/>
                <a:gd name="T22" fmla="*/ 167 w 690"/>
                <a:gd name="T23" fmla="*/ 238 h 519"/>
                <a:gd name="T24" fmla="*/ 167 w 690"/>
                <a:gd name="T25" fmla="*/ 341 h 519"/>
                <a:gd name="T26" fmla="*/ 123 w 690"/>
                <a:gd name="T27" fmla="*/ 332 h 519"/>
                <a:gd name="T28" fmla="*/ 116 w 690"/>
                <a:gd name="T29" fmla="*/ 327 h 519"/>
                <a:gd name="T30" fmla="*/ 116 w 690"/>
                <a:gd name="T31" fmla="*/ 327 h 519"/>
                <a:gd name="T32" fmla="*/ 116 w 690"/>
                <a:gd name="T33" fmla="*/ 327 h 519"/>
                <a:gd name="T34" fmla="*/ 77 w 690"/>
                <a:gd name="T35" fmla="*/ 313 h 519"/>
                <a:gd name="T36" fmla="*/ 1 w 690"/>
                <a:gd name="T37" fmla="*/ 383 h 519"/>
                <a:gd name="T38" fmla="*/ 71 w 690"/>
                <a:gd name="T39" fmla="*/ 458 h 519"/>
                <a:gd name="T40" fmla="*/ 118 w 690"/>
                <a:gd name="T41" fmla="*/ 443 h 519"/>
                <a:gd name="T42" fmla="*/ 127 w 690"/>
                <a:gd name="T43" fmla="*/ 435 h 519"/>
                <a:gd name="T44" fmla="*/ 167 w 690"/>
                <a:gd name="T45" fmla="*/ 427 h 519"/>
                <a:gd name="T46" fmla="*/ 167 w 690"/>
                <a:gd name="T47" fmla="*/ 519 h 519"/>
                <a:gd name="T48" fmla="*/ 690 w 690"/>
                <a:gd name="T49" fmla="*/ 0 h 519"/>
                <a:gd name="T50" fmla="*/ 591 w 690"/>
                <a:gd name="T51" fmla="*/ 0 h 519"/>
                <a:gd name="T52" fmla="*/ 604 w 690"/>
                <a:gd name="T53" fmla="*/ 28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0" h="519">
                  <a:moveTo>
                    <a:pt x="604" y="28"/>
                  </a:moveTo>
                  <a:cubicBezTo>
                    <a:pt x="607" y="30"/>
                    <a:pt x="610" y="33"/>
                    <a:pt x="612" y="36"/>
                  </a:cubicBezTo>
                  <a:cubicBezTo>
                    <a:pt x="623" y="49"/>
                    <a:pt x="630" y="65"/>
                    <a:pt x="630" y="83"/>
                  </a:cubicBezTo>
                  <a:cubicBezTo>
                    <a:pt x="630" y="123"/>
                    <a:pt x="597" y="156"/>
                    <a:pt x="557" y="156"/>
                  </a:cubicBezTo>
                  <a:cubicBezTo>
                    <a:pt x="517" y="156"/>
                    <a:pt x="484" y="123"/>
                    <a:pt x="484" y="83"/>
                  </a:cubicBezTo>
                  <a:cubicBezTo>
                    <a:pt x="484" y="69"/>
                    <a:pt x="489" y="55"/>
                    <a:pt x="496" y="44"/>
                  </a:cubicBezTo>
                  <a:cubicBezTo>
                    <a:pt x="496" y="44"/>
                    <a:pt x="496" y="44"/>
                    <a:pt x="496" y="44"/>
                  </a:cubicBezTo>
                  <a:cubicBezTo>
                    <a:pt x="496" y="43"/>
                    <a:pt x="496" y="43"/>
                    <a:pt x="496" y="43"/>
                  </a:cubicBezTo>
                  <a:cubicBezTo>
                    <a:pt x="498" y="41"/>
                    <a:pt x="500" y="38"/>
                    <a:pt x="502" y="36"/>
                  </a:cubicBezTo>
                  <a:cubicBezTo>
                    <a:pt x="512" y="21"/>
                    <a:pt x="514" y="9"/>
                    <a:pt x="512" y="0"/>
                  </a:cubicBezTo>
                  <a:cubicBezTo>
                    <a:pt x="409" y="0"/>
                    <a:pt x="409" y="0"/>
                    <a:pt x="409" y="0"/>
                  </a:cubicBezTo>
                  <a:cubicBezTo>
                    <a:pt x="405" y="131"/>
                    <a:pt x="299" y="236"/>
                    <a:pt x="167" y="238"/>
                  </a:cubicBezTo>
                  <a:cubicBezTo>
                    <a:pt x="167" y="341"/>
                    <a:pt x="167" y="341"/>
                    <a:pt x="167" y="341"/>
                  </a:cubicBezTo>
                  <a:cubicBezTo>
                    <a:pt x="159" y="346"/>
                    <a:pt x="144" y="348"/>
                    <a:pt x="123" y="332"/>
                  </a:cubicBezTo>
                  <a:cubicBezTo>
                    <a:pt x="121" y="330"/>
                    <a:pt x="118" y="329"/>
                    <a:pt x="116" y="327"/>
                  </a:cubicBezTo>
                  <a:cubicBezTo>
                    <a:pt x="116" y="327"/>
                    <a:pt x="116" y="327"/>
                    <a:pt x="116" y="327"/>
                  </a:cubicBezTo>
                  <a:cubicBezTo>
                    <a:pt x="116" y="327"/>
                    <a:pt x="116" y="327"/>
                    <a:pt x="116" y="327"/>
                  </a:cubicBezTo>
                  <a:cubicBezTo>
                    <a:pt x="105" y="319"/>
                    <a:pt x="91" y="314"/>
                    <a:pt x="77" y="313"/>
                  </a:cubicBezTo>
                  <a:cubicBezTo>
                    <a:pt x="37" y="311"/>
                    <a:pt x="3" y="343"/>
                    <a:pt x="1" y="383"/>
                  </a:cubicBezTo>
                  <a:cubicBezTo>
                    <a:pt x="0" y="423"/>
                    <a:pt x="31" y="456"/>
                    <a:pt x="71" y="458"/>
                  </a:cubicBezTo>
                  <a:cubicBezTo>
                    <a:pt x="89" y="459"/>
                    <a:pt x="105" y="453"/>
                    <a:pt x="118" y="443"/>
                  </a:cubicBezTo>
                  <a:cubicBezTo>
                    <a:pt x="122" y="440"/>
                    <a:pt x="124" y="438"/>
                    <a:pt x="127" y="435"/>
                  </a:cubicBezTo>
                  <a:cubicBezTo>
                    <a:pt x="127" y="435"/>
                    <a:pt x="149" y="415"/>
                    <a:pt x="167" y="427"/>
                  </a:cubicBezTo>
                  <a:cubicBezTo>
                    <a:pt x="167" y="519"/>
                    <a:pt x="167" y="519"/>
                    <a:pt x="167" y="519"/>
                  </a:cubicBezTo>
                  <a:cubicBezTo>
                    <a:pt x="454" y="518"/>
                    <a:pt x="687" y="287"/>
                    <a:pt x="690" y="0"/>
                  </a:cubicBezTo>
                  <a:cubicBezTo>
                    <a:pt x="591" y="0"/>
                    <a:pt x="591" y="0"/>
                    <a:pt x="591" y="0"/>
                  </a:cubicBezTo>
                  <a:cubicBezTo>
                    <a:pt x="591" y="15"/>
                    <a:pt x="604" y="28"/>
                    <a:pt x="604" y="28"/>
                  </a:cubicBezTo>
                  <a:close/>
                </a:path>
              </a:pathLst>
            </a:cu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49"/>
            <p:cNvSpPr>
              <a:spLocks noEditPoints="1"/>
            </p:cNvSpPr>
            <p:nvPr/>
          </p:nvSpPr>
          <p:spPr bwMode="auto">
            <a:xfrm>
              <a:off x="4960643" y="3858780"/>
              <a:ext cx="344930" cy="298072"/>
            </a:xfrm>
            <a:custGeom>
              <a:avLst/>
              <a:gdLst>
                <a:gd name="T0" fmla="*/ 112 w 112"/>
                <a:gd name="T1" fmla="*/ 40 h 97"/>
                <a:gd name="T2" fmla="*/ 104 w 112"/>
                <a:gd name="T3" fmla="*/ 48 h 97"/>
                <a:gd name="T4" fmla="*/ 104 w 112"/>
                <a:gd name="T5" fmla="*/ 72 h 97"/>
                <a:gd name="T6" fmla="*/ 96 w 112"/>
                <a:gd name="T7" fmla="*/ 80 h 97"/>
                <a:gd name="T8" fmla="*/ 45 w 112"/>
                <a:gd name="T9" fmla="*/ 56 h 97"/>
                <a:gd name="T10" fmla="*/ 40 w 112"/>
                <a:gd name="T11" fmla="*/ 72 h 97"/>
                <a:gd name="T12" fmla="*/ 48 w 112"/>
                <a:gd name="T13" fmla="*/ 89 h 97"/>
                <a:gd name="T14" fmla="*/ 22 w 112"/>
                <a:gd name="T15" fmla="*/ 92 h 97"/>
                <a:gd name="T16" fmla="*/ 17 w 112"/>
                <a:gd name="T17" fmla="*/ 56 h 97"/>
                <a:gd name="T18" fmla="*/ 10 w 112"/>
                <a:gd name="T19" fmla="*/ 56 h 97"/>
                <a:gd name="T20" fmla="*/ 0 w 112"/>
                <a:gd name="T21" fmla="*/ 46 h 97"/>
                <a:gd name="T22" fmla="*/ 0 w 112"/>
                <a:gd name="T23" fmla="*/ 34 h 97"/>
                <a:gd name="T24" fmla="*/ 10 w 112"/>
                <a:gd name="T25" fmla="*/ 24 h 97"/>
                <a:gd name="T26" fmla="*/ 40 w 112"/>
                <a:gd name="T27" fmla="*/ 24 h 97"/>
                <a:gd name="T28" fmla="*/ 96 w 112"/>
                <a:gd name="T29" fmla="*/ 0 h 97"/>
                <a:gd name="T30" fmla="*/ 104 w 112"/>
                <a:gd name="T31" fmla="*/ 8 h 97"/>
                <a:gd name="T32" fmla="*/ 104 w 112"/>
                <a:gd name="T33" fmla="*/ 32 h 97"/>
                <a:gd name="T34" fmla="*/ 112 w 112"/>
                <a:gd name="T35" fmla="*/ 40 h 97"/>
                <a:gd name="T36" fmla="*/ 96 w 112"/>
                <a:gd name="T37" fmla="*/ 10 h 97"/>
                <a:gd name="T38" fmla="*/ 48 w 112"/>
                <a:gd name="T39" fmla="*/ 31 h 97"/>
                <a:gd name="T40" fmla="*/ 48 w 112"/>
                <a:gd name="T41" fmla="*/ 48 h 97"/>
                <a:gd name="T42" fmla="*/ 96 w 112"/>
                <a:gd name="T43" fmla="*/ 69 h 97"/>
                <a:gd name="T44" fmla="*/ 96 w 112"/>
                <a:gd name="T45" fmla="*/ 1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97">
                  <a:moveTo>
                    <a:pt x="112" y="40"/>
                  </a:moveTo>
                  <a:cubicBezTo>
                    <a:pt x="112" y="44"/>
                    <a:pt x="108" y="48"/>
                    <a:pt x="104" y="48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76"/>
                    <a:pt x="100" y="80"/>
                    <a:pt x="96" y="80"/>
                  </a:cubicBezTo>
                  <a:cubicBezTo>
                    <a:pt x="84" y="70"/>
                    <a:pt x="67" y="58"/>
                    <a:pt x="45" y="56"/>
                  </a:cubicBezTo>
                  <a:cubicBezTo>
                    <a:pt x="37" y="58"/>
                    <a:pt x="35" y="67"/>
                    <a:pt x="40" y="72"/>
                  </a:cubicBezTo>
                  <a:cubicBezTo>
                    <a:pt x="35" y="79"/>
                    <a:pt x="41" y="84"/>
                    <a:pt x="48" y="89"/>
                  </a:cubicBezTo>
                  <a:cubicBezTo>
                    <a:pt x="44" y="97"/>
                    <a:pt x="28" y="97"/>
                    <a:pt x="22" y="92"/>
                  </a:cubicBezTo>
                  <a:cubicBezTo>
                    <a:pt x="18" y="81"/>
                    <a:pt x="13" y="70"/>
                    <a:pt x="17" y="5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4" y="56"/>
                    <a:pt x="0" y="51"/>
                    <a:pt x="0" y="46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28"/>
                    <a:pt x="4" y="24"/>
                    <a:pt x="1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64" y="24"/>
                    <a:pt x="84" y="10"/>
                    <a:pt x="96" y="0"/>
                  </a:cubicBezTo>
                  <a:cubicBezTo>
                    <a:pt x="100" y="0"/>
                    <a:pt x="104" y="3"/>
                    <a:pt x="104" y="8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8" y="32"/>
                    <a:pt x="112" y="35"/>
                    <a:pt x="112" y="40"/>
                  </a:cubicBezTo>
                  <a:close/>
                  <a:moveTo>
                    <a:pt x="96" y="10"/>
                  </a:moveTo>
                  <a:cubicBezTo>
                    <a:pt x="79" y="22"/>
                    <a:pt x="63" y="29"/>
                    <a:pt x="48" y="31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63" y="50"/>
                    <a:pt x="79" y="57"/>
                    <a:pt x="96" y="69"/>
                  </a:cubicBezTo>
                  <a:lnTo>
                    <a:pt x="96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53"/>
            <p:cNvSpPr>
              <a:spLocks noEditPoints="1"/>
            </p:cNvSpPr>
            <p:nvPr/>
          </p:nvSpPr>
          <p:spPr bwMode="auto">
            <a:xfrm>
              <a:off x="6280640" y="4253348"/>
              <a:ext cx="329370" cy="347329"/>
            </a:xfrm>
            <a:custGeom>
              <a:avLst/>
              <a:gdLst>
                <a:gd name="T0" fmla="*/ 0 w 96"/>
                <a:gd name="T1" fmla="*/ 48 h 96"/>
                <a:gd name="T2" fmla="*/ 63 w 96"/>
                <a:gd name="T3" fmla="*/ 33 h 96"/>
                <a:gd name="T4" fmla="*/ 69 w 96"/>
                <a:gd name="T5" fmla="*/ 30 h 96"/>
                <a:gd name="T6" fmla="*/ 75 w 96"/>
                <a:gd name="T7" fmla="*/ 29 h 96"/>
                <a:gd name="T8" fmla="*/ 73 w 96"/>
                <a:gd name="T9" fmla="*/ 26 h 96"/>
                <a:gd name="T10" fmla="*/ 69 w 96"/>
                <a:gd name="T11" fmla="*/ 22 h 96"/>
                <a:gd name="T12" fmla="*/ 66 w 96"/>
                <a:gd name="T13" fmla="*/ 22 h 96"/>
                <a:gd name="T14" fmla="*/ 63 w 96"/>
                <a:gd name="T15" fmla="*/ 20 h 96"/>
                <a:gd name="T16" fmla="*/ 57 w 96"/>
                <a:gd name="T17" fmla="*/ 18 h 96"/>
                <a:gd name="T18" fmla="*/ 58 w 96"/>
                <a:gd name="T19" fmla="*/ 24 h 96"/>
                <a:gd name="T20" fmla="*/ 56 w 96"/>
                <a:gd name="T21" fmla="*/ 29 h 96"/>
                <a:gd name="T22" fmla="*/ 51 w 96"/>
                <a:gd name="T23" fmla="*/ 25 h 96"/>
                <a:gd name="T24" fmla="*/ 43 w 96"/>
                <a:gd name="T25" fmla="*/ 22 h 96"/>
                <a:gd name="T26" fmla="*/ 45 w 96"/>
                <a:gd name="T27" fmla="*/ 17 h 96"/>
                <a:gd name="T28" fmla="*/ 53 w 96"/>
                <a:gd name="T29" fmla="*/ 14 h 96"/>
                <a:gd name="T30" fmla="*/ 51 w 96"/>
                <a:gd name="T31" fmla="*/ 12 h 96"/>
                <a:gd name="T32" fmla="*/ 47 w 96"/>
                <a:gd name="T33" fmla="*/ 12 h 96"/>
                <a:gd name="T34" fmla="*/ 41 w 96"/>
                <a:gd name="T35" fmla="*/ 9 h 96"/>
                <a:gd name="T36" fmla="*/ 42 w 96"/>
                <a:gd name="T37" fmla="*/ 13 h 96"/>
                <a:gd name="T38" fmla="*/ 39 w 96"/>
                <a:gd name="T39" fmla="*/ 13 h 96"/>
                <a:gd name="T40" fmla="*/ 35 w 96"/>
                <a:gd name="T41" fmla="*/ 10 h 96"/>
                <a:gd name="T42" fmla="*/ 31 w 96"/>
                <a:gd name="T43" fmla="*/ 12 h 96"/>
                <a:gd name="T44" fmla="*/ 35 w 96"/>
                <a:gd name="T45" fmla="*/ 12 h 96"/>
                <a:gd name="T46" fmla="*/ 32 w 96"/>
                <a:gd name="T47" fmla="*/ 14 h 96"/>
                <a:gd name="T48" fmla="*/ 14 w 96"/>
                <a:gd name="T49" fmla="*/ 26 h 96"/>
                <a:gd name="T50" fmla="*/ 16 w 96"/>
                <a:gd name="T51" fmla="*/ 29 h 96"/>
                <a:gd name="T52" fmla="*/ 19 w 96"/>
                <a:gd name="T53" fmla="*/ 33 h 96"/>
                <a:gd name="T54" fmla="*/ 18 w 96"/>
                <a:gd name="T55" fmla="*/ 39 h 96"/>
                <a:gd name="T56" fmla="*/ 22 w 96"/>
                <a:gd name="T57" fmla="*/ 46 h 96"/>
                <a:gd name="T58" fmla="*/ 27 w 96"/>
                <a:gd name="T59" fmla="*/ 53 h 96"/>
                <a:gd name="T60" fmla="*/ 29 w 96"/>
                <a:gd name="T61" fmla="*/ 56 h 96"/>
                <a:gd name="T62" fmla="*/ 26 w 96"/>
                <a:gd name="T63" fmla="*/ 49 h 96"/>
                <a:gd name="T64" fmla="*/ 31 w 96"/>
                <a:gd name="T65" fmla="*/ 56 h 96"/>
                <a:gd name="T66" fmla="*/ 37 w 96"/>
                <a:gd name="T67" fmla="*/ 63 h 96"/>
                <a:gd name="T68" fmla="*/ 46 w 96"/>
                <a:gd name="T69" fmla="*/ 67 h 96"/>
                <a:gd name="T70" fmla="*/ 53 w 96"/>
                <a:gd name="T71" fmla="*/ 72 h 96"/>
                <a:gd name="T72" fmla="*/ 56 w 96"/>
                <a:gd name="T73" fmla="*/ 71 h 96"/>
                <a:gd name="T74" fmla="*/ 52 w 96"/>
                <a:gd name="T75" fmla="*/ 66 h 96"/>
                <a:gd name="T76" fmla="*/ 49 w 96"/>
                <a:gd name="T77" fmla="*/ 65 h 96"/>
                <a:gd name="T78" fmla="*/ 48 w 96"/>
                <a:gd name="T79" fmla="*/ 59 h 96"/>
                <a:gd name="T80" fmla="*/ 42 w 96"/>
                <a:gd name="T81" fmla="*/ 62 h 96"/>
                <a:gd name="T82" fmla="*/ 41 w 96"/>
                <a:gd name="T83" fmla="*/ 52 h 96"/>
                <a:gd name="T84" fmla="*/ 45 w 96"/>
                <a:gd name="T85" fmla="*/ 51 h 96"/>
                <a:gd name="T86" fmla="*/ 48 w 96"/>
                <a:gd name="T87" fmla="*/ 50 h 96"/>
                <a:gd name="T88" fmla="*/ 53 w 96"/>
                <a:gd name="T89" fmla="*/ 52 h 96"/>
                <a:gd name="T90" fmla="*/ 55 w 96"/>
                <a:gd name="T91" fmla="*/ 51 h 96"/>
                <a:gd name="T92" fmla="*/ 58 w 96"/>
                <a:gd name="T93" fmla="*/ 45 h 96"/>
                <a:gd name="T94" fmla="*/ 58 w 96"/>
                <a:gd name="T95" fmla="*/ 42 h 96"/>
                <a:gd name="T96" fmla="*/ 62 w 96"/>
                <a:gd name="T97" fmla="*/ 39 h 96"/>
                <a:gd name="T98" fmla="*/ 66 w 96"/>
                <a:gd name="T99" fmla="*/ 35 h 96"/>
                <a:gd name="T100" fmla="*/ 68 w 96"/>
                <a:gd name="T101" fmla="*/ 32 h 96"/>
                <a:gd name="T102" fmla="*/ 63 w 96"/>
                <a:gd name="T103" fmla="*/ 33 h 96"/>
                <a:gd name="T104" fmla="*/ 73 w 96"/>
                <a:gd name="T105" fmla="*/ 74 h 96"/>
                <a:gd name="T106" fmla="*/ 68 w 96"/>
                <a:gd name="T107" fmla="*/ 72 h 96"/>
                <a:gd name="T108" fmla="*/ 62 w 96"/>
                <a:gd name="T109" fmla="*/ 71 h 96"/>
                <a:gd name="T110" fmla="*/ 59 w 96"/>
                <a:gd name="T111" fmla="*/ 71 h 96"/>
                <a:gd name="T112" fmla="*/ 57 w 96"/>
                <a:gd name="T113" fmla="*/ 76 h 96"/>
                <a:gd name="T114" fmla="*/ 55 w 96"/>
                <a:gd name="T115" fmla="*/ 83 h 96"/>
                <a:gd name="T116" fmla="*/ 76 w 96"/>
                <a:gd name="T117" fmla="*/ 7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" h="96">
                  <a:moveTo>
                    <a:pt x="96" y="48"/>
                  </a:moveTo>
                  <a:cubicBezTo>
                    <a:pt x="96" y="74"/>
                    <a:pt x="74" y="96"/>
                    <a:pt x="48" y="96"/>
                  </a:cubicBezTo>
                  <a:cubicBezTo>
                    <a:pt x="21" y="96"/>
                    <a:pt x="0" y="74"/>
                    <a:pt x="0" y="48"/>
                  </a:cubicBezTo>
                  <a:cubicBezTo>
                    <a:pt x="0" y="21"/>
                    <a:pt x="21" y="0"/>
                    <a:pt x="48" y="0"/>
                  </a:cubicBezTo>
                  <a:cubicBezTo>
                    <a:pt x="74" y="0"/>
                    <a:pt x="96" y="21"/>
                    <a:pt x="96" y="48"/>
                  </a:cubicBezTo>
                  <a:close/>
                  <a:moveTo>
                    <a:pt x="63" y="33"/>
                  </a:moveTo>
                  <a:cubicBezTo>
                    <a:pt x="64" y="33"/>
                    <a:pt x="64" y="32"/>
                    <a:pt x="64" y="32"/>
                  </a:cubicBezTo>
                  <a:cubicBezTo>
                    <a:pt x="64" y="32"/>
                    <a:pt x="65" y="31"/>
                    <a:pt x="65" y="31"/>
                  </a:cubicBezTo>
                  <a:cubicBezTo>
                    <a:pt x="66" y="31"/>
                    <a:pt x="68" y="30"/>
                    <a:pt x="69" y="30"/>
                  </a:cubicBezTo>
                  <a:cubicBezTo>
                    <a:pt x="70" y="30"/>
                    <a:pt x="71" y="30"/>
                    <a:pt x="72" y="31"/>
                  </a:cubicBezTo>
                  <a:cubicBezTo>
                    <a:pt x="72" y="31"/>
                    <a:pt x="73" y="29"/>
                    <a:pt x="73" y="29"/>
                  </a:cubicBezTo>
                  <a:cubicBezTo>
                    <a:pt x="74" y="29"/>
                    <a:pt x="75" y="29"/>
                    <a:pt x="75" y="29"/>
                  </a:cubicBezTo>
                  <a:cubicBezTo>
                    <a:pt x="75" y="28"/>
                    <a:pt x="75" y="27"/>
                    <a:pt x="75" y="27"/>
                  </a:cubicBezTo>
                  <a:cubicBezTo>
                    <a:pt x="74" y="27"/>
                    <a:pt x="74" y="26"/>
                    <a:pt x="74" y="26"/>
                  </a:cubicBezTo>
                  <a:cubicBezTo>
                    <a:pt x="74" y="26"/>
                    <a:pt x="74" y="26"/>
                    <a:pt x="73" y="26"/>
                  </a:cubicBezTo>
                  <a:cubicBezTo>
                    <a:pt x="74" y="25"/>
                    <a:pt x="72" y="26"/>
                    <a:pt x="72" y="26"/>
                  </a:cubicBezTo>
                  <a:cubicBezTo>
                    <a:pt x="70" y="25"/>
                    <a:pt x="71" y="24"/>
                    <a:pt x="70" y="23"/>
                  </a:cubicBezTo>
                  <a:cubicBezTo>
                    <a:pt x="70" y="23"/>
                    <a:pt x="69" y="22"/>
                    <a:pt x="69" y="22"/>
                  </a:cubicBezTo>
                  <a:cubicBezTo>
                    <a:pt x="69" y="22"/>
                    <a:pt x="69" y="21"/>
                    <a:pt x="68" y="21"/>
                  </a:cubicBezTo>
                  <a:cubicBezTo>
                    <a:pt x="68" y="21"/>
                    <a:pt x="67" y="22"/>
                    <a:pt x="67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3"/>
                    <a:pt x="65" y="22"/>
                    <a:pt x="65" y="23"/>
                  </a:cubicBezTo>
                  <a:cubicBezTo>
                    <a:pt x="66" y="22"/>
                    <a:pt x="64" y="22"/>
                    <a:pt x="64" y="22"/>
                  </a:cubicBezTo>
                  <a:cubicBezTo>
                    <a:pt x="64" y="21"/>
                    <a:pt x="64" y="21"/>
                    <a:pt x="63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20"/>
                    <a:pt x="62" y="19"/>
                    <a:pt x="61" y="19"/>
                  </a:cubicBezTo>
                  <a:cubicBezTo>
                    <a:pt x="61" y="18"/>
                    <a:pt x="58" y="18"/>
                    <a:pt x="57" y="18"/>
                  </a:cubicBezTo>
                  <a:cubicBezTo>
                    <a:pt x="56" y="18"/>
                    <a:pt x="57" y="20"/>
                    <a:pt x="57" y="20"/>
                  </a:cubicBezTo>
                  <a:cubicBezTo>
                    <a:pt x="57" y="21"/>
                    <a:pt x="57" y="21"/>
                    <a:pt x="57" y="22"/>
                  </a:cubicBezTo>
                  <a:cubicBezTo>
                    <a:pt x="57" y="23"/>
                    <a:pt x="59" y="23"/>
                    <a:pt x="58" y="24"/>
                  </a:cubicBezTo>
                  <a:cubicBezTo>
                    <a:pt x="58" y="25"/>
                    <a:pt x="57" y="25"/>
                    <a:pt x="56" y="26"/>
                  </a:cubicBezTo>
                  <a:cubicBezTo>
                    <a:pt x="56" y="27"/>
                    <a:pt x="56" y="28"/>
                    <a:pt x="57" y="28"/>
                  </a:cubicBezTo>
                  <a:cubicBezTo>
                    <a:pt x="57" y="29"/>
                    <a:pt x="56" y="29"/>
                    <a:pt x="56" y="29"/>
                  </a:cubicBezTo>
                  <a:cubicBezTo>
                    <a:pt x="55" y="30"/>
                    <a:pt x="54" y="28"/>
                    <a:pt x="53" y="27"/>
                  </a:cubicBezTo>
                  <a:cubicBezTo>
                    <a:pt x="53" y="27"/>
                    <a:pt x="53" y="26"/>
                    <a:pt x="52" y="25"/>
                  </a:cubicBezTo>
                  <a:cubicBezTo>
                    <a:pt x="52" y="25"/>
                    <a:pt x="51" y="25"/>
                    <a:pt x="51" y="25"/>
                  </a:cubicBezTo>
                  <a:cubicBezTo>
                    <a:pt x="50" y="25"/>
                    <a:pt x="49" y="24"/>
                    <a:pt x="48" y="24"/>
                  </a:cubicBezTo>
                  <a:cubicBezTo>
                    <a:pt x="47" y="23"/>
                    <a:pt x="46" y="23"/>
                    <a:pt x="44" y="24"/>
                  </a:cubicBezTo>
                  <a:cubicBezTo>
                    <a:pt x="45" y="24"/>
                    <a:pt x="44" y="22"/>
                    <a:pt x="43" y="22"/>
                  </a:cubicBezTo>
                  <a:cubicBezTo>
                    <a:pt x="44" y="21"/>
                    <a:pt x="43" y="21"/>
                    <a:pt x="44" y="20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44" y="18"/>
                    <a:pt x="46" y="17"/>
                    <a:pt x="45" y="17"/>
                  </a:cubicBezTo>
                  <a:cubicBezTo>
                    <a:pt x="46" y="17"/>
                    <a:pt x="48" y="17"/>
                    <a:pt x="49" y="16"/>
                  </a:cubicBezTo>
                  <a:cubicBezTo>
                    <a:pt x="49" y="16"/>
                    <a:pt x="49" y="15"/>
                    <a:pt x="50" y="14"/>
                  </a:cubicBezTo>
                  <a:cubicBezTo>
                    <a:pt x="51" y="13"/>
                    <a:pt x="52" y="14"/>
                    <a:pt x="53" y="14"/>
                  </a:cubicBezTo>
                  <a:cubicBezTo>
                    <a:pt x="54" y="14"/>
                    <a:pt x="54" y="13"/>
                    <a:pt x="53" y="12"/>
                  </a:cubicBezTo>
                  <a:cubicBezTo>
                    <a:pt x="54" y="12"/>
                    <a:pt x="53" y="11"/>
                    <a:pt x="53" y="11"/>
                  </a:cubicBezTo>
                  <a:cubicBezTo>
                    <a:pt x="52" y="11"/>
                    <a:pt x="50" y="11"/>
                    <a:pt x="51" y="12"/>
                  </a:cubicBezTo>
                  <a:cubicBezTo>
                    <a:pt x="51" y="11"/>
                    <a:pt x="49" y="15"/>
                    <a:pt x="49" y="13"/>
                  </a:cubicBezTo>
                  <a:cubicBezTo>
                    <a:pt x="48" y="13"/>
                    <a:pt x="48" y="11"/>
                    <a:pt x="48" y="11"/>
                  </a:cubicBezTo>
                  <a:cubicBezTo>
                    <a:pt x="47" y="11"/>
                    <a:pt x="47" y="12"/>
                    <a:pt x="47" y="12"/>
                  </a:cubicBezTo>
                  <a:cubicBezTo>
                    <a:pt x="47" y="11"/>
                    <a:pt x="45" y="11"/>
                    <a:pt x="44" y="11"/>
                  </a:cubicBezTo>
                  <a:cubicBezTo>
                    <a:pt x="45" y="10"/>
                    <a:pt x="45" y="9"/>
                    <a:pt x="44" y="9"/>
                  </a:cubicBezTo>
                  <a:cubicBezTo>
                    <a:pt x="43" y="9"/>
                    <a:pt x="42" y="9"/>
                    <a:pt x="41" y="9"/>
                  </a:cubicBezTo>
                  <a:cubicBezTo>
                    <a:pt x="40" y="10"/>
                    <a:pt x="43" y="11"/>
                    <a:pt x="43" y="11"/>
                  </a:cubicBezTo>
                  <a:cubicBezTo>
                    <a:pt x="44" y="11"/>
                    <a:pt x="44" y="12"/>
                    <a:pt x="44" y="12"/>
                  </a:cubicBezTo>
                  <a:cubicBezTo>
                    <a:pt x="43" y="12"/>
                    <a:pt x="42" y="12"/>
                    <a:pt x="42" y="13"/>
                  </a:cubicBezTo>
                  <a:cubicBezTo>
                    <a:pt x="42" y="13"/>
                    <a:pt x="43" y="14"/>
                    <a:pt x="42" y="14"/>
                  </a:cubicBezTo>
                  <a:cubicBezTo>
                    <a:pt x="42" y="14"/>
                    <a:pt x="42" y="13"/>
                    <a:pt x="41" y="12"/>
                  </a:cubicBezTo>
                  <a:cubicBezTo>
                    <a:pt x="42" y="13"/>
                    <a:pt x="39" y="13"/>
                    <a:pt x="39" y="13"/>
                  </a:cubicBezTo>
                  <a:cubicBezTo>
                    <a:pt x="38" y="13"/>
                    <a:pt x="36" y="13"/>
                    <a:pt x="36" y="12"/>
                  </a:cubicBezTo>
                  <a:cubicBezTo>
                    <a:pt x="36" y="12"/>
                    <a:pt x="36" y="11"/>
                    <a:pt x="36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10"/>
                    <a:pt x="31" y="11"/>
                    <a:pt x="29" y="12"/>
                  </a:cubicBezTo>
                  <a:cubicBezTo>
                    <a:pt x="29" y="12"/>
                    <a:pt x="29" y="12"/>
                    <a:pt x="30" y="12"/>
                  </a:cubicBezTo>
                  <a:cubicBezTo>
                    <a:pt x="30" y="12"/>
                    <a:pt x="31" y="12"/>
                    <a:pt x="31" y="12"/>
                  </a:cubicBezTo>
                  <a:cubicBezTo>
                    <a:pt x="32" y="11"/>
                    <a:pt x="33" y="11"/>
                    <a:pt x="34" y="11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4" y="11"/>
                    <a:pt x="35" y="12"/>
                    <a:pt x="35" y="12"/>
                  </a:cubicBezTo>
                  <a:cubicBezTo>
                    <a:pt x="35" y="12"/>
                    <a:pt x="34" y="12"/>
                    <a:pt x="33" y="12"/>
                  </a:cubicBezTo>
                  <a:cubicBezTo>
                    <a:pt x="33" y="12"/>
                    <a:pt x="32" y="13"/>
                    <a:pt x="32" y="13"/>
                  </a:cubicBezTo>
                  <a:cubicBezTo>
                    <a:pt x="32" y="13"/>
                    <a:pt x="32" y="14"/>
                    <a:pt x="32" y="14"/>
                  </a:cubicBezTo>
                  <a:cubicBezTo>
                    <a:pt x="32" y="14"/>
                    <a:pt x="31" y="13"/>
                    <a:pt x="30" y="13"/>
                  </a:cubicBezTo>
                  <a:cubicBezTo>
                    <a:pt x="29" y="13"/>
                    <a:pt x="29" y="13"/>
                    <a:pt x="28" y="13"/>
                  </a:cubicBezTo>
                  <a:cubicBezTo>
                    <a:pt x="22" y="16"/>
                    <a:pt x="17" y="21"/>
                    <a:pt x="14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5" y="27"/>
                    <a:pt x="14" y="29"/>
                    <a:pt x="16" y="28"/>
                  </a:cubicBezTo>
                  <a:cubicBezTo>
                    <a:pt x="16" y="28"/>
                    <a:pt x="16" y="29"/>
                    <a:pt x="16" y="29"/>
                  </a:cubicBezTo>
                  <a:cubicBezTo>
                    <a:pt x="16" y="29"/>
                    <a:pt x="18" y="31"/>
                    <a:pt x="19" y="31"/>
                  </a:cubicBezTo>
                  <a:cubicBezTo>
                    <a:pt x="19" y="31"/>
                    <a:pt x="20" y="32"/>
                    <a:pt x="20" y="32"/>
                  </a:cubicBezTo>
                  <a:cubicBezTo>
                    <a:pt x="20" y="33"/>
                    <a:pt x="20" y="33"/>
                    <a:pt x="19" y="33"/>
                  </a:cubicBezTo>
                  <a:cubicBezTo>
                    <a:pt x="19" y="33"/>
                    <a:pt x="18" y="32"/>
                    <a:pt x="18" y="33"/>
                  </a:cubicBezTo>
                  <a:cubicBezTo>
                    <a:pt x="18" y="33"/>
                    <a:pt x="18" y="35"/>
                    <a:pt x="19" y="34"/>
                  </a:cubicBezTo>
                  <a:cubicBezTo>
                    <a:pt x="18" y="35"/>
                    <a:pt x="18" y="38"/>
                    <a:pt x="18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0"/>
                    <a:pt x="19" y="43"/>
                    <a:pt x="20" y="43"/>
                  </a:cubicBezTo>
                  <a:cubicBezTo>
                    <a:pt x="19" y="43"/>
                    <a:pt x="21" y="46"/>
                    <a:pt x="22" y="46"/>
                  </a:cubicBezTo>
                  <a:cubicBezTo>
                    <a:pt x="22" y="46"/>
                    <a:pt x="23" y="47"/>
                    <a:pt x="24" y="48"/>
                  </a:cubicBezTo>
                  <a:cubicBezTo>
                    <a:pt x="25" y="48"/>
                    <a:pt x="25" y="50"/>
                    <a:pt x="25" y="50"/>
                  </a:cubicBezTo>
                  <a:cubicBezTo>
                    <a:pt x="25" y="51"/>
                    <a:pt x="27" y="52"/>
                    <a:pt x="27" y="53"/>
                  </a:cubicBezTo>
                  <a:cubicBezTo>
                    <a:pt x="27" y="53"/>
                    <a:pt x="26" y="53"/>
                    <a:pt x="26" y="53"/>
                  </a:cubicBezTo>
                  <a:cubicBezTo>
                    <a:pt x="27" y="54"/>
                    <a:pt x="28" y="54"/>
                    <a:pt x="28" y="55"/>
                  </a:cubicBezTo>
                  <a:cubicBezTo>
                    <a:pt x="29" y="55"/>
                    <a:pt x="28" y="57"/>
                    <a:pt x="29" y="56"/>
                  </a:cubicBezTo>
                  <a:cubicBezTo>
                    <a:pt x="29" y="55"/>
                    <a:pt x="28" y="54"/>
                    <a:pt x="28" y="53"/>
                  </a:cubicBezTo>
                  <a:cubicBezTo>
                    <a:pt x="27" y="52"/>
                    <a:pt x="27" y="51"/>
                    <a:pt x="27" y="51"/>
                  </a:cubicBezTo>
                  <a:cubicBezTo>
                    <a:pt x="26" y="50"/>
                    <a:pt x="26" y="49"/>
                    <a:pt x="26" y="49"/>
                  </a:cubicBezTo>
                  <a:cubicBezTo>
                    <a:pt x="26" y="49"/>
                    <a:pt x="28" y="49"/>
                    <a:pt x="27" y="50"/>
                  </a:cubicBezTo>
                  <a:cubicBezTo>
                    <a:pt x="27" y="51"/>
                    <a:pt x="29" y="53"/>
                    <a:pt x="30" y="54"/>
                  </a:cubicBezTo>
                  <a:cubicBezTo>
                    <a:pt x="30" y="54"/>
                    <a:pt x="32" y="56"/>
                    <a:pt x="31" y="56"/>
                  </a:cubicBezTo>
                  <a:cubicBezTo>
                    <a:pt x="32" y="56"/>
                    <a:pt x="33" y="57"/>
                    <a:pt x="33" y="58"/>
                  </a:cubicBezTo>
                  <a:cubicBezTo>
                    <a:pt x="34" y="59"/>
                    <a:pt x="34" y="60"/>
                    <a:pt x="34" y="61"/>
                  </a:cubicBezTo>
                  <a:cubicBezTo>
                    <a:pt x="34" y="62"/>
                    <a:pt x="36" y="63"/>
                    <a:pt x="37" y="63"/>
                  </a:cubicBezTo>
                  <a:cubicBezTo>
                    <a:pt x="38" y="64"/>
                    <a:pt x="39" y="64"/>
                    <a:pt x="40" y="65"/>
                  </a:cubicBezTo>
                  <a:cubicBezTo>
                    <a:pt x="41" y="65"/>
                    <a:pt x="41" y="65"/>
                    <a:pt x="42" y="64"/>
                  </a:cubicBezTo>
                  <a:cubicBezTo>
                    <a:pt x="44" y="64"/>
                    <a:pt x="44" y="66"/>
                    <a:pt x="46" y="67"/>
                  </a:cubicBezTo>
                  <a:cubicBezTo>
                    <a:pt x="46" y="67"/>
                    <a:pt x="48" y="68"/>
                    <a:pt x="49" y="67"/>
                  </a:cubicBezTo>
                  <a:cubicBezTo>
                    <a:pt x="49" y="68"/>
                    <a:pt x="50" y="70"/>
                    <a:pt x="50" y="70"/>
                  </a:cubicBezTo>
                  <a:cubicBezTo>
                    <a:pt x="51" y="71"/>
                    <a:pt x="52" y="71"/>
                    <a:pt x="53" y="72"/>
                  </a:cubicBezTo>
                  <a:cubicBezTo>
                    <a:pt x="53" y="72"/>
                    <a:pt x="53" y="72"/>
                    <a:pt x="53" y="72"/>
                  </a:cubicBezTo>
                  <a:cubicBezTo>
                    <a:pt x="53" y="72"/>
                    <a:pt x="54" y="74"/>
                    <a:pt x="55" y="73"/>
                  </a:cubicBezTo>
                  <a:cubicBezTo>
                    <a:pt x="55" y="73"/>
                    <a:pt x="56" y="72"/>
                    <a:pt x="56" y="71"/>
                  </a:cubicBezTo>
                  <a:cubicBezTo>
                    <a:pt x="54" y="72"/>
                    <a:pt x="53" y="72"/>
                    <a:pt x="52" y="70"/>
                  </a:cubicBezTo>
                  <a:cubicBezTo>
                    <a:pt x="52" y="70"/>
                    <a:pt x="51" y="68"/>
                    <a:pt x="52" y="68"/>
                  </a:cubicBezTo>
                  <a:cubicBezTo>
                    <a:pt x="53" y="68"/>
                    <a:pt x="53" y="67"/>
                    <a:pt x="52" y="66"/>
                  </a:cubicBezTo>
                  <a:cubicBezTo>
                    <a:pt x="52" y="66"/>
                    <a:pt x="51" y="65"/>
                    <a:pt x="51" y="64"/>
                  </a:cubicBezTo>
                  <a:cubicBezTo>
                    <a:pt x="51" y="65"/>
                    <a:pt x="49" y="65"/>
                    <a:pt x="49" y="64"/>
                  </a:cubicBezTo>
                  <a:cubicBezTo>
                    <a:pt x="49" y="64"/>
                    <a:pt x="49" y="65"/>
                    <a:pt x="49" y="65"/>
                  </a:cubicBezTo>
                  <a:cubicBezTo>
                    <a:pt x="49" y="65"/>
                    <a:pt x="48" y="65"/>
                    <a:pt x="48" y="65"/>
                  </a:cubicBezTo>
                  <a:cubicBezTo>
                    <a:pt x="48" y="64"/>
                    <a:pt x="48" y="63"/>
                    <a:pt x="48" y="62"/>
                  </a:cubicBezTo>
                  <a:cubicBezTo>
                    <a:pt x="49" y="61"/>
                    <a:pt x="51" y="59"/>
                    <a:pt x="48" y="59"/>
                  </a:cubicBezTo>
                  <a:cubicBezTo>
                    <a:pt x="47" y="59"/>
                    <a:pt x="47" y="60"/>
                    <a:pt x="46" y="60"/>
                  </a:cubicBezTo>
                  <a:cubicBezTo>
                    <a:pt x="46" y="61"/>
                    <a:pt x="46" y="62"/>
                    <a:pt x="45" y="62"/>
                  </a:cubicBezTo>
                  <a:cubicBezTo>
                    <a:pt x="45" y="63"/>
                    <a:pt x="43" y="62"/>
                    <a:pt x="42" y="62"/>
                  </a:cubicBezTo>
                  <a:cubicBezTo>
                    <a:pt x="41" y="61"/>
                    <a:pt x="40" y="59"/>
                    <a:pt x="40" y="58"/>
                  </a:cubicBezTo>
                  <a:cubicBezTo>
                    <a:pt x="40" y="56"/>
                    <a:pt x="41" y="55"/>
                    <a:pt x="40" y="53"/>
                  </a:cubicBezTo>
                  <a:cubicBezTo>
                    <a:pt x="41" y="53"/>
                    <a:pt x="41" y="52"/>
                    <a:pt x="41" y="52"/>
                  </a:cubicBezTo>
                  <a:cubicBezTo>
                    <a:pt x="42" y="52"/>
                    <a:pt x="42" y="52"/>
                    <a:pt x="42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3" y="52"/>
                    <a:pt x="45" y="50"/>
                    <a:pt x="45" y="51"/>
                  </a:cubicBezTo>
                  <a:cubicBezTo>
                    <a:pt x="46" y="51"/>
                    <a:pt x="47" y="52"/>
                    <a:pt x="47" y="51"/>
                  </a:cubicBezTo>
                  <a:cubicBezTo>
                    <a:pt x="47" y="51"/>
                    <a:pt x="46" y="50"/>
                    <a:pt x="47" y="50"/>
                  </a:cubicBezTo>
                  <a:cubicBezTo>
                    <a:pt x="47" y="51"/>
                    <a:pt x="48" y="51"/>
                    <a:pt x="48" y="50"/>
                  </a:cubicBezTo>
                  <a:cubicBezTo>
                    <a:pt x="49" y="50"/>
                    <a:pt x="50" y="50"/>
                    <a:pt x="51" y="51"/>
                  </a:cubicBezTo>
                  <a:cubicBezTo>
                    <a:pt x="51" y="51"/>
                    <a:pt x="51" y="52"/>
                    <a:pt x="52" y="51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53"/>
                    <a:pt x="53" y="55"/>
                    <a:pt x="54" y="55"/>
                  </a:cubicBezTo>
                  <a:cubicBezTo>
                    <a:pt x="55" y="56"/>
                    <a:pt x="55" y="54"/>
                    <a:pt x="55" y="53"/>
                  </a:cubicBezTo>
                  <a:cubicBezTo>
                    <a:pt x="55" y="53"/>
                    <a:pt x="55" y="51"/>
                    <a:pt x="55" y="51"/>
                  </a:cubicBezTo>
                  <a:cubicBezTo>
                    <a:pt x="53" y="50"/>
                    <a:pt x="54" y="49"/>
                    <a:pt x="55" y="48"/>
                  </a:cubicBezTo>
                  <a:cubicBezTo>
                    <a:pt x="55" y="48"/>
                    <a:pt x="56" y="47"/>
                    <a:pt x="57" y="47"/>
                  </a:cubicBezTo>
                  <a:cubicBezTo>
                    <a:pt x="58" y="46"/>
                    <a:pt x="58" y="45"/>
                    <a:pt x="58" y="45"/>
                  </a:cubicBezTo>
                  <a:cubicBezTo>
                    <a:pt x="58" y="45"/>
                    <a:pt x="58" y="44"/>
                    <a:pt x="59" y="44"/>
                  </a:cubicBezTo>
                  <a:cubicBezTo>
                    <a:pt x="58" y="44"/>
                    <a:pt x="58" y="43"/>
                    <a:pt x="58" y="43"/>
                  </a:cubicBezTo>
                  <a:cubicBezTo>
                    <a:pt x="58" y="43"/>
                    <a:pt x="58" y="43"/>
                    <a:pt x="58" y="42"/>
                  </a:cubicBezTo>
                  <a:cubicBezTo>
                    <a:pt x="58" y="42"/>
                    <a:pt x="58" y="41"/>
                    <a:pt x="59" y="41"/>
                  </a:cubicBezTo>
                  <a:cubicBezTo>
                    <a:pt x="59" y="42"/>
                    <a:pt x="61" y="41"/>
                    <a:pt x="60" y="40"/>
                  </a:cubicBezTo>
                  <a:cubicBezTo>
                    <a:pt x="61" y="39"/>
                    <a:pt x="62" y="40"/>
                    <a:pt x="62" y="39"/>
                  </a:cubicBezTo>
                  <a:cubicBezTo>
                    <a:pt x="63" y="39"/>
                    <a:pt x="63" y="38"/>
                    <a:pt x="63" y="37"/>
                  </a:cubicBezTo>
                  <a:cubicBezTo>
                    <a:pt x="64" y="37"/>
                    <a:pt x="64" y="37"/>
                    <a:pt x="65" y="36"/>
                  </a:cubicBezTo>
                  <a:cubicBezTo>
                    <a:pt x="65" y="36"/>
                    <a:pt x="66" y="36"/>
                    <a:pt x="66" y="35"/>
                  </a:cubicBezTo>
                  <a:cubicBezTo>
                    <a:pt x="67" y="36"/>
                    <a:pt x="69" y="34"/>
                    <a:pt x="68" y="34"/>
                  </a:cubicBezTo>
                  <a:cubicBezTo>
                    <a:pt x="68" y="33"/>
                    <a:pt x="67" y="33"/>
                    <a:pt x="66" y="33"/>
                  </a:cubicBezTo>
                  <a:cubicBezTo>
                    <a:pt x="67" y="32"/>
                    <a:pt x="67" y="33"/>
                    <a:pt x="68" y="32"/>
                  </a:cubicBezTo>
                  <a:cubicBezTo>
                    <a:pt x="69" y="32"/>
                    <a:pt x="68" y="32"/>
                    <a:pt x="67" y="31"/>
                  </a:cubicBezTo>
                  <a:cubicBezTo>
                    <a:pt x="66" y="31"/>
                    <a:pt x="65" y="32"/>
                    <a:pt x="65" y="32"/>
                  </a:cubicBezTo>
                  <a:cubicBezTo>
                    <a:pt x="64" y="33"/>
                    <a:pt x="64" y="33"/>
                    <a:pt x="63" y="33"/>
                  </a:cubicBezTo>
                  <a:close/>
                  <a:moveTo>
                    <a:pt x="76" y="75"/>
                  </a:moveTo>
                  <a:cubicBezTo>
                    <a:pt x="76" y="75"/>
                    <a:pt x="75" y="75"/>
                    <a:pt x="75" y="75"/>
                  </a:cubicBezTo>
                  <a:cubicBezTo>
                    <a:pt x="74" y="74"/>
                    <a:pt x="74" y="74"/>
                    <a:pt x="73" y="74"/>
                  </a:cubicBezTo>
                  <a:cubicBezTo>
                    <a:pt x="73" y="73"/>
                    <a:pt x="72" y="72"/>
                    <a:pt x="71" y="72"/>
                  </a:cubicBezTo>
                  <a:cubicBezTo>
                    <a:pt x="70" y="71"/>
                    <a:pt x="70" y="71"/>
                    <a:pt x="69" y="71"/>
                  </a:cubicBezTo>
                  <a:cubicBezTo>
                    <a:pt x="69" y="71"/>
                    <a:pt x="67" y="71"/>
                    <a:pt x="68" y="72"/>
                  </a:cubicBezTo>
                  <a:cubicBezTo>
                    <a:pt x="67" y="71"/>
                    <a:pt x="66" y="70"/>
                    <a:pt x="65" y="70"/>
                  </a:cubicBezTo>
                  <a:cubicBezTo>
                    <a:pt x="64" y="70"/>
                    <a:pt x="64" y="69"/>
                    <a:pt x="63" y="70"/>
                  </a:cubicBezTo>
                  <a:cubicBezTo>
                    <a:pt x="62" y="70"/>
                    <a:pt x="62" y="71"/>
                    <a:pt x="62" y="71"/>
                  </a:cubicBezTo>
                  <a:cubicBezTo>
                    <a:pt x="61" y="71"/>
                    <a:pt x="63" y="70"/>
                    <a:pt x="62" y="69"/>
                  </a:cubicBezTo>
                  <a:cubicBezTo>
                    <a:pt x="62" y="68"/>
                    <a:pt x="60" y="70"/>
                    <a:pt x="60" y="70"/>
                  </a:cubicBezTo>
                  <a:cubicBezTo>
                    <a:pt x="59" y="70"/>
                    <a:pt x="59" y="71"/>
                    <a:pt x="59" y="71"/>
                  </a:cubicBezTo>
                  <a:cubicBezTo>
                    <a:pt x="58" y="71"/>
                    <a:pt x="58" y="72"/>
                    <a:pt x="58" y="72"/>
                  </a:cubicBezTo>
                  <a:cubicBezTo>
                    <a:pt x="58" y="72"/>
                    <a:pt x="57" y="72"/>
                    <a:pt x="57" y="72"/>
                  </a:cubicBezTo>
                  <a:cubicBezTo>
                    <a:pt x="57" y="73"/>
                    <a:pt x="57" y="75"/>
                    <a:pt x="57" y="76"/>
                  </a:cubicBezTo>
                  <a:cubicBezTo>
                    <a:pt x="57" y="77"/>
                    <a:pt x="57" y="79"/>
                    <a:pt x="56" y="79"/>
                  </a:cubicBezTo>
                  <a:cubicBezTo>
                    <a:pt x="56" y="80"/>
                    <a:pt x="55" y="81"/>
                    <a:pt x="55" y="82"/>
                  </a:cubicBezTo>
                  <a:cubicBezTo>
                    <a:pt x="54" y="82"/>
                    <a:pt x="55" y="83"/>
                    <a:pt x="55" y="83"/>
                  </a:cubicBezTo>
                  <a:cubicBezTo>
                    <a:pt x="55" y="84"/>
                    <a:pt x="54" y="85"/>
                    <a:pt x="54" y="86"/>
                  </a:cubicBezTo>
                  <a:cubicBezTo>
                    <a:pt x="54" y="86"/>
                    <a:pt x="54" y="87"/>
                    <a:pt x="54" y="87"/>
                  </a:cubicBezTo>
                  <a:cubicBezTo>
                    <a:pt x="63" y="85"/>
                    <a:pt x="71" y="81"/>
                    <a:pt x="76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Freeform 259"/>
            <p:cNvSpPr>
              <a:spLocks/>
            </p:cNvSpPr>
            <p:nvPr/>
          </p:nvSpPr>
          <p:spPr bwMode="auto">
            <a:xfrm>
              <a:off x="5771629" y="2643753"/>
              <a:ext cx="285745" cy="50987"/>
            </a:xfrm>
            <a:custGeom>
              <a:avLst/>
              <a:gdLst>
                <a:gd name="T0" fmla="*/ 49 w 64"/>
                <a:gd name="T1" fmla="*/ 5 h 12"/>
                <a:gd name="T2" fmla="*/ 40 w 64"/>
                <a:gd name="T3" fmla="*/ 5 h 12"/>
                <a:gd name="T4" fmla="*/ 25 w 64"/>
                <a:gd name="T5" fmla="*/ 5 h 12"/>
                <a:gd name="T6" fmla="*/ 16 w 64"/>
                <a:gd name="T7" fmla="*/ 5 h 12"/>
                <a:gd name="T8" fmla="*/ 1 w 64"/>
                <a:gd name="T9" fmla="*/ 5 h 12"/>
                <a:gd name="T10" fmla="*/ 0 w 64"/>
                <a:gd name="T11" fmla="*/ 5 h 12"/>
                <a:gd name="T12" fmla="*/ 0 w 64"/>
                <a:gd name="T13" fmla="*/ 10 h 12"/>
                <a:gd name="T14" fmla="*/ 4 w 64"/>
                <a:gd name="T15" fmla="*/ 7 h 12"/>
                <a:gd name="T16" fmla="*/ 13 w 64"/>
                <a:gd name="T17" fmla="*/ 7 h 12"/>
                <a:gd name="T18" fmla="*/ 28 w 64"/>
                <a:gd name="T19" fmla="*/ 7 h 12"/>
                <a:gd name="T20" fmla="*/ 37 w 64"/>
                <a:gd name="T21" fmla="*/ 7 h 12"/>
                <a:gd name="T22" fmla="*/ 44 w 64"/>
                <a:gd name="T23" fmla="*/ 11 h 12"/>
                <a:gd name="T24" fmla="*/ 52 w 64"/>
                <a:gd name="T25" fmla="*/ 7 h 12"/>
                <a:gd name="T26" fmla="*/ 61 w 64"/>
                <a:gd name="T27" fmla="*/ 7 h 12"/>
                <a:gd name="T28" fmla="*/ 64 w 64"/>
                <a:gd name="T29" fmla="*/ 10 h 12"/>
                <a:gd name="T30" fmla="*/ 64 w 64"/>
                <a:gd name="T31" fmla="*/ 5 h 12"/>
                <a:gd name="T32" fmla="*/ 64 w 64"/>
                <a:gd name="T33" fmla="*/ 5 h 12"/>
                <a:gd name="T34" fmla="*/ 49 w 64"/>
                <a:gd name="T3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12">
                  <a:moveTo>
                    <a:pt x="49" y="5"/>
                  </a:moveTo>
                  <a:cubicBezTo>
                    <a:pt x="46" y="8"/>
                    <a:pt x="43" y="8"/>
                    <a:pt x="40" y="5"/>
                  </a:cubicBezTo>
                  <a:cubicBezTo>
                    <a:pt x="35" y="0"/>
                    <a:pt x="30" y="0"/>
                    <a:pt x="25" y="5"/>
                  </a:cubicBezTo>
                  <a:cubicBezTo>
                    <a:pt x="22" y="8"/>
                    <a:pt x="19" y="8"/>
                    <a:pt x="16" y="5"/>
                  </a:cubicBezTo>
                  <a:cubicBezTo>
                    <a:pt x="11" y="0"/>
                    <a:pt x="6" y="0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9"/>
                    <a:pt x="2" y="9"/>
                    <a:pt x="4" y="7"/>
                  </a:cubicBezTo>
                  <a:cubicBezTo>
                    <a:pt x="7" y="4"/>
                    <a:pt x="10" y="4"/>
                    <a:pt x="13" y="7"/>
                  </a:cubicBezTo>
                  <a:cubicBezTo>
                    <a:pt x="18" y="12"/>
                    <a:pt x="23" y="12"/>
                    <a:pt x="28" y="7"/>
                  </a:cubicBezTo>
                  <a:cubicBezTo>
                    <a:pt x="31" y="4"/>
                    <a:pt x="34" y="4"/>
                    <a:pt x="37" y="7"/>
                  </a:cubicBezTo>
                  <a:cubicBezTo>
                    <a:pt x="39" y="10"/>
                    <a:pt x="42" y="11"/>
                    <a:pt x="44" y="11"/>
                  </a:cubicBezTo>
                  <a:cubicBezTo>
                    <a:pt x="47" y="11"/>
                    <a:pt x="49" y="10"/>
                    <a:pt x="52" y="7"/>
                  </a:cubicBezTo>
                  <a:cubicBezTo>
                    <a:pt x="55" y="4"/>
                    <a:pt x="58" y="4"/>
                    <a:pt x="61" y="7"/>
                  </a:cubicBezTo>
                  <a:cubicBezTo>
                    <a:pt x="62" y="8"/>
                    <a:pt x="63" y="9"/>
                    <a:pt x="64" y="10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9" y="0"/>
                    <a:pt x="54" y="0"/>
                    <a:pt x="49" y="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Freeform 260"/>
            <p:cNvSpPr>
              <a:spLocks noEditPoints="1"/>
            </p:cNvSpPr>
            <p:nvPr/>
          </p:nvSpPr>
          <p:spPr bwMode="auto">
            <a:xfrm>
              <a:off x="5779565" y="2416947"/>
              <a:ext cx="285745" cy="219770"/>
            </a:xfrm>
            <a:custGeom>
              <a:avLst/>
              <a:gdLst>
                <a:gd name="T0" fmla="*/ 64 w 64"/>
                <a:gd name="T1" fmla="*/ 46 h 53"/>
                <a:gd name="T2" fmla="*/ 49 w 64"/>
                <a:gd name="T3" fmla="*/ 46 h 53"/>
                <a:gd name="T4" fmla="*/ 48 w 64"/>
                <a:gd name="T5" fmla="*/ 46 h 53"/>
                <a:gd name="T6" fmla="*/ 48 w 64"/>
                <a:gd name="T7" fmla="*/ 36 h 53"/>
                <a:gd name="T8" fmla="*/ 54 w 64"/>
                <a:gd name="T9" fmla="*/ 30 h 53"/>
                <a:gd name="T10" fmla="*/ 54 w 64"/>
                <a:gd name="T11" fmla="*/ 28 h 53"/>
                <a:gd name="T12" fmla="*/ 53 w 64"/>
                <a:gd name="T13" fmla="*/ 27 h 53"/>
                <a:gd name="T14" fmla="*/ 48 w 64"/>
                <a:gd name="T15" fmla="*/ 25 h 53"/>
                <a:gd name="T16" fmla="*/ 48 w 64"/>
                <a:gd name="T17" fmla="*/ 24 h 53"/>
                <a:gd name="T18" fmla="*/ 48 w 64"/>
                <a:gd name="T19" fmla="*/ 16 h 53"/>
                <a:gd name="T20" fmla="*/ 48 w 64"/>
                <a:gd name="T21" fmla="*/ 12 h 53"/>
                <a:gd name="T22" fmla="*/ 44 w 64"/>
                <a:gd name="T23" fmla="*/ 12 h 53"/>
                <a:gd name="T24" fmla="*/ 44 w 64"/>
                <a:gd name="T25" fmla="*/ 8 h 53"/>
                <a:gd name="T26" fmla="*/ 40 w 64"/>
                <a:gd name="T27" fmla="*/ 8 h 53"/>
                <a:gd name="T28" fmla="*/ 36 w 64"/>
                <a:gd name="T29" fmla="*/ 8 h 53"/>
                <a:gd name="T30" fmla="*/ 36 w 64"/>
                <a:gd name="T31" fmla="*/ 2 h 53"/>
                <a:gd name="T32" fmla="*/ 34 w 64"/>
                <a:gd name="T33" fmla="*/ 0 h 53"/>
                <a:gd name="T34" fmla="*/ 30 w 64"/>
                <a:gd name="T35" fmla="*/ 0 h 53"/>
                <a:gd name="T36" fmla="*/ 28 w 64"/>
                <a:gd name="T37" fmla="*/ 2 h 53"/>
                <a:gd name="T38" fmla="*/ 28 w 64"/>
                <a:gd name="T39" fmla="*/ 8 h 53"/>
                <a:gd name="T40" fmla="*/ 24 w 64"/>
                <a:gd name="T41" fmla="*/ 8 h 53"/>
                <a:gd name="T42" fmla="*/ 20 w 64"/>
                <a:gd name="T43" fmla="*/ 8 h 53"/>
                <a:gd name="T44" fmla="*/ 20 w 64"/>
                <a:gd name="T45" fmla="*/ 12 h 53"/>
                <a:gd name="T46" fmla="*/ 16 w 64"/>
                <a:gd name="T47" fmla="*/ 12 h 53"/>
                <a:gd name="T48" fmla="*/ 16 w 64"/>
                <a:gd name="T49" fmla="*/ 16 h 53"/>
                <a:gd name="T50" fmla="*/ 16 w 64"/>
                <a:gd name="T51" fmla="*/ 24 h 53"/>
                <a:gd name="T52" fmla="*/ 16 w 64"/>
                <a:gd name="T53" fmla="*/ 25 h 53"/>
                <a:gd name="T54" fmla="*/ 11 w 64"/>
                <a:gd name="T55" fmla="*/ 27 h 53"/>
                <a:gd name="T56" fmla="*/ 10 w 64"/>
                <a:gd name="T57" fmla="*/ 28 h 53"/>
                <a:gd name="T58" fmla="*/ 10 w 64"/>
                <a:gd name="T59" fmla="*/ 30 h 53"/>
                <a:gd name="T60" fmla="*/ 16 w 64"/>
                <a:gd name="T61" fmla="*/ 36 h 53"/>
                <a:gd name="T62" fmla="*/ 16 w 64"/>
                <a:gd name="T63" fmla="*/ 46 h 53"/>
                <a:gd name="T64" fmla="*/ 16 w 64"/>
                <a:gd name="T65" fmla="*/ 46 h 53"/>
                <a:gd name="T66" fmla="*/ 1 w 64"/>
                <a:gd name="T67" fmla="*/ 46 h 53"/>
                <a:gd name="T68" fmla="*/ 0 w 64"/>
                <a:gd name="T69" fmla="*/ 46 h 53"/>
                <a:gd name="T70" fmla="*/ 0 w 64"/>
                <a:gd name="T71" fmla="*/ 51 h 53"/>
                <a:gd name="T72" fmla="*/ 4 w 64"/>
                <a:gd name="T73" fmla="*/ 48 h 53"/>
                <a:gd name="T74" fmla="*/ 13 w 64"/>
                <a:gd name="T75" fmla="*/ 48 h 53"/>
                <a:gd name="T76" fmla="*/ 28 w 64"/>
                <a:gd name="T77" fmla="*/ 48 h 53"/>
                <a:gd name="T78" fmla="*/ 28 w 64"/>
                <a:gd name="T79" fmla="*/ 48 h 53"/>
                <a:gd name="T80" fmla="*/ 36 w 64"/>
                <a:gd name="T81" fmla="*/ 48 h 53"/>
                <a:gd name="T82" fmla="*/ 37 w 64"/>
                <a:gd name="T83" fmla="*/ 48 h 53"/>
                <a:gd name="T84" fmla="*/ 44 w 64"/>
                <a:gd name="T85" fmla="*/ 52 h 53"/>
                <a:gd name="T86" fmla="*/ 52 w 64"/>
                <a:gd name="T87" fmla="*/ 48 h 53"/>
                <a:gd name="T88" fmla="*/ 61 w 64"/>
                <a:gd name="T89" fmla="*/ 48 h 53"/>
                <a:gd name="T90" fmla="*/ 64 w 64"/>
                <a:gd name="T91" fmla="*/ 51 h 53"/>
                <a:gd name="T92" fmla="*/ 64 w 64"/>
                <a:gd name="T93" fmla="*/ 46 h 53"/>
                <a:gd name="T94" fmla="*/ 64 w 64"/>
                <a:gd name="T95" fmla="*/ 46 h 53"/>
                <a:gd name="T96" fmla="*/ 44 w 64"/>
                <a:gd name="T97" fmla="*/ 24 h 53"/>
                <a:gd name="T98" fmla="*/ 32 w 64"/>
                <a:gd name="T99" fmla="*/ 20 h 53"/>
                <a:gd name="T100" fmla="*/ 20 w 64"/>
                <a:gd name="T101" fmla="*/ 24 h 53"/>
                <a:gd name="T102" fmla="*/ 20 w 64"/>
                <a:gd name="T103" fmla="*/ 16 h 53"/>
                <a:gd name="T104" fmla="*/ 24 w 64"/>
                <a:gd name="T105" fmla="*/ 16 h 53"/>
                <a:gd name="T106" fmla="*/ 24 w 64"/>
                <a:gd name="T107" fmla="*/ 12 h 53"/>
                <a:gd name="T108" fmla="*/ 40 w 64"/>
                <a:gd name="T109" fmla="*/ 12 h 53"/>
                <a:gd name="T110" fmla="*/ 40 w 64"/>
                <a:gd name="T111" fmla="*/ 16 h 53"/>
                <a:gd name="T112" fmla="*/ 44 w 64"/>
                <a:gd name="T113" fmla="*/ 16 h 53"/>
                <a:gd name="T114" fmla="*/ 44 w 64"/>
                <a:gd name="T115" fmla="*/ 2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4" h="53">
                  <a:moveTo>
                    <a:pt x="64" y="46"/>
                  </a:moveTo>
                  <a:cubicBezTo>
                    <a:pt x="59" y="41"/>
                    <a:pt x="54" y="41"/>
                    <a:pt x="49" y="46"/>
                  </a:cubicBezTo>
                  <a:cubicBezTo>
                    <a:pt x="49" y="46"/>
                    <a:pt x="48" y="46"/>
                    <a:pt x="48" y="4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4" y="30"/>
                    <a:pt x="54" y="29"/>
                    <a:pt x="54" y="28"/>
                  </a:cubicBezTo>
                  <a:cubicBezTo>
                    <a:pt x="54" y="28"/>
                    <a:pt x="54" y="27"/>
                    <a:pt x="53" y="27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0" y="27"/>
                    <a:pt x="10" y="28"/>
                    <a:pt x="10" y="28"/>
                  </a:cubicBezTo>
                  <a:cubicBezTo>
                    <a:pt x="10" y="29"/>
                    <a:pt x="10" y="30"/>
                    <a:pt x="10" y="30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1" y="41"/>
                    <a:pt x="6" y="41"/>
                    <a:pt x="1" y="46"/>
                  </a:cubicBezTo>
                  <a:cubicBezTo>
                    <a:pt x="1" y="46"/>
                    <a:pt x="0" y="46"/>
                    <a:pt x="0" y="46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50"/>
                    <a:pt x="2" y="50"/>
                    <a:pt x="4" y="48"/>
                  </a:cubicBezTo>
                  <a:cubicBezTo>
                    <a:pt x="7" y="45"/>
                    <a:pt x="10" y="45"/>
                    <a:pt x="13" y="48"/>
                  </a:cubicBezTo>
                  <a:cubicBezTo>
                    <a:pt x="18" y="53"/>
                    <a:pt x="23" y="53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1" y="45"/>
                    <a:pt x="34" y="45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9" y="51"/>
                    <a:pt x="42" y="52"/>
                    <a:pt x="44" y="52"/>
                  </a:cubicBezTo>
                  <a:cubicBezTo>
                    <a:pt x="47" y="52"/>
                    <a:pt x="49" y="51"/>
                    <a:pt x="52" y="48"/>
                  </a:cubicBezTo>
                  <a:cubicBezTo>
                    <a:pt x="55" y="45"/>
                    <a:pt x="58" y="45"/>
                    <a:pt x="61" y="48"/>
                  </a:cubicBezTo>
                  <a:cubicBezTo>
                    <a:pt x="62" y="49"/>
                    <a:pt x="63" y="50"/>
                    <a:pt x="64" y="51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4" y="46"/>
                    <a:pt x="64" y="46"/>
                  </a:cubicBezTo>
                  <a:close/>
                  <a:moveTo>
                    <a:pt x="44" y="24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4" y="16"/>
                    <a:pt x="44" y="16"/>
                    <a:pt x="44" y="16"/>
                  </a:cubicBezTo>
                  <a:lnTo>
                    <a:pt x="44" y="2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7" name="Group 46"/>
            <p:cNvGrpSpPr/>
            <p:nvPr/>
          </p:nvGrpSpPr>
          <p:grpSpPr>
            <a:xfrm>
              <a:off x="5078514" y="2783508"/>
              <a:ext cx="210272" cy="263766"/>
              <a:chOff x="6007101" y="5953126"/>
              <a:chExt cx="177800" cy="239712"/>
            </a:xfrm>
            <a:solidFill>
              <a:schemeClr val="bg2"/>
            </a:solidFill>
          </p:grpSpPr>
          <p:sp>
            <p:nvSpPr>
              <p:cNvPr id="218" name="Freeform 253"/>
              <p:cNvSpPr>
                <a:spLocks noEditPoints="1"/>
              </p:cNvSpPr>
              <p:nvPr/>
            </p:nvSpPr>
            <p:spPr bwMode="auto">
              <a:xfrm>
                <a:off x="6007101" y="5953126"/>
                <a:ext cx="177800" cy="179388"/>
              </a:xfrm>
              <a:custGeom>
                <a:avLst/>
                <a:gdLst>
                  <a:gd name="T0" fmla="*/ 46 w 47"/>
                  <a:gd name="T1" fmla="*/ 39 h 48"/>
                  <a:gd name="T2" fmla="*/ 40 w 47"/>
                  <a:gd name="T3" fmla="*/ 7 h 48"/>
                  <a:gd name="T4" fmla="*/ 31 w 47"/>
                  <a:gd name="T5" fmla="*/ 0 h 48"/>
                  <a:gd name="T6" fmla="*/ 15 w 47"/>
                  <a:gd name="T7" fmla="*/ 0 h 48"/>
                  <a:gd name="T8" fmla="*/ 7 w 47"/>
                  <a:gd name="T9" fmla="*/ 7 h 48"/>
                  <a:gd name="T10" fmla="*/ 0 w 47"/>
                  <a:gd name="T11" fmla="*/ 39 h 48"/>
                  <a:gd name="T12" fmla="*/ 2 w 47"/>
                  <a:gd name="T13" fmla="*/ 45 h 48"/>
                  <a:gd name="T14" fmla="*/ 7 w 47"/>
                  <a:gd name="T15" fmla="*/ 48 h 48"/>
                  <a:gd name="T16" fmla="*/ 12 w 47"/>
                  <a:gd name="T17" fmla="*/ 48 h 48"/>
                  <a:gd name="T18" fmla="*/ 18 w 47"/>
                  <a:gd name="T19" fmla="*/ 48 h 48"/>
                  <a:gd name="T20" fmla="*/ 28 w 47"/>
                  <a:gd name="T21" fmla="*/ 48 h 48"/>
                  <a:gd name="T22" fmla="*/ 35 w 47"/>
                  <a:gd name="T23" fmla="*/ 48 h 48"/>
                  <a:gd name="T24" fmla="*/ 39 w 47"/>
                  <a:gd name="T25" fmla="*/ 48 h 48"/>
                  <a:gd name="T26" fmla="*/ 45 w 47"/>
                  <a:gd name="T27" fmla="*/ 45 h 48"/>
                  <a:gd name="T28" fmla="*/ 46 w 47"/>
                  <a:gd name="T29" fmla="*/ 39 h 48"/>
                  <a:gd name="T30" fmla="*/ 19 w 47"/>
                  <a:gd name="T31" fmla="*/ 4 h 48"/>
                  <a:gd name="T32" fmla="*/ 27 w 47"/>
                  <a:gd name="T33" fmla="*/ 4 h 48"/>
                  <a:gd name="T34" fmla="*/ 27 w 47"/>
                  <a:gd name="T35" fmla="*/ 8 h 48"/>
                  <a:gd name="T36" fmla="*/ 19 w 47"/>
                  <a:gd name="T37" fmla="*/ 8 h 48"/>
                  <a:gd name="T38" fmla="*/ 19 w 47"/>
                  <a:gd name="T39" fmla="*/ 4 h 48"/>
                  <a:gd name="T40" fmla="*/ 7 w 47"/>
                  <a:gd name="T41" fmla="*/ 24 h 48"/>
                  <a:gd name="T42" fmla="*/ 10 w 47"/>
                  <a:gd name="T43" fmla="*/ 12 h 48"/>
                  <a:gd name="T44" fmla="*/ 37 w 47"/>
                  <a:gd name="T45" fmla="*/ 12 h 48"/>
                  <a:gd name="T46" fmla="*/ 39 w 47"/>
                  <a:gd name="T47" fmla="*/ 24 h 48"/>
                  <a:gd name="T48" fmla="*/ 41 w 47"/>
                  <a:gd name="T49" fmla="*/ 32 h 48"/>
                  <a:gd name="T50" fmla="*/ 6 w 47"/>
                  <a:gd name="T51" fmla="*/ 32 h 48"/>
                  <a:gd name="T52" fmla="*/ 7 w 47"/>
                  <a:gd name="T53" fmla="*/ 24 h 48"/>
                  <a:gd name="T54" fmla="*/ 15 w 47"/>
                  <a:gd name="T55" fmla="*/ 44 h 48"/>
                  <a:gd name="T56" fmla="*/ 11 w 47"/>
                  <a:gd name="T57" fmla="*/ 40 h 48"/>
                  <a:gd name="T58" fmla="*/ 15 w 47"/>
                  <a:gd name="T59" fmla="*/ 36 h 48"/>
                  <a:gd name="T60" fmla="*/ 19 w 47"/>
                  <a:gd name="T61" fmla="*/ 40 h 48"/>
                  <a:gd name="T62" fmla="*/ 15 w 47"/>
                  <a:gd name="T63" fmla="*/ 44 h 48"/>
                  <a:gd name="T64" fmla="*/ 31 w 47"/>
                  <a:gd name="T65" fmla="*/ 44 h 48"/>
                  <a:gd name="T66" fmla="*/ 27 w 47"/>
                  <a:gd name="T67" fmla="*/ 40 h 48"/>
                  <a:gd name="T68" fmla="*/ 31 w 47"/>
                  <a:gd name="T69" fmla="*/ 36 h 48"/>
                  <a:gd name="T70" fmla="*/ 35 w 47"/>
                  <a:gd name="T71" fmla="*/ 40 h 48"/>
                  <a:gd name="T72" fmla="*/ 31 w 47"/>
                  <a:gd name="T73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7" h="48">
                    <a:moveTo>
                      <a:pt x="46" y="39"/>
                    </a:moveTo>
                    <a:cubicBezTo>
                      <a:pt x="40" y="7"/>
                      <a:pt x="40" y="7"/>
                      <a:pt x="40" y="7"/>
                    </a:cubicBezTo>
                    <a:cubicBezTo>
                      <a:pt x="39" y="3"/>
                      <a:pt x="35" y="0"/>
                      <a:pt x="31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0"/>
                      <a:pt x="7" y="3"/>
                      <a:pt x="7" y="7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1"/>
                      <a:pt x="0" y="44"/>
                      <a:pt x="2" y="45"/>
                    </a:cubicBezTo>
                    <a:cubicBezTo>
                      <a:pt x="3" y="47"/>
                      <a:pt x="5" y="48"/>
                      <a:pt x="7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28" y="48"/>
                      <a:pt x="28" y="48"/>
                      <a:pt x="28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42" y="48"/>
                      <a:pt x="44" y="47"/>
                      <a:pt x="45" y="45"/>
                    </a:cubicBezTo>
                    <a:cubicBezTo>
                      <a:pt x="46" y="44"/>
                      <a:pt x="47" y="41"/>
                      <a:pt x="46" y="39"/>
                    </a:cubicBezTo>
                    <a:close/>
                    <a:moveTo>
                      <a:pt x="19" y="4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19" y="8"/>
                      <a:pt x="19" y="8"/>
                      <a:pt x="19" y="8"/>
                    </a:cubicBezTo>
                    <a:lnTo>
                      <a:pt x="19" y="4"/>
                    </a:lnTo>
                    <a:close/>
                    <a:moveTo>
                      <a:pt x="7" y="24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6" y="32"/>
                      <a:pt x="6" y="32"/>
                      <a:pt x="6" y="32"/>
                    </a:cubicBezTo>
                    <a:lnTo>
                      <a:pt x="7" y="24"/>
                    </a:lnTo>
                    <a:close/>
                    <a:moveTo>
                      <a:pt x="15" y="44"/>
                    </a:moveTo>
                    <a:cubicBezTo>
                      <a:pt x="13" y="44"/>
                      <a:pt x="11" y="42"/>
                      <a:pt x="11" y="40"/>
                    </a:cubicBezTo>
                    <a:cubicBezTo>
                      <a:pt x="11" y="38"/>
                      <a:pt x="13" y="36"/>
                      <a:pt x="15" y="36"/>
                    </a:cubicBezTo>
                    <a:cubicBezTo>
                      <a:pt x="18" y="36"/>
                      <a:pt x="19" y="38"/>
                      <a:pt x="19" y="40"/>
                    </a:cubicBezTo>
                    <a:cubicBezTo>
                      <a:pt x="19" y="42"/>
                      <a:pt x="18" y="44"/>
                      <a:pt x="15" y="44"/>
                    </a:cubicBezTo>
                    <a:close/>
                    <a:moveTo>
                      <a:pt x="31" y="44"/>
                    </a:moveTo>
                    <a:cubicBezTo>
                      <a:pt x="29" y="44"/>
                      <a:pt x="27" y="42"/>
                      <a:pt x="27" y="40"/>
                    </a:cubicBezTo>
                    <a:cubicBezTo>
                      <a:pt x="27" y="38"/>
                      <a:pt x="29" y="36"/>
                      <a:pt x="31" y="36"/>
                    </a:cubicBezTo>
                    <a:cubicBezTo>
                      <a:pt x="34" y="36"/>
                      <a:pt x="35" y="38"/>
                      <a:pt x="35" y="40"/>
                    </a:cubicBezTo>
                    <a:cubicBezTo>
                      <a:pt x="35" y="42"/>
                      <a:pt x="34" y="44"/>
                      <a:pt x="31" y="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Freeform 254"/>
              <p:cNvSpPr>
                <a:spLocks/>
              </p:cNvSpPr>
              <p:nvPr/>
            </p:nvSpPr>
            <p:spPr bwMode="auto">
              <a:xfrm>
                <a:off x="6026151" y="6148388"/>
                <a:ext cx="139700" cy="44450"/>
              </a:xfrm>
              <a:custGeom>
                <a:avLst/>
                <a:gdLst>
                  <a:gd name="T0" fmla="*/ 59 w 88"/>
                  <a:gd name="T1" fmla="*/ 0 h 28"/>
                  <a:gd name="T2" fmla="*/ 64 w 88"/>
                  <a:gd name="T3" fmla="*/ 9 h 28"/>
                  <a:gd name="T4" fmla="*/ 24 w 88"/>
                  <a:gd name="T5" fmla="*/ 9 h 28"/>
                  <a:gd name="T6" fmla="*/ 29 w 88"/>
                  <a:gd name="T7" fmla="*/ 0 h 28"/>
                  <a:gd name="T8" fmla="*/ 12 w 88"/>
                  <a:gd name="T9" fmla="*/ 0 h 28"/>
                  <a:gd name="T10" fmla="*/ 0 w 88"/>
                  <a:gd name="T11" fmla="*/ 28 h 28"/>
                  <a:gd name="T12" fmla="*/ 14 w 88"/>
                  <a:gd name="T13" fmla="*/ 28 h 28"/>
                  <a:gd name="T14" fmla="*/ 19 w 88"/>
                  <a:gd name="T15" fmla="*/ 19 h 28"/>
                  <a:gd name="T16" fmla="*/ 69 w 88"/>
                  <a:gd name="T17" fmla="*/ 19 h 28"/>
                  <a:gd name="T18" fmla="*/ 71 w 88"/>
                  <a:gd name="T19" fmla="*/ 28 h 28"/>
                  <a:gd name="T20" fmla="*/ 88 w 88"/>
                  <a:gd name="T21" fmla="*/ 28 h 28"/>
                  <a:gd name="T22" fmla="*/ 74 w 88"/>
                  <a:gd name="T23" fmla="*/ 0 h 28"/>
                  <a:gd name="T24" fmla="*/ 59 w 88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28">
                    <a:moveTo>
                      <a:pt x="59" y="0"/>
                    </a:moveTo>
                    <a:lnTo>
                      <a:pt x="64" y="9"/>
                    </a:lnTo>
                    <a:lnTo>
                      <a:pt x="24" y="9"/>
                    </a:lnTo>
                    <a:lnTo>
                      <a:pt x="29" y="0"/>
                    </a:lnTo>
                    <a:lnTo>
                      <a:pt x="12" y="0"/>
                    </a:lnTo>
                    <a:lnTo>
                      <a:pt x="0" y="28"/>
                    </a:lnTo>
                    <a:lnTo>
                      <a:pt x="14" y="28"/>
                    </a:lnTo>
                    <a:lnTo>
                      <a:pt x="19" y="19"/>
                    </a:lnTo>
                    <a:lnTo>
                      <a:pt x="69" y="19"/>
                    </a:lnTo>
                    <a:lnTo>
                      <a:pt x="71" y="28"/>
                    </a:lnTo>
                    <a:lnTo>
                      <a:pt x="88" y="28"/>
                    </a:lnTo>
                    <a:lnTo>
                      <a:pt x="74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6" name="Group 36"/>
            <p:cNvGrpSpPr/>
            <p:nvPr/>
          </p:nvGrpSpPr>
          <p:grpSpPr>
            <a:xfrm>
              <a:off x="6577540" y="2834200"/>
              <a:ext cx="363381" cy="424875"/>
              <a:chOff x="4535488" y="1625601"/>
              <a:chExt cx="206376" cy="241300"/>
            </a:xfrm>
            <a:solidFill>
              <a:schemeClr val="accent1"/>
            </a:solidFill>
          </p:grpSpPr>
          <p:sp>
            <p:nvSpPr>
              <p:cNvPr id="227" name="Freeform 68"/>
              <p:cNvSpPr>
                <a:spLocks/>
              </p:cNvSpPr>
              <p:nvPr/>
            </p:nvSpPr>
            <p:spPr bwMode="auto">
              <a:xfrm>
                <a:off x="4543426" y="1625601"/>
                <a:ext cx="198438" cy="188913"/>
              </a:xfrm>
              <a:custGeom>
                <a:avLst/>
                <a:gdLst>
                  <a:gd name="T0" fmla="*/ 49 w 53"/>
                  <a:gd name="T1" fmla="*/ 8 h 50"/>
                  <a:gd name="T2" fmla="*/ 53 w 53"/>
                  <a:gd name="T3" fmla="*/ 4 h 50"/>
                  <a:gd name="T4" fmla="*/ 49 w 53"/>
                  <a:gd name="T5" fmla="*/ 0 h 50"/>
                  <a:gd name="T6" fmla="*/ 45 w 53"/>
                  <a:gd name="T7" fmla="*/ 4 h 50"/>
                  <a:gd name="T8" fmla="*/ 45 w 53"/>
                  <a:gd name="T9" fmla="*/ 6 h 50"/>
                  <a:gd name="T10" fmla="*/ 25 w 53"/>
                  <a:gd name="T11" fmla="*/ 20 h 50"/>
                  <a:gd name="T12" fmla="*/ 7 w 53"/>
                  <a:gd name="T13" fmla="*/ 2 h 50"/>
                  <a:gd name="T14" fmla="*/ 3 w 53"/>
                  <a:gd name="T15" fmla="*/ 1 h 50"/>
                  <a:gd name="T16" fmla="*/ 0 w 53"/>
                  <a:gd name="T17" fmla="*/ 4 h 50"/>
                  <a:gd name="T18" fmla="*/ 14 w 53"/>
                  <a:gd name="T19" fmla="*/ 37 h 50"/>
                  <a:gd name="T20" fmla="*/ 46 w 53"/>
                  <a:gd name="T21" fmla="*/ 50 h 50"/>
                  <a:gd name="T22" fmla="*/ 50 w 53"/>
                  <a:gd name="T23" fmla="*/ 48 h 50"/>
                  <a:gd name="T24" fmla="*/ 49 w 53"/>
                  <a:gd name="T25" fmla="*/ 43 h 50"/>
                  <a:gd name="T26" fmla="*/ 33 w 53"/>
                  <a:gd name="T27" fmla="*/ 27 h 50"/>
                  <a:gd name="T28" fmla="*/ 46 w 53"/>
                  <a:gd name="T29" fmla="*/ 7 h 50"/>
                  <a:gd name="T30" fmla="*/ 49 w 53"/>
                  <a:gd name="T31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" h="50">
                    <a:moveTo>
                      <a:pt x="49" y="8"/>
                    </a:moveTo>
                    <a:cubicBezTo>
                      <a:pt x="51" y="8"/>
                      <a:pt x="53" y="6"/>
                      <a:pt x="53" y="4"/>
                    </a:cubicBezTo>
                    <a:cubicBezTo>
                      <a:pt x="53" y="2"/>
                      <a:pt x="51" y="0"/>
                      <a:pt x="49" y="0"/>
                    </a:cubicBezTo>
                    <a:cubicBezTo>
                      <a:pt x="46" y="0"/>
                      <a:pt x="45" y="2"/>
                      <a:pt x="45" y="4"/>
                    </a:cubicBezTo>
                    <a:cubicBezTo>
                      <a:pt x="45" y="5"/>
                      <a:pt x="45" y="6"/>
                      <a:pt x="45" y="6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0"/>
                      <a:pt x="4" y="0"/>
                      <a:pt x="3" y="1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6"/>
                      <a:pt x="5" y="28"/>
                      <a:pt x="14" y="37"/>
                    </a:cubicBezTo>
                    <a:cubicBezTo>
                      <a:pt x="22" y="46"/>
                      <a:pt x="34" y="50"/>
                      <a:pt x="46" y="50"/>
                    </a:cubicBezTo>
                    <a:cubicBezTo>
                      <a:pt x="48" y="50"/>
                      <a:pt x="49" y="49"/>
                      <a:pt x="50" y="48"/>
                    </a:cubicBezTo>
                    <a:cubicBezTo>
                      <a:pt x="51" y="46"/>
                      <a:pt x="50" y="44"/>
                      <a:pt x="49" y="43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7" y="8"/>
                      <a:pt x="48" y="8"/>
                      <a:pt x="49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8" name="Freeform 69"/>
              <p:cNvSpPr>
                <a:spLocks/>
              </p:cNvSpPr>
              <p:nvPr/>
            </p:nvSpPr>
            <p:spPr bwMode="auto">
              <a:xfrm>
                <a:off x="4535488" y="1779588"/>
                <a:ext cx="96838" cy="87313"/>
              </a:xfrm>
              <a:custGeom>
                <a:avLst/>
                <a:gdLst>
                  <a:gd name="T0" fmla="*/ 23 w 26"/>
                  <a:gd name="T1" fmla="*/ 9 h 23"/>
                  <a:gd name="T2" fmla="*/ 22 w 26"/>
                  <a:gd name="T3" fmla="*/ 8 h 23"/>
                  <a:gd name="T4" fmla="*/ 12 w 26"/>
                  <a:gd name="T5" fmla="*/ 0 h 23"/>
                  <a:gd name="T6" fmla="*/ 11 w 26"/>
                  <a:gd name="T7" fmla="*/ 0 h 23"/>
                  <a:gd name="T8" fmla="*/ 11 w 26"/>
                  <a:gd name="T9" fmla="*/ 0 h 23"/>
                  <a:gd name="T10" fmla="*/ 0 w 26"/>
                  <a:gd name="T11" fmla="*/ 20 h 23"/>
                  <a:gd name="T12" fmla="*/ 0 w 26"/>
                  <a:gd name="T13" fmla="*/ 22 h 23"/>
                  <a:gd name="T14" fmla="*/ 2 w 26"/>
                  <a:gd name="T15" fmla="*/ 23 h 23"/>
                  <a:gd name="T16" fmla="*/ 24 w 26"/>
                  <a:gd name="T17" fmla="*/ 23 h 23"/>
                  <a:gd name="T18" fmla="*/ 26 w 26"/>
                  <a:gd name="T19" fmla="*/ 22 h 23"/>
                  <a:gd name="T20" fmla="*/ 26 w 26"/>
                  <a:gd name="T21" fmla="*/ 20 h 23"/>
                  <a:gd name="T22" fmla="*/ 23 w 26"/>
                  <a:gd name="T2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" h="23">
                    <a:moveTo>
                      <a:pt x="23" y="9"/>
                    </a:moveTo>
                    <a:cubicBezTo>
                      <a:pt x="22" y="8"/>
                      <a:pt x="22" y="8"/>
                      <a:pt x="22" y="8"/>
                    </a:cubicBezTo>
                    <a:cubicBezTo>
                      <a:pt x="18" y="6"/>
                      <a:pt x="15" y="3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0" y="21"/>
                      <a:pt x="0" y="22"/>
                    </a:cubicBezTo>
                    <a:cubicBezTo>
                      <a:pt x="1" y="23"/>
                      <a:pt x="1" y="23"/>
                      <a:pt x="2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3"/>
                      <a:pt x="25" y="23"/>
                      <a:pt x="26" y="22"/>
                    </a:cubicBezTo>
                    <a:cubicBezTo>
                      <a:pt x="26" y="22"/>
                      <a:pt x="26" y="21"/>
                      <a:pt x="26" y="20"/>
                    </a:cubicBezTo>
                    <a:lnTo>
                      <a:pt x="23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9" name="Freeform 269"/>
            <p:cNvSpPr>
              <a:spLocks/>
            </p:cNvSpPr>
            <p:nvPr/>
          </p:nvSpPr>
          <p:spPr bwMode="auto">
            <a:xfrm>
              <a:off x="5385193" y="2515615"/>
              <a:ext cx="350459" cy="401398"/>
            </a:xfrm>
            <a:custGeom>
              <a:avLst/>
              <a:gdLst>
                <a:gd name="T0" fmla="*/ 59 w 60"/>
                <a:gd name="T1" fmla="*/ 40 h 64"/>
                <a:gd name="T2" fmla="*/ 36 w 60"/>
                <a:gd name="T3" fmla="*/ 23 h 64"/>
                <a:gd name="T4" fmla="*/ 36 w 60"/>
                <a:gd name="T5" fmla="*/ 12 h 64"/>
                <a:gd name="T6" fmla="*/ 30 w 60"/>
                <a:gd name="T7" fmla="*/ 0 h 64"/>
                <a:gd name="T8" fmla="*/ 24 w 60"/>
                <a:gd name="T9" fmla="*/ 12 h 64"/>
                <a:gd name="T10" fmla="*/ 24 w 60"/>
                <a:gd name="T11" fmla="*/ 23 h 64"/>
                <a:gd name="T12" fmla="*/ 1 w 60"/>
                <a:gd name="T13" fmla="*/ 40 h 64"/>
                <a:gd name="T14" fmla="*/ 0 w 60"/>
                <a:gd name="T15" fmla="*/ 42 h 64"/>
                <a:gd name="T16" fmla="*/ 0 w 60"/>
                <a:gd name="T17" fmla="*/ 42 h 64"/>
                <a:gd name="T18" fmla="*/ 1 w 60"/>
                <a:gd name="T19" fmla="*/ 44 h 64"/>
                <a:gd name="T20" fmla="*/ 2 w 60"/>
                <a:gd name="T21" fmla="*/ 44 h 64"/>
                <a:gd name="T22" fmla="*/ 24 w 60"/>
                <a:gd name="T23" fmla="*/ 38 h 64"/>
                <a:gd name="T24" fmla="*/ 24 w 60"/>
                <a:gd name="T25" fmla="*/ 42 h 64"/>
                <a:gd name="T26" fmla="*/ 24 w 60"/>
                <a:gd name="T27" fmla="*/ 55 h 64"/>
                <a:gd name="T28" fmla="*/ 17 w 60"/>
                <a:gd name="T29" fmla="*/ 60 h 64"/>
                <a:gd name="T30" fmla="*/ 16 w 60"/>
                <a:gd name="T31" fmla="*/ 62 h 64"/>
                <a:gd name="T32" fmla="*/ 16 w 60"/>
                <a:gd name="T33" fmla="*/ 62 h 64"/>
                <a:gd name="T34" fmla="*/ 17 w 60"/>
                <a:gd name="T35" fmla="*/ 64 h 64"/>
                <a:gd name="T36" fmla="*/ 19 w 60"/>
                <a:gd name="T37" fmla="*/ 64 h 64"/>
                <a:gd name="T38" fmla="*/ 30 w 60"/>
                <a:gd name="T39" fmla="*/ 60 h 64"/>
                <a:gd name="T40" fmla="*/ 41 w 60"/>
                <a:gd name="T41" fmla="*/ 64 h 64"/>
                <a:gd name="T42" fmla="*/ 43 w 60"/>
                <a:gd name="T43" fmla="*/ 64 h 64"/>
                <a:gd name="T44" fmla="*/ 44 w 60"/>
                <a:gd name="T45" fmla="*/ 62 h 64"/>
                <a:gd name="T46" fmla="*/ 44 w 60"/>
                <a:gd name="T47" fmla="*/ 62 h 64"/>
                <a:gd name="T48" fmla="*/ 43 w 60"/>
                <a:gd name="T49" fmla="*/ 60 h 64"/>
                <a:gd name="T50" fmla="*/ 36 w 60"/>
                <a:gd name="T51" fmla="*/ 55 h 64"/>
                <a:gd name="T52" fmla="*/ 36 w 60"/>
                <a:gd name="T53" fmla="*/ 42 h 64"/>
                <a:gd name="T54" fmla="*/ 36 w 60"/>
                <a:gd name="T55" fmla="*/ 38 h 64"/>
                <a:gd name="T56" fmla="*/ 58 w 60"/>
                <a:gd name="T57" fmla="*/ 44 h 64"/>
                <a:gd name="T58" fmla="*/ 59 w 60"/>
                <a:gd name="T59" fmla="*/ 44 h 64"/>
                <a:gd name="T60" fmla="*/ 60 w 60"/>
                <a:gd name="T61" fmla="*/ 42 h 64"/>
                <a:gd name="T62" fmla="*/ 60 w 60"/>
                <a:gd name="T63" fmla="*/ 42 h 64"/>
                <a:gd name="T64" fmla="*/ 59 w 60"/>
                <a:gd name="T65" fmla="*/ 4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0" h="64">
                  <a:moveTo>
                    <a:pt x="59" y="40"/>
                  </a:moveTo>
                  <a:cubicBezTo>
                    <a:pt x="36" y="23"/>
                    <a:pt x="36" y="23"/>
                    <a:pt x="36" y="2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9"/>
                    <a:pt x="33" y="0"/>
                    <a:pt x="30" y="0"/>
                  </a:cubicBezTo>
                  <a:cubicBezTo>
                    <a:pt x="27" y="0"/>
                    <a:pt x="24" y="9"/>
                    <a:pt x="24" y="1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1" y="44"/>
                  </a:cubicBezTo>
                  <a:cubicBezTo>
                    <a:pt x="1" y="44"/>
                    <a:pt x="2" y="44"/>
                    <a:pt x="2" y="44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60"/>
                    <a:pt x="16" y="61"/>
                    <a:pt x="16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3"/>
                    <a:pt x="16" y="63"/>
                    <a:pt x="17" y="64"/>
                  </a:cubicBezTo>
                  <a:cubicBezTo>
                    <a:pt x="17" y="64"/>
                    <a:pt x="18" y="64"/>
                    <a:pt x="19" y="64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2" y="64"/>
                    <a:pt x="43" y="64"/>
                    <a:pt x="43" y="64"/>
                  </a:cubicBezTo>
                  <a:cubicBezTo>
                    <a:pt x="44" y="63"/>
                    <a:pt x="44" y="63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1"/>
                    <a:pt x="44" y="60"/>
                    <a:pt x="43" y="60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9" y="44"/>
                    <a:pt x="59" y="44"/>
                  </a:cubicBezTo>
                  <a:cubicBezTo>
                    <a:pt x="60" y="43"/>
                    <a:pt x="60" y="43"/>
                    <a:pt x="60" y="42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41"/>
                    <a:pt x="60" y="40"/>
                    <a:pt x="59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30" name="Group 110"/>
            <p:cNvGrpSpPr/>
            <p:nvPr/>
          </p:nvGrpSpPr>
          <p:grpSpPr>
            <a:xfrm rot="18900000">
              <a:off x="6835931" y="3325565"/>
              <a:ext cx="326407" cy="325328"/>
              <a:chOff x="2437300" y="1144829"/>
              <a:chExt cx="400024" cy="398703"/>
            </a:xfrm>
            <a:solidFill>
              <a:schemeClr val="bg1"/>
            </a:solidFill>
          </p:grpSpPr>
          <p:sp>
            <p:nvSpPr>
              <p:cNvPr id="231" name="Freeform 129"/>
              <p:cNvSpPr>
                <a:spLocks noEditPoints="1"/>
              </p:cNvSpPr>
              <p:nvPr/>
            </p:nvSpPr>
            <p:spPr bwMode="auto">
              <a:xfrm>
                <a:off x="2437300" y="1144829"/>
                <a:ext cx="400024" cy="398703"/>
              </a:xfrm>
              <a:custGeom>
                <a:avLst/>
                <a:gdLst>
                  <a:gd name="T0" fmla="*/ 88 w 128"/>
                  <a:gd name="T1" fmla="*/ 0 h 128"/>
                  <a:gd name="T2" fmla="*/ 48 w 128"/>
                  <a:gd name="T3" fmla="*/ 40 h 128"/>
                  <a:gd name="T4" fmla="*/ 51 w 128"/>
                  <a:gd name="T5" fmla="*/ 55 h 128"/>
                  <a:gd name="T6" fmla="*/ 2 w 128"/>
                  <a:gd name="T7" fmla="*/ 103 h 128"/>
                  <a:gd name="T8" fmla="*/ 0 w 128"/>
                  <a:gd name="T9" fmla="*/ 108 h 128"/>
                  <a:gd name="T10" fmla="*/ 0 w 128"/>
                  <a:gd name="T11" fmla="*/ 120 h 128"/>
                  <a:gd name="T12" fmla="*/ 8 w 128"/>
                  <a:gd name="T13" fmla="*/ 128 h 128"/>
                  <a:gd name="T14" fmla="*/ 20 w 128"/>
                  <a:gd name="T15" fmla="*/ 128 h 128"/>
                  <a:gd name="T16" fmla="*/ 25 w 128"/>
                  <a:gd name="T17" fmla="*/ 126 h 128"/>
                  <a:gd name="T18" fmla="*/ 31 w 128"/>
                  <a:gd name="T19" fmla="*/ 120 h 128"/>
                  <a:gd name="T20" fmla="*/ 40 w 128"/>
                  <a:gd name="T21" fmla="*/ 120 h 128"/>
                  <a:gd name="T22" fmla="*/ 48 w 128"/>
                  <a:gd name="T23" fmla="*/ 112 h 128"/>
                  <a:gd name="T24" fmla="*/ 48 w 128"/>
                  <a:gd name="T25" fmla="*/ 104 h 128"/>
                  <a:gd name="T26" fmla="*/ 56 w 128"/>
                  <a:gd name="T27" fmla="*/ 104 h 128"/>
                  <a:gd name="T28" fmla="*/ 64 w 128"/>
                  <a:gd name="T29" fmla="*/ 96 h 128"/>
                  <a:gd name="T30" fmla="*/ 64 w 128"/>
                  <a:gd name="T31" fmla="*/ 87 h 128"/>
                  <a:gd name="T32" fmla="*/ 73 w 128"/>
                  <a:gd name="T33" fmla="*/ 77 h 128"/>
                  <a:gd name="T34" fmla="*/ 88 w 128"/>
                  <a:gd name="T35" fmla="*/ 80 h 128"/>
                  <a:gd name="T36" fmla="*/ 128 w 128"/>
                  <a:gd name="T37" fmla="*/ 40 h 128"/>
                  <a:gd name="T38" fmla="*/ 88 w 128"/>
                  <a:gd name="T39" fmla="*/ 0 h 128"/>
                  <a:gd name="T40" fmla="*/ 88 w 128"/>
                  <a:gd name="T41" fmla="*/ 72 h 128"/>
                  <a:gd name="T42" fmla="*/ 72 w 128"/>
                  <a:gd name="T43" fmla="*/ 67 h 128"/>
                  <a:gd name="T44" fmla="*/ 70 w 128"/>
                  <a:gd name="T45" fmla="*/ 69 h 128"/>
                  <a:gd name="T46" fmla="*/ 66 w 128"/>
                  <a:gd name="T47" fmla="*/ 73 h 128"/>
                  <a:gd name="T48" fmla="*/ 58 w 128"/>
                  <a:gd name="T49" fmla="*/ 81 h 128"/>
                  <a:gd name="T50" fmla="*/ 56 w 128"/>
                  <a:gd name="T51" fmla="*/ 87 h 128"/>
                  <a:gd name="T52" fmla="*/ 56 w 128"/>
                  <a:gd name="T53" fmla="*/ 96 h 128"/>
                  <a:gd name="T54" fmla="*/ 48 w 128"/>
                  <a:gd name="T55" fmla="*/ 96 h 128"/>
                  <a:gd name="T56" fmla="*/ 40 w 128"/>
                  <a:gd name="T57" fmla="*/ 104 h 128"/>
                  <a:gd name="T58" fmla="*/ 40 w 128"/>
                  <a:gd name="T59" fmla="*/ 112 h 128"/>
                  <a:gd name="T60" fmla="*/ 31 w 128"/>
                  <a:gd name="T61" fmla="*/ 112 h 128"/>
                  <a:gd name="T62" fmla="*/ 25 w 128"/>
                  <a:gd name="T63" fmla="*/ 114 h 128"/>
                  <a:gd name="T64" fmla="*/ 19 w 128"/>
                  <a:gd name="T65" fmla="*/ 120 h 128"/>
                  <a:gd name="T66" fmla="*/ 8 w 128"/>
                  <a:gd name="T67" fmla="*/ 120 h 128"/>
                  <a:gd name="T68" fmla="*/ 8 w 128"/>
                  <a:gd name="T69" fmla="*/ 109 h 128"/>
                  <a:gd name="T70" fmla="*/ 55 w 128"/>
                  <a:gd name="T71" fmla="*/ 62 h 128"/>
                  <a:gd name="T72" fmla="*/ 55 w 128"/>
                  <a:gd name="T73" fmla="*/ 62 h 128"/>
                  <a:gd name="T74" fmla="*/ 61 w 128"/>
                  <a:gd name="T75" fmla="*/ 56 h 128"/>
                  <a:gd name="T76" fmla="*/ 56 w 128"/>
                  <a:gd name="T77" fmla="*/ 40 h 128"/>
                  <a:gd name="T78" fmla="*/ 88 w 128"/>
                  <a:gd name="T79" fmla="*/ 8 h 128"/>
                  <a:gd name="T80" fmla="*/ 120 w 128"/>
                  <a:gd name="T81" fmla="*/ 40 h 128"/>
                  <a:gd name="T82" fmla="*/ 88 w 128"/>
                  <a:gd name="T83" fmla="*/ 7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8" h="128">
                    <a:moveTo>
                      <a:pt x="88" y="0"/>
                    </a:moveTo>
                    <a:cubicBezTo>
                      <a:pt x="66" y="0"/>
                      <a:pt x="48" y="18"/>
                      <a:pt x="48" y="40"/>
                    </a:cubicBezTo>
                    <a:cubicBezTo>
                      <a:pt x="48" y="45"/>
                      <a:pt x="49" y="50"/>
                      <a:pt x="51" y="55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1" y="105"/>
                      <a:pt x="0" y="106"/>
                      <a:pt x="0" y="108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4"/>
                      <a:pt x="4" y="128"/>
                      <a:pt x="8" y="128"/>
                    </a:cubicBezTo>
                    <a:cubicBezTo>
                      <a:pt x="20" y="128"/>
                      <a:pt x="20" y="128"/>
                      <a:pt x="20" y="128"/>
                    </a:cubicBezTo>
                    <a:cubicBezTo>
                      <a:pt x="22" y="128"/>
                      <a:pt x="23" y="127"/>
                      <a:pt x="25" y="126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44" y="120"/>
                      <a:pt x="48" y="116"/>
                      <a:pt x="48" y="112"/>
                    </a:cubicBezTo>
                    <a:cubicBezTo>
                      <a:pt x="48" y="104"/>
                      <a:pt x="48" y="104"/>
                      <a:pt x="48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60" y="104"/>
                      <a:pt x="64" y="100"/>
                      <a:pt x="64" y="96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73" y="77"/>
                      <a:pt x="73" y="77"/>
                      <a:pt x="73" y="77"/>
                    </a:cubicBezTo>
                    <a:cubicBezTo>
                      <a:pt x="78" y="79"/>
                      <a:pt x="83" y="80"/>
                      <a:pt x="88" y="80"/>
                    </a:cubicBezTo>
                    <a:cubicBezTo>
                      <a:pt x="110" y="80"/>
                      <a:pt x="128" y="62"/>
                      <a:pt x="128" y="40"/>
                    </a:cubicBezTo>
                    <a:cubicBezTo>
                      <a:pt x="128" y="18"/>
                      <a:pt x="110" y="0"/>
                      <a:pt x="88" y="0"/>
                    </a:cubicBezTo>
                    <a:close/>
                    <a:moveTo>
                      <a:pt x="88" y="72"/>
                    </a:moveTo>
                    <a:cubicBezTo>
                      <a:pt x="82" y="72"/>
                      <a:pt x="77" y="70"/>
                      <a:pt x="72" y="67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66" y="73"/>
                      <a:pt x="66" y="73"/>
                      <a:pt x="66" y="73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57" y="82"/>
                      <a:pt x="56" y="85"/>
                      <a:pt x="56" y="87"/>
                    </a:cubicBezTo>
                    <a:cubicBezTo>
                      <a:pt x="56" y="96"/>
                      <a:pt x="56" y="96"/>
                      <a:pt x="56" y="96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44" y="96"/>
                      <a:pt x="40" y="100"/>
                      <a:pt x="40" y="104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29" y="112"/>
                      <a:pt x="26" y="113"/>
                      <a:pt x="25" y="114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8" y="109"/>
                      <a:pt x="8" y="109"/>
                      <a:pt x="8" y="109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58" y="51"/>
                      <a:pt x="56" y="46"/>
                      <a:pt x="56" y="40"/>
                    </a:cubicBezTo>
                    <a:cubicBezTo>
                      <a:pt x="56" y="22"/>
                      <a:pt x="70" y="8"/>
                      <a:pt x="88" y="8"/>
                    </a:cubicBezTo>
                    <a:cubicBezTo>
                      <a:pt x="106" y="8"/>
                      <a:pt x="120" y="22"/>
                      <a:pt x="120" y="40"/>
                    </a:cubicBezTo>
                    <a:cubicBezTo>
                      <a:pt x="120" y="58"/>
                      <a:pt x="106" y="72"/>
                      <a:pt x="88" y="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2" name="Freeform 130"/>
              <p:cNvSpPr>
                <a:spLocks noEditPoints="1"/>
              </p:cNvSpPr>
              <p:nvPr/>
            </p:nvSpPr>
            <p:spPr bwMode="auto">
              <a:xfrm>
                <a:off x="2686820" y="1193678"/>
                <a:ext cx="100336" cy="100336"/>
              </a:xfrm>
              <a:custGeom>
                <a:avLst/>
                <a:gdLst>
                  <a:gd name="T0" fmla="*/ 31 w 32"/>
                  <a:gd name="T1" fmla="*/ 17 h 32"/>
                  <a:gd name="T2" fmla="*/ 15 w 32"/>
                  <a:gd name="T3" fmla="*/ 1 h 32"/>
                  <a:gd name="T4" fmla="*/ 12 w 32"/>
                  <a:gd name="T5" fmla="*/ 0 h 32"/>
                  <a:gd name="T6" fmla="*/ 0 w 32"/>
                  <a:gd name="T7" fmla="*/ 12 h 32"/>
                  <a:gd name="T8" fmla="*/ 0 w 32"/>
                  <a:gd name="T9" fmla="*/ 13 h 32"/>
                  <a:gd name="T10" fmla="*/ 1 w 32"/>
                  <a:gd name="T11" fmla="*/ 15 h 32"/>
                  <a:gd name="T12" fmla="*/ 17 w 32"/>
                  <a:gd name="T13" fmla="*/ 31 h 32"/>
                  <a:gd name="T14" fmla="*/ 20 w 32"/>
                  <a:gd name="T15" fmla="*/ 32 h 32"/>
                  <a:gd name="T16" fmla="*/ 32 w 32"/>
                  <a:gd name="T17" fmla="*/ 20 h 32"/>
                  <a:gd name="T18" fmla="*/ 32 w 32"/>
                  <a:gd name="T19" fmla="*/ 19 h 32"/>
                  <a:gd name="T20" fmla="*/ 31 w 32"/>
                  <a:gd name="T21" fmla="*/ 17 h 32"/>
                  <a:gd name="T22" fmla="*/ 19 w 32"/>
                  <a:gd name="T23" fmla="*/ 28 h 32"/>
                  <a:gd name="T24" fmla="*/ 4 w 32"/>
                  <a:gd name="T25" fmla="*/ 13 h 32"/>
                  <a:gd name="T26" fmla="*/ 13 w 32"/>
                  <a:gd name="T27" fmla="*/ 4 h 32"/>
                  <a:gd name="T28" fmla="*/ 28 w 32"/>
                  <a:gd name="T29" fmla="*/ 19 h 32"/>
                  <a:gd name="T30" fmla="*/ 19 w 32"/>
                  <a:gd name="T31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32">
                    <a:moveTo>
                      <a:pt x="31" y="17"/>
                    </a:moveTo>
                    <a:cubicBezTo>
                      <a:pt x="27" y="11"/>
                      <a:pt x="21" y="5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6" y="2"/>
                      <a:pt x="2" y="6"/>
                      <a:pt x="0" y="12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0" y="14"/>
                      <a:pt x="0" y="14"/>
                      <a:pt x="1" y="15"/>
                    </a:cubicBezTo>
                    <a:cubicBezTo>
                      <a:pt x="5" y="21"/>
                      <a:pt x="11" y="27"/>
                      <a:pt x="17" y="31"/>
                    </a:cubicBezTo>
                    <a:cubicBezTo>
                      <a:pt x="18" y="32"/>
                      <a:pt x="19" y="32"/>
                      <a:pt x="20" y="32"/>
                    </a:cubicBezTo>
                    <a:cubicBezTo>
                      <a:pt x="26" y="30"/>
                      <a:pt x="30" y="26"/>
                      <a:pt x="32" y="20"/>
                    </a:cubicBezTo>
                    <a:cubicBezTo>
                      <a:pt x="32" y="20"/>
                      <a:pt x="32" y="20"/>
                      <a:pt x="32" y="19"/>
                    </a:cubicBezTo>
                    <a:cubicBezTo>
                      <a:pt x="32" y="18"/>
                      <a:pt x="32" y="18"/>
                      <a:pt x="31" y="17"/>
                    </a:cubicBezTo>
                    <a:close/>
                    <a:moveTo>
                      <a:pt x="19" y="28"/>
                    </a:moveTo>
                    <a:cubicBezTo>
                      <a:pt x="13" y="24"/>
                      <a:pt x="8" y="19"/>
                      <a:pt x="4" y="13"/>
                    </a:cubicBezTo>
                    <a:cubicBezTo>
                      <a:pt x="6" y="8"/>
                      <a:pt x="8" y="6"/>
                      <a:pt x="13" y="4"/>
                    </a:cubicBezTo>
                    <a:cubicBezTo>
                      <a:pt x="19" y="8"/>
                      <a:pt x="24" y="13"/>
                      <a:pt x="28" y="19"/>
                    </a:cubicBezTo>
                    <a:cubicBezTo>
                      <a:pt x="26" y="24"/>
                      <a:pt x="24" y="26"/>
                      <a:pt x="19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1" name="Fußzeilenplatzhalter 12"/>
          <p:cNvSpPr>
            <a:spLocks noGrp="1"/>
          </p:cNvSpPr>
          <p:nvPr>
            <p:ph type="ftr" sz="quarter" idx="11"/>
          </p:nvPr>
        </p:nvSpPr>
        <p:spPr>
          <a:xfrm>
            <a:off x="3936000" y="6525344"/>
            <a:ext cx="4320000" cy="252264"/>
          </a:xfrm>
        </p:spPr>
        <p:txBody>
          <a:bodyPr/>
          <a:lstStyle/>
          <a:p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Bundeswehr University Munich </a:t>
            </a:r>
            <a:r>
              <a:rPr lang="en-GB" sz="105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sz="105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 </a:t>
            </a:r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reserved -</a:t>
            </a:r>
            <a:endParaRPr lang="en-US" sz="1050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94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838200" y="358903"/>
            <a:ext cx="10515600" cy="691779"/>
          </a:xfrm>
        </p:spPr>
        <p:txBody>
          <a:bodyPr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Our Research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838200" y="964392"/>
            <a:ext cx="10515600" cy="303212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 and Evaluation of Mobile Cell Connectivity over a </a:t>
            </a:r>
            <a: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Backhaul </a:t>
            </a: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Future </a:t>
            </a:r>
            <a:r>
              <a:rPr lang="en-GB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5G Networks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1"/>
          <p:cNvSpPr/>
          <p:nvPr/>
        </p:nvSpPr>
        <p:spPr>
          <a:xfrm>
            <a:off x="2721902" y="4060785"/>
            <a:ext cx="2112000" cy="2096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2"/>
          <p:cNvSpPr/>
          <p:nvPr/>
        </p:nvSpPr>
        <p:spPr>
          <a:xfrm>
            <a:off x="4849618" y="1965859"/>
            <a:ext cx="2112000" cy="20968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3"/>
          <p:cNvSpPr/>
          <p:nvPr/>
        </p:nvSpPr>
        <p:spPr>
          <a:xfrm>
            <a:off x="615988" y="1965859"/>
            <a:ext cx="2112000" cy="20960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Isosceles Triangle 64"/>
          <p:cNvSpPr/>
          <p:nvPr/>
        </p:nvSpPr>
        <p:spPr>
          <a:xfrm rot="10800000">
            <a:off x="1460338" y="4045602"/>
            <a:ext cx="423299" cy="177265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sosceles Triangle 65"/>
          <p:cNvSpPr/>
          <p:nvPr/>
        </p:nvSpPr>
        <p:spPr>
          <a:xfrm rot="10800000">
            <a:off x="5693969" y="4045601"/>
            <a:ext cx="423299" cy="17726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Isosceles Triangle 66"/>
          <p:cNvSpPr/>
          <p:nvPr/>
        </p:nvSpPr>
        <p:spPr>
          <a:xfrm>
            <a:off x="3577980" y="3891169"/>
            <a:ext cx="423299" cy="177265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679193" y="2673150"/>
            <a:ext cx="1970364" cy="33662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COTS UE Equipment</a:t>
            </a:r>
            <a:endParaRPr lang="id-ID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4924642" y="2815636"/>
            <a:ext cx="1970364" cy="33662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Backhaul</a:t>
            </a:r>
            <a:endParaRPr lang="id-ID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2806522" y="5049444"/>
            <a:ext cx="1970364" cy="33662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Cell Connectivity</a:t>
            </a:r>
            <a:endParaRPr lang="id-ID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73"/>
          <p:cNvSpPr/>
          <p:nvPr/>
        </p:nvSpPr>
        <p:spPr>
          <a:xfrm>
            <a:off x="7012974" y="5098912"/>
            <a:ext cx="4969307" cy="1083520"/>
          </a:xfrm>
          <a:prstGeom prst="rect">
            <a:avLst/>
          </a:prstGeom>
          <a:solidFill>
            <a:srgbClr val="FF8837">
              <a:alpha val="9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74"/>
          <p:cNvSpPr/>
          <p:nvPr/>
        </p:nvSpPr>
        <p:spPr>
          <a:xfrm>
            <a:off x="7536160" y="5570251"/>
            <a:ext cx="4766929" cy="400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333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</a:t>
            </a:r>
            <a:r>
              <a:rPr lang="en-GB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testbed architecture do </a:t>
            </a:r>
            <a:r>
              <a:rPr lang="en-GB" sz="1333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</a:t>
            </a:r>
            <a:r>
              <a:rPr lang="en-GB" sz="13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id-ID" sz="1333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75"/>
          <p:cNvSpPr txBox="1"/>
          <p:nvPr/>
        </p:nvSpPr>
        <p:spPr>
          <a:xfrm>
            <a:off x="8474019" y="5180192"/>
            <a:ext cx="2047227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67" b="1" dirty="0" err="1" smtClean="0">
                <a:solidFill>
                  <a:schemeClr val="bg1"/>
                </a:solidFill>
                <a:latin typeface="Arial" panose="020B0604020202020204" pitchFamily="34" charset="0"/>
                <a:ea typeface="Raleway" panose="020B0003030101060003" pitchFamily="2" charset="0"/>
                <a:cs typeface="Arial" panose="020B0604020202020204" pitchFamily="34" charset="0"/>
              </a:rPr>
              <a:t>Testbed</a:t>
            </a:r>
            <a:r>
              <a:rPr lang="de-DE" sz="1467" b="1" dirty="0" smtClean="0">
                <a:solidFill>
                  <a:schemeClr val="bg1"/>
                </a:solidFill>
                <a:latin typeface="Arial" panose="020B0604020202020204" pitchFamily="34" charset="0"/>
                <a:ea typeface="Raleway" panose="020B0003030101060003" pitchFamily="2" charset="0"/>
                <a:cs typeface="Arial" panose="020B0604020202020204" pitchFamily="34" charset="0"/>
              </a:rPr>
              <a:t> </a:t>
            </a:r>
            <a:r>
              <a:rPr lang="de-DE" sz="1467" b="1" dirty="0" err="1" smtClean="0">
                <a:solidFill>
                  <a:schemeClr val="bg1"/>
                </a:solidFill>
                <a:latin typeface="Arial" panose="020B0604020202020204" pitchFamily="34" charset="0"/>
                <a:ea typeface="Raleway" panose="020B0003030101060003" pitchFamily="2" charset="0"/>
                <a:cs typeface="Arial" panose="020B0604020202020204" pitchFamily="34" charset="0"/>
              </a:rPr>
              <a:t>Architecture</a:t>
            </a:r>
            <a:endParaRPr lang="id-ID" sz="1467" b="1" dirty="0">
              <a:solidFill>
                <a:schemeClr val="bg1"/>
              </a:solidFill>
              <a:latin typeface="Arial" panose="020B0604020202020204" pitchFamily="34" charset="0"/>
              <a:ea typeface="Raleway" panose="020B0003030101060003" pitchFamily="2" charset="0"/>
              <a:cs typeface="Arial" panose="020B0604020202020204" pitchFamily="34" charset="0"/>
            </a:endParaRPr>
          </a:p>
        </p:txBody>
      </p:sp>
      <p:sp>
        <p:nvSpPr>
          <p:cNvPr id="19" name="Isosceles Triangle 76"/>
          <p:cNvSpPr/>
          <p:nvPr/>
        </p:nvSpPr>
        <p:spPr>
          <a:xfrm>
            <a:off x="9285978" y="4939704"/>
            <a:ext cx="423299" cy="177265"/>
          </a:xfrm>
          <a:prstGeom prst="triangle">
            <a:avLst/>
          </a:prstGeom>
          <a:solidFill>
            <a:srgbClr val="FF8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Grafik 19" descr="sot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83" y="2289066"/>
            <a:ext cx="1841575" cy="1389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rafik 20" descr="dor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25" y="4526464"/>
            <a:ext cx="1805081" cy="134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rafik 21" descr="u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8" y="4432995"/>
            <a:ext cx="1772070" cy="131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642" y="1896858"/>
            <a:ext cx="4881377" cy="2748772"/>
          </a:xfrm>
          <a:prstGeom prst="rect">
            <a:avLst/>
          </a:prstGeom>
        </p:spPr>
      </p:pic>
      <p:sp>
        <p:nvSpPr>
          <p:cNvPr id="25" name="Fußzeilenplatzhalter 12"/>
          <p:cNvSpPr>
            <a:spLocks noGrp="1"/>
          </p:cNvSpPr>
          <p:nvPr>
            <p:ph type="ftr" sz="quarter" idx="11"/>
          </p:nvPr>
        </p:nvSpPr>
        <p:spPr>
          <a:xfrm>
            <a:off x="3936000" y="6525344"/>
            <a:ext cx="4320000" cy="252264"/>
          </a:xfrm>
        </p:spPr>
        <p:txBody>
          <a:bodyPr/>
          <a:lstStyle/>
          <a:p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Bundeswehr University Munich </a:t>
            </a:r>
            <a:r>
              <a:rPr lang="en-GB" sz="105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sz="105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 </a:t>
            </a:r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reserved - </a:t>
            </a:r>
            <a:endParaRPr lang="en-US" sz="1050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8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23" name="Group 1"/>
          <p:cNvGrpSpPr/>
          <p:nvPr/>
        </p:nvGrpSpPr>
        <p:grpSpPr>
          <a:xfrm>
            <a:off x="407368" y="620688"/>
            <a:ext cx="8991323" cy="6612298"/>
            <a:chOff x="-527393" y="569622"/>
            <a:chExt cx="8991323" cy="6612298"/>
          </a:xfrm>
        </p:grpSpPr>
        <p:sp>
          <p:nvSpPr>
            <p:cNvPr id="24" name="Oval 25"/>
            <p:cNvSpPr>
              <a:spLocks noChangeArrowheads="1"/>
            </p:cNvSpPr>
            <p:nvPr/>
          </p:nvSpPr>
          <p:spPr bwMode="auto">
            <a:xfrm rot="3399703">
              <a:off x="4211659" y="715286"/>
              <a:ext cx="4114854" cy="4107883"/>
            </a:xfrm>
            <a:prstGeom prst="ellipse">
              <a:avLst/>
            </a:prstGeom>
            <a:solidFill>
              <a:srgbClr val="6A686F">
                <a:alpha val="4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 rot="3399703">
              <a:off x="4006422" y="3692641"/>
              <a:ext cx="501868" cy="513486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 rot="3399703">
              <a:off x="1676404" y="5402236"/>
              <a:ext cx="1294170" cy="1171025"/>
            </a:xfrm>
            <a:custGeom>
              <a:avLst/>
              <a:gdLst>
                <a:gd name="T0" fmla="*/ 383 w 383"/>
                <a:gd name="T1" fmla="*/ 0 h 347"/>
                <a:gd name="T2" fmla="*/ 200 w 383"/>
                <a:gd name="T3" fmla="*/ 198 h 347"/>
                <a:gd name="T4" fmla="*/ 200 w 383"/>
                <a:gd name="T5" fmla="*/ 347 h 347"/>
                <a:gd name="T6" fmla="*/ 0 w 383"/>
                <a:gd name="T7" fmla="*/ 347 h 347"/>
                <a:gd name="T8" fmla="*/ 0 w 383"/>
                <a:gd name="T9" fmla="*/ 90 h 347"/>
                <a:gd name="T10" fmla="*/ 383 w 383"/>
                <a:gd name="T11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347">
                  <a:moveTo>
                    <a:pt x="383" y="0"/>
                  </a:moveTo>
                  <a:cubicBezTo>
                    <a:pt x="383" y="0"/>
                    <a:pt x="352" y="89"/>
                    <a:pt x="200" y="198"/>
                  </a:cubicBezTo>
                  <a:cubicBezTo>
                    <a:pt x="200" y="347"/>
                    <a:pt x="200" y="347"/>
                    <a:pt x="200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90"/>
                    <a:pt x="0" y="90"/>
                    <a:pt x="0" y="90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rgbClr val="F2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Rectangle 28"/>
            <p:cNvSpPr>
              <a:spLocks noChangeArrowheads="1"/>
            </p:cNvSpPr>
            <p:nvPr/>
          </p:nvSpPr>
          <p:spPr bwMode="auto">
            <a:xfrm rot="3399703">
              <a:off x="2671354" y="3561943"/>
              <a:ext cx="1026971" cy="220264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 rot="3399703">
              <a:off x="3412770" y="4383316"/>
              <a:ext cx="1382461" cy="910798"/>
            </a:xfrm>
            <a:custGeom>
              <a:avLst/>
              <a:gdLst>
                <a:gd name="T0" fmla="*/ 395 w 409"/>
                <a:gd name="T1" fmla="*/ 56 h 270"/>
                <a:gd name="T2" fmla="*/ 352 w 409"/>
                <a:gd name="T3" fmla="*/ 150 h 270"/>
                <a:gd name="T4" fmla="*/ 107 w 409"/>
                <a:gd name="T5" fmla="*/ 256 h 270"/>
                <a:gd name="T6" fmla="*/ 14 w 409"/>
                <a:gd name="T7" fmla="*/ 213 h 270"/>
                <a:gd name="T8" fmla="*/ 14 w 409"/>
                <a:gd name="T9" fmla="*/ 213 h 270"/>
                <a:gd name="T10" fmla="*/ 57 w 409"/>
                <a:gd name="T11" fmla="*/ 119 h 270"/>
                <a:gd name="T12" fmla="*/ 301 w 409"/>
                <a:gd name="T13" fmla="*/ 14 h 270"/>
                <a:gd name="T14" fmla="*/ 395 w 409"/>
                <a:gd name="T15" fmla="*/ 56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270">
                  <a:moveTo>
                    <a:pt x="395" y="56"/>
                  </a:moveTo>
                  <a:cubicBezTo>
                    <a:pt x="409" y="94"/>
                    <a:pt x="390" y="136"/>
                    <a:pt x="352" y="150"/>
                  </a:cubicBezTo>
                  <a:cubicBezTo>
                    <a:pt x="107" y="256"/>
                    <a:pt x="107" y="256"/>
                    <a:pt x="107" y="256"/>
                  </a:cubicBezTo>
                  <a:cubicBezTo>
                    <a:pt x="70" y="270"/>
                    <a:pt x="28" y="250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0" y="175"/>
                    <a:pt x="19" y="133"/>
                    <a:pt x="57" y="119"/>
                  </a:cubicBezTo>
                  <a:cubicBezTo>
                    <a:pt x="301" y="14"/>
                    <a:pt x="301" y="14"/>
                    <a:pt x="301" y="14"/>
                  </a:cubicBezTo>
                  <a:cubicBezTo>
                    <a:pt x="339" y="0"/>
                    <a:pt x="381" y="19"/>
                    <a:pt x="395" y="56"/>
                  </a:cubicBezTo>
                  <a:close/>
                </a:path>
              </a:pathLst>
            </a:custGeom>
            <a:solidFill>
              <a:srgbClr val="F2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 rot="3399703">
              <a:off x="3529850" y="4341913"/>
              <a:ext cx="304374" cy="425194"/>
            </a:xfrm>
            <a:custGeom>
              <a:avLst/>
              <a:gdLst>
                <a:gd name="T0" fmla="*/ 12 w 90"/>
                <a:gd name="T1" fmla="*/ 78 h 126"/>
                <a:gd name="T2" fmla="*/ 48 w 90"/>
                <a:gd name="T3" fmla="*/ 0 h 126"/>
                <a:gd name="T4" fmla="*/ 90 w 90"/>
                <a:gd name="T5" fmla="*/ 114 h 126"/>
                <a:gd name="T6" fmla="*/ 12 w 90"/>
                <a:gd name="T7" fmla="*/ 7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26">
                  <a:moveTo>
                    <a:pt x="12" y="78"/>
                  </a:moveTo>
                  <a:cubicBezTo>
                    <a:pt x="0" y="47"/>
                    <a:pt x="16" y="12"/>
                    <a:pt x="48" y="0"/>
                  </a:cubicBezTo>
                  <a:cubicBezTo>
                    <a:pt x="90" y="114"/>
                    <a:pt x="90" y="114"/>
                    <a:pt x="90" y="114"/>
                  </a:cubicBezTo>
                  <a:cubicBezTo>
                    <a:pt x="59" y="126"/>
                    <a:pt x="24" y="110"/>
                    <a:pt x="12" y="78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 rot="3399703">
              <a:off x="2993590" y="4694061"/>
              <a:ext cx="1382461" cy="913122"/>
            </a:xfrm>
            <a:custGeom>
              <a:avLst/>
              <a:gdLst>
                <a:gd name="T0" fmla="*/ 395 w 409"/>
                <a:gd name="T1" fmla="*/ 57 h 271"/>
                <a:gd name="T2" fmla="*/ 352 w 409"/>
                <a:gd name="T3" fmla="*/ 151 h 271"/>
                <a:gd name="T4" fmla="*/ 108 w 409"/>
                <a:gd name="T5" fmla="*/ 256 h 271"/>
                <a:gd name="T6" fmla="*/ 14 w 409"/>
                <a:gd name="T7" fmla="*/ 214 h 271"/>
                <a:gd name="T8" fmla="*/ 14 w 409"/>
                <a:gd name="T9" fmla="*/ 214 h 271"/>
                <a:gd name="T10" fmla="*/ 57 w 409"/>
                <a:gd name="T11" fmla="*/ 120 h 271"/>
                <a:gd name="T12" fmla="*/ 301 w 409"/>
                <a:gd name="T13" fmla="*/ 15 h 271"/>
                <a:gd name="T14" fmla="*/ 395 w 409"/>
                <a:gd name="T15" fmla="*/ 57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271">
                  <a:moveTo>
                    <a:pt x="395" y="57"/>
                  </a:moveTo>
                  <a:cubicBezTo>
                    <a:pt x="409" y="95"/>
                    <a:pt x="390" y="137"/>
                    <a:pt x="352" y="151"/>
                  </a:cubicBezTo>
                  <a:cubicBezTo>
                    <a:pt x="108" y="256"/>
                    <a:pt x="108" y="256"/>
                    <a:pt x="108" y="256"/>
                  </a:cubicBezTo>
                  <a:cubicBezTo>
                    <a:pt x="70" y="271"/>
                    <a:pt x="28" y="251"/>
                    <a:pt x="14" y="214"/>
                  </a:cubicBezTo>
                  <a:cubicBezTo>
                    <a:pt x="14" y="214"/>
                    <a:pt x="14" y="214"/>
                    <a:pt x="14" y="214"/>
                  </a:cubicBezTo>
                  <a:cubicBezTo>
                    <a:pt x="0" y="176"/>
                    <a:pt x="19" y="134"/>
                    <a:pt x="57" y="120"/>
                  </a:cubicBezTo>
                  <a:cubicBezTo>
                    <a:pt x="301" y="15"/>
                    <a:pt x="301" y="15"/>
                    <a:pt x="301" y="15"/>
                  </a:cubicBezTo>
                  <a:cubicBezTo>
                    <a:pt x="339" y="0"/>
                    <a:pt x="381" y="20"/>
                    <a:pt x="395" y="57"/>
                  </a:cubicBezTo>
                  <a:close/>
                </a:path>
              </a:pathLst>
            </a:custGeom>
            <a:solidFill>
              <a:srgbClr val="F2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 rot="3399703">
              <a:off x="3122240" y="4647460"/>
              <a:ext cx="309021" cy="425194"/>
            </a:xfrm>
            <a:custGeom>
              <a:avLst/>
              <a:gdLst>
                <a:gd name="T0" fmla="*/ 12 w 91"/>
                <a:gd name="T1" fmla="*/ 79 h 126"/>
                <a:gd name="T2" fmla="*/ 48 w 91"/>
                <a:gd name="T3" fmla="*/ 0 h 126"/>
                <a:gd name="T4" fmla="*/ 91 w 91"/>
                <a:gd name="T5" fmla="*/ 114 h 126"/>
                <a:gd name="T6" fmla="*/ 12 w 91"/>
                <a:gd name="T7" fmla="*/ 7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1" h="126">
                  <a:moveTo>
                    <a:pt x="12" y="79"/>
                  </a:moveTo>
                  <a:cubicBezTo>
                    <a:pt x="0" y="47"/>
                    <a:pt x="16" y="12"/>
                    <a:pt x="48" y="0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59" y="126"/>
                    <a:pt x="24" y="110"/>
                    <a:pt x="12" y="79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33"/>
            <p:cNvSpPr>
              <a:spLocks/>
            </p:cNvSpPr>
            <p:nvPr/>
          </p:nvSpPr>
          <p:spPr bwMode="auto">
            <a:xfrm rot="3399703">
              <a:off x="1541640" y="3570670"/>
              <a:ext cx="1821595" cy="2609250"/>
            </a:xfrm>
            <a:custGeom>
              <a:avLst/>
              <a:gdLst>
                <a:gd name="T0" fmla="*/ 486 w 539"/>
                <a:gd name="T1" fmla="*/ 66 h 773"/>
                <a:gd name="T2" fmla="*/ 358 w 539"/>
                <a:gd name="T3" fmla="*/ 9 h 773"/>
                <a:gd name="T4" fmla="*/ 276 w 539"/>
                <a:gd name="T5" fmla="*/ 5 h 773"/>
                <a:gd name="T6" fmla="*/ 142 w 539"/>
                <a:gd name="T7" fmla="*/ 5 h 773"/>
                <a:gd name="T8" fmla="*/ 86 w 539"/>
                <a:gd name="T9" fmla="*/ 5 h 773"/>
                <a:gd name="T10" fmla="*/ 0 w 539"/>
                <a:gd name="T11" fmla="*/ 80 h 773"/>
                <a:gd name="T12" fmla="*/ 0 w 539"/>
                <a:gd name="T13" fmla="*/ 136 h 773"/>
                <a:gd name="T14" fmla="*/ 0 w 539"/>
                <a:gd name="T15" fmla="*/ 540 h 773"/>
                <a:gd name="T16" fmla="*/ 124 w 539"/>
                <a:gd name="T17" fmla="*/ 675 h 773"/>
                <a:gd name="T18" fmla="*/ 124 w 539"/>
                <a:gd name="T19" fmla="*/ 773 h 773"/>
                <a:gd name="T20" fmla="*/ 344 w 539"/>
                <a:gd name="T21" fmla="*/ 773 h 773"/>
                <a:gd name="T22" fmla="*/ 344 w 539"/>
                <a:gd name="T23" fmla="*/ 596 h 773"/>
                <a:gd name="T24" fmla="*/ 344 w 539"/>
                <a:gd name="T25" fmla="*/ 552 h 773"/>
                <a:gd name="T26" fmla="*/ 189 w 539"/>
                <a:gd name="T27" fmla="*/ 148 h 773"/>
                <a:gd name="T28" fmla="*/ 316 w 539"/>
                <a:gd name="T29" fmla="*/ 151 h 773"/>
                <a:gd name="T30" fmla="*/ 426 w 539"/>
                <a:gd name="T31" fmla="*/ 198 h 773"/>
                <a:gd name="T32" fmla="*/ 522 w 539"/>
                <a:gd name="T33" fmla="*/ 162 h 773"/>
                <a:gd name="T34" fmla="*/ 486 w 539"/>
                <a:gd name="T35" fmla="*/ 66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9" h="773">
                  <a:moveTo>
                    <a:pt x="486" y="66"/>
                  </a:moveTo>
                  <a:cubicBezTo>
                    <a:pt x="358" y="9"/>
                    <a:pt x="358" y="9"/>
                    <a:pt x="358" y="9"/>
                  </a:cubicBezTo>
                  <a:cubicBezTo>
                    <a:pt x="339" y="0"/>
                    <a:pt x="285" y="5"/>
                    <a:pt x="276" y="5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86" y="5"/>
                    <a:pt x="86" y="5"/>
                    <a:pt x="86" y="5"/>
                  </a:cubicBezTo>
                  <a:cubicBezTo>
                    <a:pt x="43" y="5"/>
                    <a:pt x="0" y="35"/>
                    <a:pt x="0" y="8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540"/>
                    <a:pt x="0" y="540"/>
                    <a:pt x="0" y="540"/>
                  </a:cubicBezTo>
                  <a:cubicBezTo>
                    <a:pt x="0" y="610"/>
                    <a:pt x="56" y="669"/>
                    <a:pt x="124" y="675"/>
                  </a:cubicBezTo>
                  <a:cubicBezTo>
                    <a:pt x="124" y="773"/>
                    <a:pt x="124" y="773"/>
                    <a:pt x="124" y="773"/>
                  </a:cubicBezTo>
                  <a:cubicBezTo>
                    <a:pt x="344" y="773"/>
                    <a:pt x="344" y="773"/>
                    <a:pt x="344" y="773"/>
                  </a:cubicBezTo>
                  <a:cubicBezTo>
                    <a:pt x="344" y="596"/>
                    <a:pt x="344" y="596"/>
                    <a:pt x="344" y="596"/>
                  </a:cubicBezTo>
                  <a:cubicBezTo>
                    <a:pt x="344" y="552"/>
                    <a:pt x="344" y="552"/>
                    <a:pt x="344" y="552"/>
                  </a:cubicBezTo>
                  <a:cubicBezTo>
                    <a:pt x="344" y="303"/>
                    <a:pt x="189" y="148"/>
                    <a:pt x="189" y="148"/>
                  </a:cubicBezTo>
                  <a:cubicBezTo>
                    <a:pt x="189" y="148"/>
                    <a:pt x="284" y="147"/>
                    <a:pt x="316" y="151"/>
                  </a:cubicBezTo>
                  <a:cubicBezTo>
                    <a:pt x="350" y="155"/>
                    <a:pt x="426" y="198"/>
                    <a:pt x="426" y="198"/>
                  </a:cubicBezTo>
                  <a:cubicBezTo>
                    <a:pt x="462" y="215"/>
                    <a:pt x="506" y="199"/>
                    <a:pt x="522" y="162"/>
                  </a:cubicBezTo>
                  <a:cubicBezTo>
                    <a:pt x="539" y="126"/>
                    <a:pt x="523" y="83"/>
                    <a:pt x="486" y="66"/>
                  </a:cubicBezTo>
                  <a:close/>
                </a:path>
              </a:pathLst>
            </a:custGeom>
            <a:solidFill>
              <a:srgbClr val="FCC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 rot="3399703">
              <a:off x="3385134" y="4785260"/>
              <a:ext cx="311344" cy="411254"/>
            </a:xfrm>
            <a:custGeom>
              <a:avLst/>
              <a:gdLst>
                <a:gd name="T0" fmla="*/ 79 w 92"/>
                <a:gd name="T1" fmla="*/ 79 h 122"/>
                <a:gd name="T2" fmla="*/ 0 w 92"/>
                <a:gd name="T3" fmla="*/ 108 h 122"/>
                <a:gd name="T4" fmla="*/ 49 w 92"/>
                <a:gd name="T5" fmla="*/ 0 h 122"/>
                <a:gd name="T6" fmla="*/ 79 w 92"/>
                <a:gd name="T7" fmla="*/ 7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22">
                  <a:moveTo>
                    <a:pt x="79" y="79"/>
                  </a:moveTo>
                  <a:cubicBezTo>
                    <a:pt x="65" y="109"/>
                    <a:pt x="30" y="122"/>
                    <a:pt x="0" y="108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79" y="14"/>
                    <a:pt x="92" y="49"/>
                    <a:pt x="79" y="79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tangle 35"/>
            <p:cNvSpPr>
              <a:spLocks noChangeArrowheads="1"/>
            </p:cNvSpPr>
            <p:nvPr/>
          </p:nvSpPr>
          <p:spPr bwMode="auto">
            <a:xfrm rot="3399703">
              <a:off x="-231151" y="5249960"/>
              <a:ext cx="1635718" cy="2228202"/>
            </a:xfrm>
            <a:prstGeom prst="rect">
              <a:avLst/>
            </a:prstGeom>
            <a:solidFill>
              <a:srgbClr val="FF883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 rot="3399703">
              <a:off x="429522" y="5606156"/>
              <a:ext cx="783008" cy="2228202"/>
            </a:xfrm>
            <a:prstGeom prst="rect">
              <a:avLst/>
            </a:prstGeom>
            <a:solidFill>
              <a:srgbClr val="FF7C2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 rot="3399703">
              <a:off x="2566749" y="4995480"/>
              <a:ext cx="1382461" cy="910798"/>
            </a:xfrm>
            <a:custGeom>
              <a:avLst/>
              <a:gdLst>
                <a:gd name="T0" fmla="*/ 395 w 409"/>
                <a:gd name="T1" fmla="*/ 57 h 270"/>
                <a:gd name="T2" fmla="*/ 352 w 409"/>
                <a:gd name="T3" fmla="*/ 151 h 270"/>
                <a:gd name="T4" fmla="*/ 108 w 409"/>
                <a:gd name="T5" fmla="*/ 256 h 270"/>
                <a:gd name="T6" fmla="*/ 14 w 409"/>
                <a:gd name="T7" fmla="*/ 214 h 270"/>
                <a:gd name="T8" fmla="*/ 14 w 409"/>
                <a:gd name="T9" fmla="*/ 214 h 270"/>
                <a:gd name="T10" fmla="*/ 57 w 409"/>
                <a:gd name="T11" fmla="*/ 120 h 270"/>
                <a:gd name="T12" fmla="*/ 301 w 409"/>
                <a:gd name="T13" fmla="*/ 14 h 270"/>
                <a:gd name="T14" fmla="*/ 395 w 409"/>
                <a:gd name="T15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270">
                  <a:moveTo>
                    <a:pt x="395" y="57"/>
                  </a:moveTo>
                  <a:cubicBezTo>
                    <a:pt x="409" y="95"/>
                    <a:pt x="390" y="137"/>
                    <a:pt x="352" y="151"/>
                  </a:cubicBezTo>
                  <a:cubicBezTo>
                    <a:pt x="108" y="256"/>
                    <a:pt x="108" y="256"/>
                    <a:pt x="108" y="256"/>
                  </a:cubicBezTo>
                  <a:cubicBezTo>
                    <a:pt x="70" y="270"/>
                    <a:pt x="28" y="251"/>
                    <a:pt x="14" y="214"/>
                  </a:cubicBezTo>
                  <a:cubicBezTo>
                    <a:pt x="14" y="214"/>
                    <a:pt x="14" y="214"/>
                    <a:pt x="14" y="214"/>
                  </a:cubicBezTo>
                  <a:cubicBezTo>
                    <a:pt x="0" y="176"/>
                    <a:pt x="19" y="134"/>
                    <a:pt x="57" y="120"/>
                  </a:cubicBezTo>
                  <a:cubicBezTo>
                    <a:pt x="301" y="14"/>
                    <a:pt x="301" y="14"/>
                    <a:pt x="301" y="14"/>
                  </a:cubicBezTo>
                  <a:cubicBezTo>
                    <a:pt x="339" y="0"/>
                    <a:pt x="381" y="19"/>
                    <a:pt x="395" y="57"/>
                  </a:cubicBezTo>
                  <a:close/>
                </a:path>
              </a:pathLst>
            </a:custGeom>
            <a:solidFill>
              <a:srgbClr val="F2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38"/>
            <p:cNvSpPr>
              <a:spLocks/>
            </p:cNvSpPr>
            <p:nvPr/>
          </p:nvSpPr>
          <p:spPr bwMode="auto">
            <a:xfrm rot="3399703">
              <a:off x="2685666" y="4947371"/>
              <a:ext cx="295081" cy="408930"/>
            </a:xfrm>
            <a:custGeom>
              <a:avLst/>
              <a:gdLst>
                <a:gd name="T0" fmla="*/ 11 w 87"/>
                <a:gd name="T1" fmla="*/ 76 h 121"/>
                <a:gd name="T2" fmla="*/ 45 w 87"/>
                <a:gd name="T3" fmla="*/ 0 h 121"/>
                <a:gd name="T4" fmla="*/ 87 w 87"/>
                <a:gd name="T5" fmla="*/ 110 h 121"/>
                <a:gd name="T6" fmla="*/ 11 w 87"/>
                <a:gd name="T7" fmla="*/ 7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21">
                  <a:moveTo>
                    <a:pt x="11" y="76"/>
                  </a:moveTo>
                  <a:cubicBezTo>
                    <a:pt x="0" y="45"/>
                    <a:pt x="15" y="11"/>
                    <a:pt x="45" y="0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6" y="121"/>
                    <a:pt x="22" y="106"/>
                    <a:pt x="11" y="76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 rot="3399703">
              <a:off x="2106501" y="5277618"/>
              <a:ext cx="1382461" cy="913122"/>
            </a:xfrm>
            <a:custGeom>
              <a:avLst/>
              <a:gdLst>
                <a:gd name="T0" fmla="*/ 395 w 409"/>
                <a:gd name="T1" fmla="*/ 57 h 270"/>
                <a:gd name="T2" fmla="*/ 352 w 409"/>
                <a:gd name="T3" fmla="*/ 150 h 270"/>
                <a:gd name="T4" fmla="*/ 108 w 409"/>
                <a:gd name="T5" fmla="*/ 256 h 270"/>
                <a:gd name="T6" fmla="*/ 14 w 409"/>
                <a:gd name="T7" fmla="*/ 213 h 270"/>
                <a:gd name="T8" fmla="*/ 14 w 409"/>
                <a:gd name="T9" fmla="*/ 213 h 270"/>
                <a:gd name="T10" fmla="*/ 57 w 409"/>
                <a:gd name="T11" fmla="*/ 120 h 270"/>
                <a:gd name="T12" fmla="*/ 301 w 409"/>
                <a:gd name="T13" fmla="*/ 14 h 270"/>
                <a:gd name="T14" fmla="*/ 395 w 409"/>
                <a:gd name="T15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9" h="270">
                  <a:moveTo>
                    <a:pt x="395" y="57"/>
                  </a:moveTo>
                  <a:cubicBezTo>
                    <a:pt x="409" y="94"/>
                    <a:pt x="390" y="136"/>
                    <a:pt x="352" y="150"/>
                  </a:cubicBezTo>
                  <a:cubicBezTo>
                    <a:pt x="108" y="256"/>
                    <a:pt x="108" y="256"/>
                    <a:pt x="108" y="256"/>
                  </a:cubicBezTo>
                  <a:cubicBezTo>
                    <a:pt x="70" y="270"/>
                    <a:pt x="28" y="251"/>
                    <a:pt x="14" y="213"/>
                  </a:cubicBezTo>
                  <a:cubicBezTo>
                    <a:pt x="14" y="213"/>
                    <a:pt x="14" y="213"/>
                    <a:pt x="14" y="213"/>
                  </a:cubicBezTo>
                  <a:cubicBezTo>
                    <a:pt x="0" y="176"/>
                    <a:pt x="19" y="134"/>
                    <a:pt x="57" y="120"/>
                  </a:cubicBezTo>
                  <a:cubicBezTo>
                    <a:pt x="301" y="14"/>
                    <a:pt x="301" y="14"/>
                    <a:pt x="301" y="14"/>
                  </a:cubicBezTo>
                  <a:cubicBezTo>
                    <a:pt x="339" y="0"/>
                    <a:pt x="381" y="19"/>
                    <a:pt x="395" y="57"/>
                  </a:cubicBezTo>
                  <a:close/>
                </a:path>
              </a:pathLst>
            </a:custGeom>
            <a:solidFill>
              <a:srgbClr val="F2A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40"/>
            <p:cNvSpPr>
              <a:spLocks/>
            </p:cNvSpPr>
            <p:nvPr/>
          </p:nvSpPr>
          <p:spPr bwMode="auto">
            <a:xfrm rot="3399703">
              <a:off x="2233386" y="5244896"/>
              <a:ext cx="295081" cy="408930"/>
            </a:xfrm>
            <a:custGeom>
              <a:avLst/>
              <a:gdLst>
                <a:gd name="T0" fmla="*/ 11 w 87"/>
                <a:gd name="T1" fmla="*/ 75 h 121"/>
                <a:gd name="T2" fmla="*/ 45 w 87"/>
                <a:gd name="T3" fmla="*/ 0 h 121"/>
                <a:gd name="T4" fmla="*/ 87 w 87"/>
                <a:gd name="T5" fmla="*/ 110 h 121"/>
                <a:gd name="T6" fmla="*/ 11 w 87"/>
                <a:gd name="T7" fmla="*/ 7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21">
                  <a:moveTo>
                    <a:pt x="11" y="75"/>
                  </a:moveTo>
                  <a:cubicBezTo>
                    <a:pt x="0" y="45"/>
                    <a:pt x="15" y="11"/>
                    <a:pt x="45" y="0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6" y="121"/>
                    <a:pt x="22" y="106"/>
                    <a:pt x="11" y="75"/>
                  </a:cubicBezTo>
                  <a:close/>
                </a:path>
              </a:pathLst>
            </a:custGeom>
            <a:solidFill>
              <a:srgbClr val="FFE1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41"/>
            <p:cNvSpPr>
              <a:spLocks noEditPoints="1"/>
            </p:cNvSpPr>
            <p:nvPr/>
          </p:nvSpPr>
          <p:spPr bwMode="auto">
            <a:xfrm rot="3399703">
              <a:off x="4071422" y="573108"/>
              <a:ext cx="4395994" cy="4389022"/>
            </a:xfrm>
            <a:custGeom>
              <a:avLst/>
              <a:gdLst>
                <a:gd name="T0" fmla="*/ 650 w 1300"/>
                <a:gd name="T1" fmla="*/ 1300 h 1300"/>
                <a:gd name="T2" fmla="*/ 0 w 1300"/>
                <a:gd name="T3" fmla="*/ 650 h 1300"/>
                <a:gd name="T4" fmla="*/ 650 w 1300"/>
                <a:gd name="T5" fmla="*/ 0 h 1300"/>
                <a:gd name="T6" fmla="*/ 1300 w 1300"/>
                <a:gd name="T7" fmla="*/ 650 h 1300"/>
                <a:gd name="T8" fmla="*/ 650 w 1300"/>
                <a:gd name="T9" fmla="*/ 1300 h 1300"/>
                <a:gd name="T10" fmla="*/ 650 w 1300"/>
                <a:gd name="T11" fmla="*/ 97 h 1300"/>
                <a:gd name="T12" fmla="*/ 97 w 1300"/>
                <a:gd name="T13" fmla="*/ 650 h 1300"/>
                <a:gd name="T14" fmla="*/ 650 w 1300"/>
                <a:gd name="T15" fmla="*/ 1204 h 1300"/>
                <a:gd name="T16" fmla="*/ 1204 w 1300"/>
                <a:gd name="T17" fmla="*/ 650 h 1300"/>
                <a:gd name="T18" fmla="*/ 650 w 1300"/>
                <a:gd name="T19" fmla="*/ 97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0" h="1300">
                  <a:moveTo>
                    <a:pt x="650" y="1300"/>
                  </a:moveTo>
                  <a:cubicBezTo>
                    <a:pt x="292" y="1300"/>
                    <a:pt x="0" y="1009"/>
                    <a:pt x="0" y="650"/>
                  </a:cubicBezTo>
                  <a:cubicBezTo>
                    <a:pt x="0" y="292"/>
                    <a:pt x="292" y="0"/>
                    <a:pt x="650" y="0"/>
                  </a:cubicBezTo>
                  <a:cubicBezTo>
                    <a:pt x="1009" y="0"/>
                    <a:pt x="1300" y="292"/>
                    <a:pt x="1300" y="650"/>
                  </a:cubicBezTo>
                  <a:cubicBezTo>
                    <a:pt x="1300" y="1009"/>
                    <a:pt x="1009" y="1300"/>
                    <a:pt x="650" y="1300"/>
                  </a:cubicBezTo>
                  <a:close/>
                  <a:moveTo>
                    <a:pt x="650" y="97"/>
                  </a:moveTo>
                  <a:cubicBezTo>
                    <a:pt x="345" y="97"/>
                    <a:pt x="97" y="345"/>
                    <a:pt x="97" y="650"/>
                  </a:cubicBezTo>
                  <a:cubicBezTo>
                    <a:pt x="97" y="955"/>
                    <a:pt x="345" y="1204"/>
                    <a:pt x="650" y="1204"/>
                  </a:cubicBezTo>
                  <a:cubicBezTo>
                    <a:pt x="955" y="1204"/>
                    <a:pt x="1204" y="955"/>
                    <a:pt x="1204" y="650"/>
                  </a:cubicBezTo>
                  <a:cubicBezTo>
                    <a:pt x="1204" y="345"/>
                    <a:pt x="955" y="97"/>
                    <a:pt x="650" y="97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1" name="TextBox 18"/>
          <p:cNvSpPr txBox="1"/>
          <p:nvPr/>
        </p:nvSpPr>
        <p:spPr>
          <a:xfrm>
            <a:off x="5742549" y="2125007"/>
            <a:ext cx="29225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2.Testbed </a:t>
            </a:r>
          </a:p>
          <a:p>
            <a:pPr algn="ctr"/>
            <a:r>
              <a:rPr lang="en-US" sz="4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endParaRPr lang="en-US" sz="4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15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838200" y="358903"/>
            <a:ext cx="10515600" cy="691779"/>
          </a:xfrm>
        </p:spPr>
        <p:txBody>
          <a:bodyPr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System Architecture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908720"/>
            <a:ext cx="9505056" cy="5352494"/>
          </a:xfrm>
          <a:prstGeom prst="rect">
            <a:avLst/>
          </a:prstGeom>
        </p:spPr>
      </p:pic>
      <p:sp>
        <p:nvSpPr>
          <p:cNvPr id="9" name="Fußzeilenplatzhalter 12"/>
          <p:cNvSpPr>
            <a:spLocks noGrp="1"/>
          </p:cNvSpPr>
          <p:nvPr>
            <p:ph type="ftr" sz="quarter" idx="11"/>
          </p:nvPr>
        </p:nvSpPr>
        <p:spPr>
          <a:xfrm>
            <a:off x="3936000" y="6525344"/>
            <a:ext cx="4320000" cy="252264"/>
          </a:xfrm>
        </p:spPr>
        <p:txBody>
          <a:bodyPr/>
          <a:lstStyle/>
          <a:p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Bundeswehr University Munich </a:t>
            </a:r>
            <a:r>
              <a:rPr lang="en-GB" sz="105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sz="105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 </a:t>
            </a:r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reserved - </a:t>
            </a:r>
            <a:endParaRPr lang="en-US" sz="1050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838200" y="358903"/>
            <a:ext cx="10515600" cy="691779"/>
          </a:xfrm>
        </p:spPr>
        <p:txBody>
          <a:bodyPr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sz="3600" kern="0" dirty="0">
                <a:latin typeface="Arial" panose="020B0604020202020204" pitchFamily="34" charset="0"/>
                <a:cs typeface="Arial" panose="020B0604020202020204" pitchFamily="34" charset="0"/>
              </a:rPr>
              <a:t>Multi-Carrier Spectrum 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Filling Technology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12"/>
          <p:cNvSpPr>
            <a:spLocks noGrp="1"/>
          </p:cNvSpPr>
          <p:nvPr>
            <p:ph type="ftr" sz="quarter" idx="11"/>
          </p:nvPr>
        </p:nvSpPr>
        <p:spPr>
          <a:xfrm>
            <a:off x="3936000" y="6525344"/>
            <a:ext cx="4320000" cy="252264"/>
          </a:xfrm>
        </p:spPr>
        <p:txBody>
          <a:bodyPr/>
          <a:lstStyle/>
          <a:p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Bundeswehr University Munich </a:t>
            </a:r>
            <a:r>
              <a:rPr lang="en-GB" sz="105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sz="105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 </a:t>
            </a:r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reserved - </a:t>
            </a:r>
            <a:endParaRPr lang="en-US" sz="1050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2" y="1628800"/>
            <a:ext cx="5348359" cy="367531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95400" y="1628800"/>
            <a:ext cx="5400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Spectrum fragmentation is a common problem in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SATCOM transponders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Modem based on standard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DVB-S2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plits the incoming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data stream in to multiple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carriers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Aggregates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even narrow band spectrum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gaps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0D1D2-A5C5-4520-877C-7F28899EB247}" type="slidenum">
              <a:rPr lang="en-US" smtClean="0">
                <a:latin typeface="+mn-lt"/>
                <a:cs typeface="Arial" panose="020B0604020202020204" pitchFamily="34" charset="0"/>
              </a:rPr>
              <a:t>9</a:t>
            </a:fld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838200" y="358903"/>
            <a:ext cx="10515600" cy="691779"/>
          </a:xfrm>
        </p:spPr>
        <p:txBody>
          <a:bodyPr>
            <a:normAutofit fontScale="900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/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SATCOM Carrier Management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838200" y="964392"/>
            <a:ext cx="10515600" cy="303212"/>
          </a:xfr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468581"/>
              </p:ext>
            </p:extLst>
          </p:nvPr>
        </p:nvGraphicFramePr>
        <p:xfrm>
          <a:off x="6240016" y="2348302"/>
          <a:ext cx="5548885" cy="309634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60194">
                  <a:extLst>
                    <a:ext uri="{9D8B030D-6E8A-4147-A177-3AD203B41FA5}">
                      <a16:colId xmlns:a16="http://schemas.microsoft.com/office/drawing/2014/main" val="3821828393"/>
                    </a:ext>
                  </a:extLst>
                </a:gridCol>
                <a:gridCol w="1179010">
                  <a:extLst>
                    <a:ext uri="{9D8B030D-6E8A-4147-A177-3AD203B41FA5}">
                      <a16:colId xmlns:a16="http://schemas.microsoft.com/office/drawing/2014/main" val="32187000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val="2648870339"/>
                    </a:ext>
                  </a:extLst>
                </a:gridCol>
                <a:gridCol w="1086471">
                  <a:extLst>
                    <a:ext uri="{9D8B030D-6E8A-4147-A177-3AD203B41FA5}">
                      <a16:colId xmlns:a16="http://schemas.microsoft.com/office/drawing/2014/main" val="2220257933"/>
                    </a:ext>
                  </a:extLst>
                </a:gridCol>
                <a:gridCol w="1061337">
                  <a:extLst>
                    <a:ext uri="{9D8B030D-6E8A-4147-A177-3AD203B41FA5}">
                      <a16:colId xmlns:a16="http://schemas.microsoft.com/office/drawing/2014/main" val="1209814546"/>
                    </a:ext>
                  </a:extLst>
                </a:gridCol>
              </a:tblGrid>
              <a:tr h="1290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88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core network site -&gt; stationary node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(forward link)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88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central core network site -&gt; mobile node (forward link)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88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stationary node -&gt; central core network site (return link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88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 node -&gt; central core network site (return link)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88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833797"/>
                  </a:ext>
                </a:extLst>
              </a:tr>
              <a:tr h="258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Carrier No.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88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and 2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and 4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and 6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and 8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3956507"/>
                  </a:ext>
                </a:extLst>
              </a:tr>
              <a:tr h="2580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C/N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88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 dB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 – 8.5 dB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– 11 dB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– 6 dB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0726284"/>
                  </a:ext>
                </a:extLst>
              </a:tr>
              <a:tr h="7740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MODCOD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88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32APSK 5/6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8PSK 3/5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16APSK 2/3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QPSK 1/2 - 3/4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479857"/>
                  </a:ext>
                </a:extLst>
              </a:tr>
              <a:tr h="5160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rate per carrier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883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7000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kBit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 kBit/s</a:t>
                      </a:r>
                      <a:endParaRPr lang="en-GB" sz="2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1300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kBit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 – 660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kBit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393655"/>
                  </a:ext>
                </a:extLst>
              </a:tr>
            </a:tbl>
          </a:graphicData>
        </a:graphic>
      </p:graphicFrame>
      <p:sp>
        <p:nvSpPr>
          <p:cNvPr id="10" name="Fußzeilenplatzhalter 12"/>
          <p:cNvSpPr>
            <a:spLocks noGrp="1"/>
          </p:cNvSpPr>
          <p:nvPr>
            <p:ph type="ftr" sz="quarter" idx="11"/>
          </p:nvPr>
        </p:nvSpPr>
        <p:spPr>
          <a:xfrm>
            <a:off x="3936000" y="6525344"/>
            <a:ext cx="4320000" cy="252264"/>
          </a:xfrm>
        </p:spPr>
        <p:txBody>
          <a:bodyPr/>
          <a:lstStyle/>
          <a:p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Bundeswehr University Munich </a:t>
            </a:r>
            <a:r>
              <a:rPr lang="en-GB" sz="105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GB" sz="105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 </a:t>
            </a:r>
            <a:r>
              <a:rPr lang="en-GB" sz="105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reserved - </a:t>
            </a:r>
            <a:endParaRPr lang="en-US" sz="1050" dirty="0">
              <a:solidFill>
                <a:schemeClr val="bg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7" name="Gruppieren 76"/>
          <p:cNvGrpSpPr/>
          <p:nvPr/>
        </p:nvGrpSpPr>
        <p:grpSpPr>
          <a:xfrm>
            <a:off x="1074032" y="1656171"/>
            <a:ext cx="4153879" cy="3700301"/>
            <a:chOff x="1828274" y="1107998"/>
            <a:chExt cx="4153879" cy="3700301"/>
          </a:xfrm>
        </p:grpSpPr>
        <p:grpSp>
          <p:nvGrpSpPr>
            <p:cNvPr id="78" name="Gruppieren 77"/>
            <p:cNvGrpSpPr/>
            <p:nvPr/>
          </p:nvGrpSpPr>
          <p:grpSpPr>
            <a:xfrm>
              <a:off x="1828274" y="1107998"/>
              <a:ext cx="4153879" cy="3700301"/>
              <a:chOff x="1828274" y="1107998"/>
              <a:chExt cx="4153879" cy="3700301"/>
            </a:xfrm>
          </p:grpSpPr>
          <p:pic>
            <p:nvPicPr>
              <p:cNvPr id="80" name="Picture 4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9784631">
                <a:off x="3686117" y="1107998"/>
                <a:ext cx="828464" cy="648000"/>
              </a:xfrm>
              <a:prstGeom prst="rect">
                <a:avLst/>
              </a:prstGeom>
            </p:spPr>
          </p:pic>
          <p:pic>
            <p:nvPicPr>
              <p:cNvPr id="81" name="Picture 4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77967" y="2210562"/>
                <a:ext cx="257551" cy="392436"/>
              </a:xfrm>
              <a:prstGeom prst="rect">
                <a:avLst/>
              </a:prstGeom>
            </p:spPr>
          </p:pic>
          <p:pic>
            <p:nvPicPr>
              <p:cNvPr id="82" name="Picture 4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38065" y="1806414"/>
                <a:ext cx="397243" cy="399161"/>
              </a:xfrm>
              <a:prstGeom prst="rect">
                <a:avLst/>
              </a:prstGeom>
            </p:spPr>
          </p:pic>
          <p:pic>
            <p:nvPicPr>
              <p:cNvPr id="83" name="Picture 4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69722" y="2210563"/>
                <a:ext cx="537004" cy="392435"/>
              </a:xfrm>
              <a:prstGeom prst="rect">
                <a:avLst/>
              </a:prstGeom>
            </p:spPr>
          </p:pic>
          <p:pic>
            <p:nvPicPr>
              <p:cNvPr id="84" name="Picture 5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37208" y="1806876"/>
                <a:ext cx="544945" cy="398237"/>
              </a:xfrm>
              <a:prstGeom prst="rect">
                <a:avLst/>
              </a:prstGeom>
            </p:spPr>
          </p:pic>
          <p:pic>
            <p:nvPicPr>
              <p:cNvPr id="85" name="Picture 51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41557" y="2708057"/>
                <a:ext cx="536246" cy="391881"/>
              </a:xfrm>
              <a:prstGeom prst="rect">
                <a:avLst/>
              </a:prstGeom>
            </p:spPr>
          </p:pic>
          <p:cxnSp>
            <p:nvCxnSpPr>
              <p:cNvPr id="86" name="Straight Arrow Connector 67"/>
              <p:cNvCxnSpPr/>
              <p:nvPr/>
            </p:nvCxnSpPr>
            <p:spPr>
              <a:xfrm flipH="1" flipV="1">
                <a:off x="3935321" y="1755771"/>
                <a:ext cx="900371" cy="162996"/>
              </a:xfrm>
              <a:prstGeom prst="straightConnector1">
                <a:avLst/>
              </a:prstGeom>
              <a:ln w="28575">
                <a:solidFill>
                  <a:srgbClr val="A6C17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72"/>
              <p:cNvCxnSpPr/>
              <p:nvPr/>
            </p:nvCxnSpPr>
            <p:spPr>
              <a:xfrm flipV="1">
                <a:off x="3232343" y="1755771"/>
                <a:ext cx="718039" cy="581159"/>
              </a:xfrm>
              <a:prstGeom prst="straightConnector1">
                <a:avLst/>
              </a:prstGeom>
              <a:ln w="28575">
                <a:solidFill>
                  <a:srgbClr val="A6C17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97"/>
              <p:cNvCxnSpPr>
                <a:stCxn id="84" idx="1"/>
                <a:endCxn id="82" idx="3"/>
              </p:cNvCxnSpPr>
              <p:nvPr/>
            </p:nvCxnSpPr>
            <p:spPr>
              <a:xfrm flipH="1">
                <a:off x="5135308" y="2005995"/>
                <a:ext cx="301900" cy="0"/>
              </a:xfrm>
              <a:prstGeom prst="straightConnector1">
                <a:avLst/>
              </a:prstGeom>
              <a:ln w="28575">
                <a:solidFill>
                  <a:srgbClr val="A6C17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73"/>
              <p:cNvSpPr txBox="1"/>
              <p:nvPr/>
            </p:nvSpPr>
            <p:spPr>
              <a:xfrm>
                <a:off x="4627870" y="1515143"/>
                <a:ext cx="12330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tationary</a:t>
                </a:r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node</a:t>
                </a:r>
                <a:endParaRPr lang="de-DE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xtBox 74"/>
              <p:cNvSpPr txBox="1"/>
              <p:nvPr/>
            </p:nvSpPr>
            <p:spPr>
              <a:xfrm>
                <a:off x="4929692" y="2432467"/>
                <a:ext cx="10182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mobile 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node</a:t>
                </a:r>
                <a:endParaRPr lang="de-DE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TextBox 76"/>
              <p:cNvSpPr txBox="1"/>
              <p:nvPr/>
            </p:nvSpPr>
            <p:spPr>
              <a:xfrm>
                <a:off x="1828274" y="1644932"/>
                <a:ext cx="18485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entral</a:t>
                </a:r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core</a:t>
                </a:r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network</a:t>
                </a:r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site</a:t>
                </a:r>
                <a:endParaRPr lang="de-DE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2" name="Straight Arrow Connector 30"/>
              <p:cNvCxnSpPr/>
              <p:nvPr/>
            </p:nvCxnSpPr>
            <p:spPr>
              <a:xfrm flipV="1">
                <a:off x="2896489" y="3172901"/>
                <a:ext cx="0" cy="141302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31"/>
              <p:cNvCxnSpPr/>
              <p:nvPr/>
            </p:nvCxnSpPr>
            <p:spPr>
              <a:xfrm>
                <a:off x="2896489" y="4585925"/>
                <a:ext cx="295490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rapezoid 93"/>
              <p:cNvSpPr/>
              <p:nvPr/>
            </p:nvSpPr>
            <p:spPr>
              <a:xfrm>
                <a:off x="2986032" y="3421870"/>
                <a:ext cx="358170" cy="1164055"/>
              </a:xfrm>
              <a:prstGeom prst="trapezoid">
                <a:avLst/>
              </a:prstGeom>
              <a:solidFill>
                <a:srgbClr val="BFD29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TextBox 37"/>
              <p:cNvSpPr txBox="1"/>
              <p:nvPr/>
            </p:nvSpPr>
            <p:spPr>
              <a:xfrm>
                <a:off x="2185279" y="3172901"/>
                <a:ext cx="71815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Power 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Spectral</a:t>
                </a:r>
                <a:r>
                  <a:rPr lang="de-DE" sz="1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1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Density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Trapezoid 95"/>
              <p:cNvSpPr/>
              <p:nvPr/>
            </p:nvSpPr>
            <p:spPr>
              <a:xfrm>
                <a:off x="4055010" y="3421870"/>
                <a:ext cx="358170" cy="1164055"/>
              </a:xfrm>
              <a:prstGeom prst="trapezoid">
                <a:avLst/>
              </a:prstGeom>
              <a:solidFill>
                <a:srgbClr val="8BC9DA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Trapezoid 96"/>
              <p:cNvSpPr/>
              <p:nvPr/>
            </p:nvSpPr>
            <p:spPr>
              <a:xfrm>
                <a:off x="4433900" y="3845562"/>
                <a:ext cx="221409" cy="740362"/>
              </a:xfrm>
              <a:prstGeom prst="trapezoid">
                <a:avLst/>
              </a:prstGeom>
              <a:solidFill>
                <a:srgbClr val="BFD29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Trapezoid 97"/>
              <p:cNvSpPr/>
              <p:nvPr/>
            </p:nvSpPr>
            <p:spPr>
              <a:xfrm>
                <a:off x="5104683" y="3989492"/>
                <a:ext cx="239042" cy="596433"/>
              </a:xfrm>
              <a:prstGeom prst="trapezoid">
                <a:avLst/>
              </a:prstGeom>
              <a:solidFill>
                <a:srgbClr val="8BC9DA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TextBox 81"/>
              <p:cNvSpPr txBox="1"/>
              <p:nvPr/>
            </p:nvSpPr>
            <p:spPr>
              <a:xfrm>
                <a:off x="4864229" y="4623633"/>
                <a:ext cx="968122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de-DE"/>
                </a:defPPr>
                <a:lvl1pPr algn="ctr">
                  <a:defRPr sz="1200"/>
                </a:lvl1pPr>
              </a:lstStyle>
              <a:p>
                <a:r>
                  <a:rPr lang="de-DE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Frequency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0" name="Straight Arrow Connector 97"/>
              <p:cNvCxnSpPr>
                <a:stCxn id="83" idx="3"/>
                <a:endCxn id="81" idx="1"/>
              </p:cNvCxnSpPr>
              <p:nvPr/>
            </p:nvCxnSpPr>
            <p:spPr>
              <a:xfrm flipV="1">
                <a:off x="2706726" y="2406780"/>
                <a:ext cx="271241" cy="1"/>
              </a:xfrm>
              <a:prstGeom prst="straightConnector1">
                <a:avLst/>
              </a:prstGeom>
              <a:ln w="28575">
                <a:solidFill>
                  <a:srgbClr val="A6C17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67"/>
              <p:cNvCxnSpPr/>
              <p:nvPr/>
            </p:nvCxnSpPr>
            <p:spPr>
              <a:xfrm flipH="1" flipV="1">
                <a:off x="3969003" y="1806413"/>
                <a:ext cx="967683" cy="911361"/>
              </a:xfrm>
              <a:prstGeom prst="straightConnector1">
                <a:avLst/>
              </a:prstGeom>
              <a:ln w="28575">
                <a:solidFill>
                  <a:srgbClr val="8DCADB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67"/>
              <p:cNvCxnSpPr/>
              <p:nvPr/>
            </p:nvCxnSpPr>
            <p:spPr>
              <a:xfrm flipH="1">
                <a:off x="3235518" y="1799133"/>
                <a:ext cx="739929" cy="591772"/>
              </a:xfrm>
              <a:prstGeom prst="straightConnector1">
                <a:avLst/>
              </a:prstGeom>
              <a:ln w="28575">
                <a:solidFill>
                  <a:srgbClr val="8DCADB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67"/>
              <p:cNvCxnSpPr>
                <a:endCxn id="85" idx="1"/>
              </p:cNvCxnSpPr>
              <p:nvPr/>
            </p:nvCxnSpPr>
            <p:spPr>
              <a:xfrm>
                <a:off x="5218242" y="2903997"/>
                <a:ext cx="223315" cy="1"/>
              </a:xfrm>
              <a:prstGeom prst="straightConnector1">
                <a:avLst/>
              </a:prstGeom>
              <a:ln w="28575">
                <a:solidFill>
                  <a:srgbClr val="8DCADB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Trapezoid 103"/>
              <p:cNvSpPr/>
              <p:nvPr/>
            </p:nvSpPr>
            <p:spPr>
              <a:xfrm>
                <a:off x="3353169" y="3421870"/>
                <a:ext cx="358171" cy="1164055"/>
              </a:xfrm>
              <a:prstGeom prst="trapezoid">
                <a:avLst/>
              </a:prstGeom>
              <a:solidFill>
                <a:srgbClr val="E0E9CD"/>
              </a:solidFill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Trapezoid 104"/>
              <p:cNvSpPr/>
              <p:nvPr/>
            </p:nvSpPr>
            <p:spPr>
              <a:xfrm>
                <a:off x="4672407" y="3845561"/>
                <a:ext cx="221410" cy="740363"/>
              </a:xfrm>
              <a:prstGeom prst="trapezoid">
                <a:avLst/>
              </a:prstGeom>
              <a:solidFill>
                <a:srgbClr val="E0E9CD"/>
              </a:solidFill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6" name="Straight Arrow Connector 67"/>
              <p:cNvCxnSpPr/>
              <p:nvPr/>
            </p:nvCxnSpPr>
            <p:spPr>
              <a:xfrm flipH="1" flipV="1">
                <a:off x="3925789" y="1708143"/>
                <a:ext cx="900371" cy="162996"/>
              </a:xfrm>
              <a:prstGeom prst="straightConnector1">
                <a:avLst/>
              </a:prstGeom>
              <a:ln w="28575">
                <a:solidFill>
                  <a:srgbClr val="A6C17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72"/>
              <p:cNvCxnSpPr/>
              <p:nvPr/>
            </p:nvCxnSpPr>
            <p:spPr>
              <a:xfrm flipV="1">
                <a:off x="3222811" y="1708143"/>
                <a:ext cx="718039" cy="581159"/>
              </a:xfrm>
              <a:prstGeom prst="straightConnector1">
                <a:avLst/>
              </a:prstGeom>
              <a:ln w="28575">
                <a:solidFill>
                  <a:srgbClr val="A6C17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97"/>
              <p:cNvCxnSpPr/>
              <p:nvPr/>
            </p:nvCxnSpPr>
            <p:spPr>
              <a:xfrm flipH="1">
                <a:off x="5125776" y="1958367"/>
                <a:ext cx="301900" cy="0"/>
              </a:xfrm>
              <a:prstGeom prst="straightConnector1">
                <a:avLst/>
              </a:prstGeom>
              <a:ln w="28575">
                <a:solidFill>
                  <a:srgbClr val="A6C17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97"/>
              <p:cNvCxnSpPr/>
              <p:nvPr/>
            </p:nvCxnSpPr>
            <p:spPr>
              <a:xfrm flipV="1">
                <a:off x="2697194" y="2359152"/>
                <a:ext cx="271241" cy="1"/>
              </a:xfrm>
              <a:prstGeom prst="straightConnector1">
                <a:avLst/>
              </a:prstGeom>
              <a:ln w="28575">
                <a:solidFill>
                  <a:srgbClr val="A6C171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9" name="Grafik 7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8930" y="2663112"/>
              <a:ext cx="469312" cy="5051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557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KNOPP@CPHKQHNFUVWYY57I" val="4657"/>
  <p:tag name="DEFAULTDISPLAYSOURCE" val="\documentclass{article}\pagestyle{empty}&#10;\begin{document}&#10;&#10;\end{document}&#10;"/>
  <p:tag name="EMBEDFONTS" val="1"/>
</p:tagLst>
</file>

<file path=ppt/theme/theme1.xml><?xml version="1.0" encoding="utf-8"?>
<a:theme xmlns:a="http://schemas.openxmlformats.org/drawingml/2006/main" name="Standarddesign">
  <a:themeElements>
    <a:clrScheme name="UniBw colors">
      <a:dk1>
        <a:srgbClr val="000000"/>
      </a:dk1>
      <a:lt1>
        <a:sysClr val="window" lastClr="FFFFFF"/>
      </a:lt1>
      <a:dk2>
        <a:srgbClr val="ED6E00"/>
      </a:dk2>
      <a:lt2>
        <a:srgbClr val="6A686F"/>
      </a:lt2>
      <a:accent1>
        <a:srgbClr val="FF6600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IT3.2 presentation master 16.9.potx" id="{2413C831-F84E-4C0D-8119-F175822EFA75}" vid="{75F3C3C8-E9AA-44DB-83B3-BE022C2FA4C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EIT3.2 presentation master 16.9</Template>
  <TotalTime>0</TotalTime>
  <Words>688</Words>
  <Application>Microsoft Office PowerPoint</Application>
  <PresentationFormat>Breitbild</PresentationFormat>
  <Paragraphs>169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Calibri</vt:lpstr>
      <vt:lpstr>Arial</vt:lpstr>
      <vt:lpstr>Calibri Light</vt:lpstr>
      <vt:lpstr>Courier New</vt:lpstr>
      <vt:lpstr>Times New Roman</vt:lpstr>
      <vt:lpstr>Raleway</vt:lpstr>
      <vt:lpstr>Standarddesign</vt:lpstr>
      <vt:lpstr>Office</vt:lpstr>
      <vt:lpstr>Concept and Evaluation of Mobile Cell Connectivity over a Satellite Backhaul for Future 5G Networks</vt:lpstr>
      <vt:lpstr>5G Usecases</vt:lpstr>
      <vt:lpstr>Presentation Outline</vt:lpstr>
      <vt:lpstr>Initial Analysis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Vorlesung 3 TWS</dc:subject>
  <dc:creator>EIT32Flo</dc:creator>
  <dc:description>Stand: 1.0 (HT 2012)</dc:description>
  <cp:lastModifiedBy>Florian V.</cp:lastModifiedBy>
  <cp:revision>132</cp:revision>
  <cp:lastPrinted>2012-11-21T07:17:32Z</cp:lastPrinted>
  <dcterms:created xsi:type="dcterms:W3CDTF">2017-05-08T08:14:08Z</dcterms:created>
  <dcterms:modified xsi:type="dcterms:W3CDTF">2018-11-23T08:44:14Z</dcterms:modified>
  <cp:category>Bachelor</cp:category>
</cp:coreProperties>
</file>