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4" r:id="rId9"/>
    <p:sldId id="263" r:id="rId10"/>
    <p:sldId id="266" r:id="rId11"/>
    <p:sldId id="265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2"/>
    <p:restoredTop sz="94762"/>
  </p:normalViewPr>
  <p:slideViewPr>
    <p:cSldViewPr snapToGrid="0" snapToObjects="1" showGuides="1">
      <p:cViewPr>
        <p:scale>
          <a:sx n="120" d="100"/>
          <a:sy n="120" d="100"/>
        </p:scale>
        <p:origin x="79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1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1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5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0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7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3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0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EAAF055-D23D-9142-B24D-5B005FCA620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D53BDD6-FE24-FB47-945C-C853C660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0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ordun_Catherine@bah.com" TargetMode="External"/><Relationship Id="rId2" Type="http://schemas.openxmlformats.org/officeDocument/2006/relationships/hyperlink" Target="mailto:cordun1@umbc.edu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6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F5D211-29AC-1347-89B5-8C63F7D5F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795" y="2008426"/>
            <a:ext cx="8991600" cy="1723549"/>
          </a:xfrm>
        </p:spPr>
        <p:txBody>
          <a:bodyPr>
            <a:normAutofit/>
          </a:bodyPr>
          <a:lstStyle/>
          <a:p>
            <a:r>
              <a:rPr lang="en-US" sz="3400"/>
              <a:t>When Visible-to-Thermal Facial GAN Beats Conditional Diffusion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28C5BE-1382-2945-907F-999AD6CC8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795" y="4016852"/>
            <a:ext cx="8991600" cy="1723549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Catherine Ordun</a:t>
            </a:r>
            <a:r>
              <a:rPr lang="en-US" sz="2800" baseline="30000" dirty="0">
                <a:solidFill>
                  <a:schemeClr val="tx1"/>
                </a:solidFill>
              </a:rPr>
              <a:t>12</a:t>
            </a:r>
            <a:r>
              <a:rPr lang="en-US" sz="2800" dirty="0">
                <a:solidFill>
                  <a:schemeClr val="tx1"/>
                </a:solidFill>
              </a:rPr>
              <a:t>, Edward Raff</a:t>
            </a:r>
            <a:r>
              <a:rPr lang="en-US" sz="2800" baseline="30000" dirty="0">
                <a:solidFill>
                  <a:schemeClr val="tx1"/>
                </a:solidFill>
              </a:rPr>
              <a:t>12</a:t>
            </a:r>
            <a:r>
              <a:rPr lang="en-US" sz="2800" dirty="0">
                <a:solidFill>
                  <a:schemeClr val="tx1"/>
                </a:solidFill>
              </a:rPr>
              <a:t>, Sanjay Purushotham</a:t>
            </a:r>
            <a:r>
              <a:rPr lang="en-US" sz="2800" baseline="30000" dirty="0">
                <a:solidFill>
                  <a:schemeClr val="tx1"/>
                </a:solidFill>
              </a:rPr>
              <a:t>1</a:t>
            </a:r>
          </a:p>
          <a:p>
            <a:pPr algn="r">
              <a:lnSpc>
                <a:spcPct val="90000"/>
              </a:lnSpc>
            </a:pPr>
            <a:r>
              <a:rPr lang="en-US" sz="2800" baseline="30000" dirty="0">
                <a:solidFill>
                  <a:schemeClr val="tx1"/>
                </a:solidFill>
              </a:rPr>
              <a:t>1</a:t>
            </a:r>
            <a:r>
              <a:rPr lang="en-US" sz="2800" dirty="0">
                <a:solidFill>
                  <a:schemeClr val="tx1"/>
                </a:solidFill>
              </a:rPr>
              <a:t>University of Maryland Baltimore County, MD, USA</a:t>
            </a:r>
          </a:p>
          <a:p>
            <a:pPr algn="r">
              <a:lnSpc>
                <a:spcPct val="90000"/>
              </a:lnSpc>
            </a:pPr>
            <a:r>
              <a:rPr lang="en-US" sz="2800" baseline="30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Booz Allen Hamilton, McLean, VA, USA</a:t>
            </a:r>
          </a:p>
        </p:txBody>
      </p:sp>
      <p:pic>
        <p:nvPicPr>
          <p:cNvPr id="1026" name="Picture 2" descr="Welcome To UMBC - UMBC: University Of Maryland, Baltimore County">
            <a:extLst>
              <a:ext uri="{FF2B5EF4-FFF2-40B4-BE49-F238E27FC236}">
                <a16:creationId xmlns:a16="http://schemas.microsoft.com/office/drawing/2014/main" id="{532D9E43-B34F-AE46-826D-DB15EA40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08" y="6096001"/>
            <a:ext cx="1310616" cy="3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oz Allen Hamilton logo in transparent PNG and vectorized SVG formats">
            <a:extLst>
              <a:ext uri="{FF2B5EF4-FFF2-40B4-BE49-F238E27FC236}">
                <a16:creationId xmlns:a16="http://schemas.microsoft.com/office/drawing/2014/main" id="{7BC292FA-7AB9-8444-8AD6-F7E1B3643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67" y="5837246"/>
            <a:ext cx="615580" cy="6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IP 2023 — OLIVES">
            <a:extLst>
              <a:ext uri="{FF2B5EF4-FFF2-40B4-BE49-F238E27FC236}">
                <a16:creationId xmlns:a16="http://schemas.microsoft.com/office/drawing/2014/main" id="{F036A7B1-BF1A-3341-8876-A3A44EB6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990" y="5678146"/>
            <a:ext cx="1337293" cy="8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59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80D72E-1264-9B43-8C42-094581FFF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776" y="0"/>
            <a:ext cx="407543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B3605-9AC7-F04A-9122-16C7D3E0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7543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1E526-DC0C-B146-B55E-E1C247E22AF9}"/>
              </a:ext>
            </a:extLst>
          </p:cNvPr>
          <p:cNvSpPr txBox="1"/>
          <p:nvPr/>
        </p:nvSpPr>
        <p:spPr>
          <a:xfrm>
            <a:off x="4337538" y="328246"/>
            <a:ext cx="32824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 Visible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5CAFF-9532-7047-B17F-2CFBA8DC3291}"/>
              </a:ext>
            </a:extLst>
          </p:cNvPr>
          <p:cNvSpPr txBox="1"/>
          <p:nvPr/>
        </p:nvSpPr>
        <p:spPr>
          <a:xfrm>
            <a:off x="4277873" y="1926492"/>
            <a:ext cx="32824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 Thermal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F0F78-57F0-2041-AF6B-E9BEE05F48DF}"/>
              </a:ext>
            </a:extLst>
          </p:cNvPr>
          <p:cNvSpPr txBox="1"/>
          <p:nvPr/>
        </p:nvSpPr>
        <p:spPr>
          <a:xfrm>
            <a:off x="4337538" y="3244333"/>
            <a:ext cx="131298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CycleGAN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B956A-967F-5040-A9C3-D3268B01140E}"/>
              </a:ext>
            </a:extLst>
          </p:cNvPr>
          <p:cNvSpPr txBox="1"/>
          <p:nvPr/>
        </p:nvSpPr>
        <p:spPr>
          <a:xfrm>
            <a:off x="6187685" y="3244333"/>
            <a:ext cx="131298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pix2pix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F9408-A030-C146-87D4-8E933DFC7BE6}"/>
              </a:ext>
            </a:extLst>
          </p:cNvPr>
          <p:cNvSpPr txBox="1"/>
          <p:nvPr/>
        </p:nvSpPr>
        <p:spPr>
          <a:xfrm>
            <a:off x="4337537" y="4552348"/>
            <a:ext cx="131298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VTF-GAN-FFT-G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38F2D-C614-3843-A2D6-124F19D626BD}"/>
              </a:ext>
            </a:extLst>
          </p:cNvPr>
          <p:cNvSpPr txBox="1"/>
          <p:nvPr/>
        </p:nvSpPr>
        <p:spPr>
          <a:xfrm>
            <a:off x="6187686" y="4552347"/>
            <a:ext cx="137265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VTF-GAN (Baseline)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8DC5EA-84A7-D046-8802-66B741374F4F}"/>
              </a:ext>
            </a:extLst>
          </p:cNvPr>
          <p:cNvSpPr txBox="1"/>
          <p:nvPr/>
        </p:nvSpPr>
        <p:spPr>
          <a:xfrm>
            <a:off x="4277873" y="6025661"/>
            <a:ext cx="32824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VTF-Diff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726147AC-BC48-5F48-B3F2-49D18BB611DD}"/>
              </a:ext>
            </a:extLst>
          </p:cNvPr>
          <p:cNvSpPr/>
          <p:nvPr/>
        </p:nvSpPr>
        <p:spPr>
          <a:xfrm>
            <a:off x="4075432" y="3285837"/>
            <a:ext cx="262105" cy="276496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20E08002-8FA1-2C4F-AF97-495D07CAD4E7}"/>
              </a:ext>
            </a:extLst>
          </p:cNvPr>
          <p:cNvSpPr/>
          <p:nvPr/>
        </p:nvSpPr>
        <p:spPr>
          <a:xfrm>
            <a:off x="4075431" y="4743521"/>
            <a:ext cx="262105" cy="276496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3AD2C5C1-852B-394A-8A22-1936555AD501}"/>
              </a:ext>
            </a:extLst>
          </p:cNvPr>
          <p:cNvSpPr/>
          <p:nvPr/>
        </p:nvSpPr>
        <p:spPr>
          <a:xfrm rot="10800000">
            <a:off x="7502793" y="3309252"/>
            <a:ext cx="262105" cy="276496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258F23D9-388F-494E-A64D-A9FDF2ACB4E4}"/>
              </a:ext>
            </a:extLst>
          </p:cNvPr>
          <p:cNvSpPr/>
          <p:nvPr/>
        </p:nvSpPr>
        <p:spPr>
          <a:xfrm rot="10800000">
            <a:off x="7560335" y="4761466"/>
            <a:ext cx="262105" cy="276496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11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FFF4A3-5E4D-4443-B643-6A637D6B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49212"/>
            <a:ext cx="5641198" cy="3055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58DA8-F6C7-9349-A49A-4700EB870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3" y="2916174"/>
            <a:ext cx="5641198" cy="308903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27B7411-EFFF-1947-9AB6-69BDF1B4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364" y="408101"/>
            <a:ext cx="8479271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magnitude spectra are more similar between real thermal (rt) and </a:t>
            </a:r>
            <a:r>
              <a:rPr lang="en-US" dirty="0" err="1"/>
              <a:t>vtf-gaN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76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BD5A-EA41-6847-A4DE-18D5B445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0880"/>
            <a:ext cx="7729728" cy="1188720"/>
          </a:xfrm>
        </p:spPr>
        <p:txBody>
          <a:bodyPr/>
          <a:lstStyle/>
          <a:p>
            <a:r>
              <a:rPr lang="en-US" dirty="0"/>
              <a:t>we tried 5 additional baselines that ended up failing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BE332-7221-AA47-B50C-6259565A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320"/>
            <a:ext cx="12192000" cy="244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3DB1D-17ED-4849-ACE7-2BBAA8A16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7870"/>
            <a:ext cx="12192000" cy="24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6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1A4D-FC09-964E-88D7-57B91E2A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384247"/>
            <a:ext cx="6737935" cy="1188720"/>
          </a:xfrm>
        </p:spPr>
        <p:txBody>
          <a:bodyPr/>
          <a:lstStyle/>
          <a:p>
            <a:r>
              <a:rPr lang="en-US" dirty="0"/>
              <a:t>ablation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5A849-D48F-FE4E-87CC-2534EA43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604" y="48492"/>
            <a:ext cx="2608028" cy="2098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05838-18F1-F04D-B604-9509BAE87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368" y="2146571"/>
            <a:ext cx="12192000" cy="47735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C3D047-CC15-E044-87C5-6BBFEBC7E102}"/>
              </a:ext>
            </a:extLst>
          </p:cNvPr>
          <p:cNvCxnSpPr/>
          <p:nvPr/>
        </p:nvCxnSpPr>
        <p:spPr>
          <a:xfrm>
            <a:off x="10209475" y="4866198"/>
            <a:ext cx="95415" cy="3180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1D8FD9-C831-0745-B253-267933FF995F}"/>
              </a:ext>
            </a:extLst>
          </p:cNvPr>
          <p:cNvCxnSpPr/>
          <p:nvPr/>
        </p:nvCxnSpPr>
        <p:spPr>
          <a:xfrm flipH="1">
            <a:off x="11274950" y="5486400"/>
            <a:ext cx="30214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F63B67-8E6F-DF40-B3F5-056FF54F80EA}"/>
              </a:ext>
            </a:extLst>
          </p:cNvPr>
          <p:cNvCxnSpPr/>
          <p:nvPr/>
        </p:nvCxnSpPr>
        <p:spPr>
          <a:xfrm flipH="1">
            <a:off x="10972801" y="5694459"/>
            <a:ext cx="30214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EDB8BC-281F-024F-BDA3-185CD08828C3}"/>
              </a:ext>
            </a:extLst>
          </p:cNvPr>
          <p:cNvCxnSpPr/>
          <p:nvPr/>
        </p:nvCxnSpPr>
        <p:spPr>
          <a:xfrm flipH="1">
            <a:off x="11123875" y="6163586"/>
            <a:ext cx="30214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3A13E5B-3CFC-2045-A1F3-AC9A45941B4E}"/>
              </a:ext>
            </a:extLst>
          </p:cNvPr>
          <p:cNvSpPr/>
          <p:nvPr/>
        </p:nvSpPr>
        <p:spPr>
          <a:xfrm>
            <a:off x="2568271" y="5279666"/>
            <a:ext cx="731520" cy="683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5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0521-430C-724A-A76C-BB0CFDE7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3103"/>
            <a:ext cx="7729728" cy="1188720"/>
          </a:xfrm>
        </p:spPr>
        <p:txBody>
          <a:bodyPr/>
          <a:lstStyle/>
          <a:p>
            <a:r>
              <a:rPr lang="en-US"/>
              <a:t>vtf-diff pros and cons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A6855-654A-5A43-BD61-6A819057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42645"/>
            <a:ext cx="6095999" cy="2443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B372A-31B7-E64D-805D-CE274BB95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8851"/>
            <a:ext cx="6095999" cy="2443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1C59D3-10E7-B843-AE26-B4681B89CD47}"/>
              </a:ext>
            </a:extLst>
          </p:cNvPr>
          <p:cNvSpPr txBox="1"/>
          <p:nvPr/>
        </p:nvSpPr>
        <p:spPr>
          <a:xfrm>
            <a:off x="-1" y="1344189"/>
            <a:ext cx="27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Top: Real Thermal</a:t>
            </a:r>
          </a:p>
          <a:p>
            <a:r>
              <a:rPr lang="en-US" sz="1600" dirty="0"/>
              <a:t>Bottom:  VTF-Diff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F0562-0244-E348-BF45-7036F3F09AB5}"/>
              </a:ext>
            </a:extLst>
          </p:cNvPr>
          <p:cNvSpPr txBox="1"/>
          <p:nvPr/>
        </p:nvSpPr>
        <p:spPr>
          <a:xfrm>
            <a:off x="6241775" y="2274073"/>
            <a:ext cx="58760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Sampling takes approximately 11.05 sec/image on a single RTX 8000.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is slow, despite multi-GPU, parallel training,  AMP, grayscale, small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are inconsistent – distortion and uneven temperature distribution (cold when hot, hot when cold)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Conditional diffusion requires one loss function, compared to five for VTF-GAN!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Despite inconsistent results, when it works out, results are quite good, especially geometric translation.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90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14247-0C71-614D-A240-6C66AC0F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45" y="128134"/>
            <a:ext cx="11468284" cy="998917"/>
          </a:xfrm>
        </p:spPr>
        <p:txBody>
          <a:bodyPr>
            <a:noAutofit/>
          </a:bodyPr>
          <a:lstStyle/>
          <a:p>
            <a:r>
              <a:rPr lang="en-US" sz="2000" dirty="0"/>
              <a:t>VTF-GAN Key Component in generating consistent biometric identity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036BF-5810-164C-82DE-88065471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36" y="1501533"/>
            <a:ext cx="2793228" cy="347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347AB-BB96-5243-80A9-15B763D2F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361" y="3141724"/>
            <a:ext cx="6420296" cy="1081433"/>
          </a:xfrm>
          <a:prstGeom prst="rect">
            <a:avLst/>
          </a:prstGeom>
        </p:spPr>
      </p:pic>
      <p:pic>
        <p:nvPicPr>
          <p:cNvPr id="5" name="Picture 4" descr="A computer on a desk&#10;&#10;Description automatically generated">
            <a:extLst>
              <a:ext uri="{FF2B5EF4-FFF2-40B4-BE49-F238E27FC236}">
                <a16:creationId xmlns:a16="http://schemas.microsoft.com/office/drawing/2014/main" id="{0C013006-A8CD-E842-82FF-CB74B9674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78" y="5235861"/>
            <a:ext cx="1464312" cy="1451231"/>
          </a:xfrm>
          <a:prstGeom prst="rect">
            <a:avLst/>
          </a:prstGeom>
        </p:spPr>
      </p:pic>
      <p:pic>
        <p:nvPicPr>
          <p:cNvPr id="6" name="Picture 5" descr="A silhouette of a person sitting on a chair&#10;&#10;Description automatically generated">
            <a:extLst>
              <a:ext uri="{FF2B5EF4-FFF2-40B4-BE49-F238E27FC236}">
                <a16:creationId xmlns:a16="http://schemas.microsoft.com/office/drawing/2014/main" id="{DE2B07EB-8A1B-704C-B0D1-49CF21A35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408" y="5208308"/>
            <a:ext cx="1231737" cy="1521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60D-6BA5-F843-925A-6BE01007E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361" y="1263268"/>
            <a:ext cx="6407350" cy="1862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23E25-C19D-DF44-97F3-8452EB857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636" y="4292088"/>
            <a:ext cx="7618057" cy="2437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6F1E5A-10B4-EC40-9397-BF95921B8337}"/>
              </a:ext>
            </a:extLst>
          </p:cNvPr>
          <p:cNvSpPr txBox="1"/>
          <p:nvPr/>
        </p:nvSpPr>
        <p:spPr>
          <a:xfrm>
            <a:off x="729147" y="750343"/>
            <a:ext cx="10956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Ordun, Catherine, Edward Raff, and Sanjay Purushotham. "Vista-Morph: Unsupervised Image Registration of Visible-Thermal Facial Pairs." IEEE IJCB 2023.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27698F7-AD23-8446-A091-511E698B7565}"/>
              </a:ext>
            </a:extLst>
          </p:cNvPr>
          <p:cNvSpPr/>
          <p:nvPr/>
        </p:nvSpPr>
        <p:spPr>
          <a:xfrm rot="2754545">
            <a:off x="308541" y="2519917"/>
            <a:ext cx="329609" cy="223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DD05C36-ACFD-804B-B3A6-1530E18A042A}"/>
              </a:ext>
            </a:extLst>
          </p:cNvPr>
          <p:cNvSpPr/>
          <p:nvPr/>
        </p:nvSpPr>
        <p:spPr>
          <a:xfrm rot="2754545">
            <a:off x="1742947" y="2519916"/>
            <a:ext cx="329609" cy="223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208365-8953-3348-B8D3-8D68F8333AAC}"/>
              </a:ext>
            </a:extLst>
          </p:cNvPr>
          <p:cNvSpPr/>
          <p:nvPr/>
        </p:nvSpPr>
        <p:spPr>
          <a:xfrm>
            <a:off x="7325833" y="3141724"/>
            <a:ext cx="1839432" cy="108143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8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674D-9B50-8648-8934-ED9A4541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FE640-2BCB-C64A-9F08-1842AA1F1F23}"/>
              </a:ext>
            </a:extLst>
          </p:cNvPr>
          <p:cNvSpPr txBox="1"/>
          <p:nvPr/>
        </p:nvSpPr>
        <p:spPr>
          <a:xfrm>
            <a:off x="2231136" y="2838893"/>
            <a:ext cx="785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Ordun, </a:t>
            </a:r>
            <a:r>
              <a:rPr lang="en-US" dirty="0" err="1"/>
              <a:t>Ph.D</a:t>
            </a:r>
            <a:endParaRPr lang="en-US" dirty="0"/>
          </a:p>
          <a:p>
            <a:r>
              <a:rPr lang="en-US" dirty="0"/>
              <a:t>University of Maryland Baltimore County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cordun1@umbc.edu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Booz Allen Hamilton </a:t>
            </a:r>
            <a:r>
              <a:rPr lang="en-US" dirty="0">
                <a:hlinkClick r:id="rId3"/>
              </a:rPr>
              <a:t>ordun_catherine@bah.com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017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6A9765-3C23-8C4B-828C-A3458B300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5443"/>
            <a:ext cx="7729728" cy="1188720"/>
          </a:xfrm>
        </p:spPr>
        <p:txBody>
          <a:bodyPr/>
          <a:lstStyle/>
          <a:p>
            <a:r>
              <a:rPr lang="en-US" dirty="0"/>
              <a:t>What if we could emulate a thermal sensor with AI?</a:t>
            </a:r>
          </a:p>
        </p:txBody>
      </p:sp>
      <p:pic>
        <p:nvPicPr>
          <p:cNvPr id="7" name="Google Shape;158;p21">
            <a:extLst>
              <a:ext uri="{FF2B5EF4-FFF2-40B4-BE49-F238E27FC236}">
                <a16:creationId xmlns:a16="http://schemas.microsoft.com/office/drawing/2014/main" id="{369F8036-81CF-534E-B35E-74CAD9A8967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3639" y="1988910"/>
            <a:ext cx="3711225" cy="20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9;p21">
            <a:extLst>
              <a:ext uri="{FF2B5EF4-FFF2-40B4-BE49-F238E27FC236}">
                <a16:creationId xmlns:a16="http://schemas.microsoft.com/office/drawing/2014/main" id="{AB8237C6-528F-3E49-BC3A-8858EC3F227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2676" y="2299035"/>
            <a:ext cx="1148875" cy="11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0;p21">
            <a:extLst>
              <a:ext uri="{FF2B5EF4-FFF2-40B4-BE49-F238E27FC236}">
                <a16:creationId xmlns:a16="http://schemas.microsoft.com/office/drawing/2014/main" id="{3BF678BC-109D-894E-BE79-50AB76D7523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064" y="2260410"/>
            <a:ext cx="2738926" cy="181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61;p21">
            <a:extLst>
              <a:ext uri="{FF2B5EF4-FFF2-40B4-BE49-F238E27FC236}">
                <a16:creationId xmlns:a16="http://schemas.microsoft.com/office/drawing/2014/main" id="{3C3F407D-B251-9E45-B3E3-38BE6B9E3428}"/>
              </a:ext>
            </a:extLst>
          </p:cNvPr>
          <p:cNvCxnSpPr/>
          <p:nvPr/>
        </p:nvCxnSpPr>
        <p:spPr>
          <a:xfrm>
            <a:off x="5920614" y="4095735"/>
            <a:ext cx="0" cy="5121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62;p21">
            <a:extLst>
              <a:ext uri="{FF2B5EF4-FFF2-40B4-BE49-F238E27FC236}">
                <a16:creationId xmlns:a16="http://schemas.microsoft.com/office/drawing/2014/main" id="{31EA80D4-453D-A240-8082-1C9D7E3733BA}"/>
              </a:ext>
            </a:extLst>
          </p:cNvPr>
          <p:cNvSpPr/>
          <p:nvPr/>
        </p:nvSpPr>
        <p:spPr>
          <a:xfrm>
            <a:off x="2318989" y="2365535"/>
            <a:ext cx="270600" cy="211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63;p21">
            <a:extLst>
              <a:ext uri="{FF2B5EF4-FFF2-40B4-BE49-F238E27FC236}">
                <a16:creationId xmlns:a16="http://schemas.microsoft.com/office/drawing/2014/main" id="{1674F3C6-6BD1-1743-9F7F-8C63130784BB}"/>
              </a:ext>
            </a:extLst>
          </p:cNvPr>
          <p:cNvCxnSpPr/>
          <p:nvPr/>
        </p:nvCxnSpPr>
        <p:spPr>
          <a:xfrm>
            <a:off x="7779764" y="2687285"/>
            <a:ext cx="1041300" cy="8700"/>
          </a:xfrm>
          <a:prstGeom prst="straightConnector1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164;p21">
            <a:extLst>
              <a:ext uri="{FF2B5EF4-FFF2-40B4-BE49-F238E27FC236}">
                <a16:creationId xmlns:a16="http://schemas.microsoft.com/office/drawing/2014/main" id="{6553A1C6-812E-3A4C-A94A-D7955A85B4EC}"/>
              </a:ext>
            </a:extLst>
          </p:cNvPr>
          <p:cNvCxnSpPr/>
          <p:nvPr/>
        </p:nvCxnSpPr>
        <p:spPr>
          <a:xfrm rot="10800000">
            <a:off x="3319314" y="4607835"/>
            <a:ext cx="260130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65;p21">
            <a:extLst>
              <a:ext uri="{FF2B5EF4-FFF2-40B4-BE49-F238E27FC236}">
                <a16:creationId xmlns:a16="http://schemas.microsoft.com/office/drawing/2014/main" id="{97C9FFDB-9213-5E4B-A94B-89D67D281D5C}"/>
              </a:ext>
            </a:extLst>
          </p:cNvPr>
          <p:cNvCxnSpPr/>
          <p:nvPr/>
        </p:nvCxnSpPr>
        <p:spPr>
          <a:xfrm rot="10800000">
            <a:off x="2442539" y="2577585"/>
            <a:ext cx="876900" cy="20331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" name="Google Shape;166;p21">
            <a:extLst>
              <a:ext uri="{FF2B5EF4-FFF2-40B4-BE49-F238E27FC236}">
                <a16:creationId xmlns:a16="http://schemas.microsoft.com/office/drawing/2014/main" id="{C8F70F09-E7A7-D54C-9739-C848A3AAD27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1989" y="4283385"/>
            <a:ext cx="3588713" cy="2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7;p21">
            <a:extLst>
              <a:ext uri="{FF2B5EF4-FFF2-40B4-BE49-F238E27FC236}">
                <a16:creationId xmlns:a16="http://schemas.microsoft.com/office/drawing/2014/main" id="{CE134899-652B-234B-AD2E-83CCABE76A9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86175">
            <a:off x="7814161" y="5704978"/>
            <a:ext cx="425482" cy="4254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68;p21">
            <a:extLst>
              <a:ext uri="{FF2B5EF4-FFF2-40B4-BE49-F238E27FC236}">
                <a16:creationId xmlns:a16="http://schemas.microsoft.com/office/drawing/2014/main" id="{87860BBE-233F-AC4B-867B-BED1EC9AE8EF}"/>
              </a:ext>
            </a:extLst>
          </p:cNvPr>
          <p:cNvCxnSpPr>
            <a:stCxn id="20" idx="2"/>
            <a:endCxn id="16" idx="3"/>
          </p:cNvCxnSpPr>
          <p:nvPr/>
        </p:nvCxnSpPr>
        <p:spPr>
          <a:xfrm flipH="1">
            <a:off x="8236402" y="4065748"/>
            <a:ext cx="1190700" cy="1814100"/>
          </a:xfrm>
          <a:prstGeom prst="straightConnector1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176;p21">
            <a:extLst>
              <a:ext uri="{FF2B5EF4-FFF2-40B4-BE49-F238E27FC236}">
                <a16:creationId xmlns:a16="http://schemas.microsoft.com/office/drawing/2014/main" id="{24DD1287-A7A3-B94C-B5C3-6EE893133EBB}"/>
              </a:ext>
            </a:extLst>
          </p:cNvPr>
          <p:cNvSpPr txBox="1"/>
          <p:nvPr/>
        </p:nvSpPr>
        <p:spPr>
          <a:xfrm>
            <a:off x="9072939" y="4884085"/>
            <a:ext cx="52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69;p21">
            <a:extLst>
              <a:ext uri="{FF2B5EF4-FFF2-40B4-BE49-F238E27FC236}">
                <a16:creationId xmlns:a16="http://schemas.microsoft.com/office/drawing/2014/main" id="{06C2E789-E352-3842-A759-D20E368932AD}"/>
              </a:ext>
            </a:extLst>
          </p:cNvPr>
          <p:cNvSpPr txBox="1"/>
          <p:nvPr/>
        </p:nvSpPr>
        <p:spPr>
          <a:xfrm>
            <a:off x="8863852" y="3665548"/>
            <a:ext cx="1126500" cy="4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GAN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1" name="Google Shape;177;p21">
            <a:extLst>
              <a:ext uri="{FF2B5EF4-FFF2-40B4-BE49-F238E27FC236}">
                <a16:creationId xmlns:a16="http://schemas.microsoft.com/office/drawing/2014/main" id="{9F68CA79-2E73-124B-B726-0FDF507F70C6}"/>
              </a:ext>
            </a:extLst>
          </p:cNvPr>
          <p:cNvSpPr/>
          <p:nvPr/>
        </p:nvSpPr>
        <p:spPr>
          <a:xfrm>
            <a:off x="8852652" y="3177873"/>
            <a:ext cx="363300" cy="323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8;p21">
            <a:extLst>
              <a:ext uri="{FF2B5EF4-FFF2-40B4-BE49-F238E27FC236}">
                <a16:creationId xmlns:a16="http://schemas.microsoft.com/office/drawing/2014/main" id="{856086BB-2B12-A44B-8F0C-946AC00ADC6E}"/>
              </a:ext>
            </a:extLst>
          </p:cNvPr>
          <p:cNvSpPr txBox="1"/>
          <p:nvPr/>
        </p:nvSpPr>
        <p:spPr>
          <a:xfrm>
            <a:off x="10051209" y="3695535"/>
            <a:ext cx="40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✅</a:t>
            </a:r>
            <a:endParaRPr dirty="0"/>
          </a:p>
        </p:txBody>
      </p:sp>
      <p:sp>
        <p:nvSpPr>
          <p:cNvPr id="23" name="Google Shape;179;p21">
            <a:extLst>
              <a:ext uri="{FF2B5EF4-FFF2-40B4-BE49-F238E27FC236}">
                <a16:creationId xmlns:a16="http://schemas.microsoft.com/office/drawing/2014/main" id="{2C54D0DD-1611-9D46-95AE-F27917798278}"/>
              </a:ext>
            </a:extLst>
          </p:cNvPr>
          <p:cNvSpPr/>
          <p:nvPr/>
        </p:nvSpPr>
        <p:spPr>
          <a:xfrm>
            <a:off x="7509164" y="4716610"/>
            <a:ext cx="270600" cy="211800"/>
          </a:xfrm>
          <a:prstGeom prst="ellipse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" name="Google Shape;180;p21">
            <a:extLst>
              <a:ext uri="{FF2B5EF4-FFF2-40B4-BE49-F238E27FC236}">
                <a16:creationId xmlns:a16="http://schemas.microsoft.com/office/drawing/2014/main" id="{ACB20C84-0421-BA48-919A-AE936DCE97F7}"/>
              </a:ext>
            </a:extLst>
          </p:cNvPr>
          <p:cNvCxnSpPr>
            <a:endCxn id="23" idx="1"/>
          </p:cNvCxnSpPr>
          <p:nvPr/>
        </p:nvCxnSpPr>
        <p:spPr>
          <a:xfrm>
            <a:off x="5931792" y="4104727"/>
            <a:ext cx="1617000" cy="642900"/>
          </a:xfrm>
          <a:prstGeom prst="straightConnector1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Google Shape;181;p21">
            <a:extLst>
              <a:ext uri="{FF2B5EF4-FFF2-40B4-BE49-F238E27FC236}">
                <a16:creationId xmlns:a16="http://schemas.microsoft.com/office/drawing/2014/main" id="{BE86FCC5-D410-4649-A768-A6F956F9C311}"/>
              </a:ext>
            </a:extLst>
          </p:cNvPr>
          <p:cNvSpPr txBox="1"/>
          <p:nvPr/>
        </p:nvSpPr>
        <p:spPr>
          <a:xfrm>
            <a:off x="10236127" y="5752561"/>
            <a:ext cx="1790776" cy="923299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Visible-to-Thermal Image Translation</a:t>
            </a:r>
            <a:endParaRPr sz="16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Google Shape;183;p21">
            <a:extLst>
              <a:ext uri="{FF2B5EF4-FFF2-40B4-BE49-F238E27FC236}">
                <a16:creationId xmlns:a16="http://schemas.microsoft.com/office/drawing/2014/main" id="{DB2B5B7F-C47F-2045-9ABC-D9A6E787DE3A}"/>
              </a:ext>
            </a:extLst>
          </p:cNvPr>
          <p:cNvSpPr txBox="1"/>
          <p:nvPr/>
        </p:nvSpPr>
        <p:spPr>
          <a:xfrm>
            <a:off x="9113464" y="3147285"/>
            <a:ext cx="876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0000"/>
                </a:solidFill>
              </a:rPr>
              <a:t>$ &amp; Tech</a:t>
            </a:r>
            <a:endParaRPr sz="1300" b="1">
              <a:solidFill>
                <a:srgbClr val="FF0000"/>
              </a:solidFill>
            </a:endParaRPr>
          </a:p>
        </p:txBody>
      </p:sp>
      <p:pic>
        <p:nvPicPr>
          <p:cNvPr id="28" name="Google Shape;140;p20" descr="Graphical user interface&#10;&#10;Description automatically generated">
            <a:extLst>
              <a:ext uri="{FF2B5EF4-FFF2-40B4-BE49-F238E27FC236}">
                <a16:creationId xmlns:a16="http://schemas.microsoft.com/office/drawing/2014/main" id="{40430054-E5D7-E546-A361-ADBE0F805E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7450" y="4716610"/>
            <a:ext cx="2974896" cy="203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054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A2C9-1089-D94E-B42C-ADD6B21B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96489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Our work is based in cross-spectral image-to-image translation</a:t>
            </a:r>
          </a:p>
        </p:txBody>
      </p:sp>
      <p:sp>
        <p:nvSpPr>
          <p:cNvPr id="4" name="Google Shape;224;p24">
            <a:extLst>
              <a:ext uri="{FF2B5EF4-FFF2-40B4-BE49-F238E27FC236}">
                <a16:creationId xmlns:a16="http://schemas.microsoft.com/office/drawing/2014/main" id="{35E72627-6E61-6F46-AA67-25A88F4F1C68}"/>
              </a:ext>
            </a:extLst>
          </p:cNvPr>
          <p:cNvSpPr txBox="1"/>
          <p:nvPr/>
        </p:nvSpPr>
        <p:spPr>
          <a:xfrm>
            <a:off x="6082925" y="1920158"/>
            <a:ext cx="2897219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TV-GAN (Zhang)</a:t>
            </a:r>
            <a:endParaRPr dirty="0"/>
          </a:p>
        </p:txBody>
      </p:sp>
      <p:pic>
        <p:nvPicPr>
          <p:cNvPr id="5" name="Google Shape;225;p2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3BD4BFD2-A7F1-BD4D-BD43-9046965431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22125" y="2371493"/>
            <a:ext cx="2937754" cy="19184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6;p24">
            <a:extLst>
              <a:ext uri="{FF2B5EF4-FFF2-40B4-BE49-F238E27FC236}">
                <a16:creationId xmlns:a16="http://schemas.microsoft.com/office/drawing/2014/main" id="{0A565795-3D61-D945-9CCD-0C29EE51AC77}"/>
              </a:ext>
            </a:extLst>
          </p:cNvPr>
          <p:cNvSpPr txBox="1"/>
          <p:nvPr/>
        </p:nvSpPr>
        <p:spPr>
          <a:xfrm>
            <a:off x="9000410" y="1926880"/>
            <a:ext cx="319159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Semantic-Guided GAN (Chen)</a:t>
            </a:r>
            <a:endParaRPr dirty="0"/>
          </a:p>
        </p:txBody>
      </p:sp>
      <p:pic>
        <p:nvPicPr>
          <p:cNvPr id="7" name="Google Shape;227;p24" descr="A collage of a person's face&#10;&#10;Description automatically generated">
            <a:extLst>
              <a:ext uri="{FF2B5EF4-FFF2-40B4-BE49-F238E27FC236}">
                <a16:creationId xmlns:a16="http://schemas.microsoft.com/office/drawing/2014/main" id="{453526C8-F3F1-6E4B-90A3-40F8CD3B89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0410" y="2229521"/>
            <a:ext cx="2910191" cy="203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22;p2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A9C9401F-A67C-024D-B6CD-EC483BA245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7903" y="4395014"/>
            <a:ext cx="3012507" cy="1499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23;p24">
            <a:extLst>
              <a:ext uri="{FF2B5EF4-FFF2-40B4-BE49-F238E27FC236}">
                <a16:creationId xmlns:a16="http://schemas.microsoft.com/office/drawing/2014/main" id="{0C2C08B8-A9C9-7245-87F5-B6898684DE30}"/>
              </a:ext>
            </a:extLst>
          </p:cNvPr>
          <p:cNvSpPr txBox="1"/>
          <p:nvPr/>
        </p:nvSpPr>
        <p:spPr>
          <a:xfrm>
            <a:off x="6082925" y="5848602"/>
            <a:ext cx="213714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dk1"/>
                </a:solidFill>
              </a:rPr>
              <a:t>ThermalGAN</a:t>
            </a:r>
            <a:r>
              <a:rPr lang="en" dirty="0">
                <a:solidFill>
                  <a:schemeClr val="dk1"/>
                </a:solidFill>
              </a:rPr>
              <a:t> (</a:t>
            </a:r>
            <a:r>
              <a:rPr lang="en" dirty="0" err="1">
                <a:solidFill>
                  <a:schemeClr val="dk1"/>
                </a:solidFill>
              </a:rPr>
              <a:t>Kniaz</a:t>
            </a:r>
            <a:r>
              <a:rPr lang="en" dirty="0">
                <a:solidFill>
                  <a:schemeClr val="dk1"/>
                </a:solidFill>
              </a:rPr>
              <a:t>)</a:t>
            </a:r>
            <a:endParaRPr dirty="0"/>
          </a:p>
        </p:txBody>
      </p:sp>
      <p:pic>
        <p:nvPicPr>
          <p:cNvPr id="17" name="Picture 16" descr="A collage of a person and person&#10;&#10;Description automatically generated">
            <a:extLst>
              <a:ext uri="{FF2B5EF4-FFF2-40B4-BE49-F238E27FC236}">
                <a16:creationId xmlns:a16="http://schemas.microsoft.com/office/drawing/2014/main" id="{F9C0186D-B006-F045-8806-2D484081C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473" y="4289897"/>
            <a:ext cx="1330807" cy="1686696"/>
          </a:xfrm>
          <a:prstGeom prst="rect">
            <a:avLst/>
          </a:prstGeom>
        </p:spPr>
      </p:pic>
      <p:pic>
        <p:nvPicPr>
          <p:cNvPr id="19" name="Picture 18" descr="A person with a nose and mouth&#10;&#10;Description automatically generated">
            <a:extLst>
              <a:ext uri="{FF2B5EF4-FFF2-40B4-BE49-F238E27FC236}">
                <a16:creationId xmlns:a16="http://schemas.microsoft.com/office/drawing/2014/main" id="{F5151080-5B56-DD48-B3F0-DF80AED91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155" y="4315859"/>
            <a:ext cx="667319" cy="1618560"/>
          </a:xfrm>
          <a:prstGeom prst="rect">
            <a:avLst/>
          </a:prstGeom>
        </p:spPr>
      </p:pic>
      <p:sp>
        <p:nvSpPr>
          <p:cNvPr id="20" name="Google Shape;223;p24">
            <a:extLst>
              <a:ext uri="{FF2B5EF4-FFF2-40B4-BE49-F238E27FC236}">
                <a16:creationId xmlns:a16="http://schemas.microsoft.com/office/drawing/2014/main" id="{4CE10D4B-308E-2146-AF3C-79A11823FDCA}"/>
              </a:ext>
            </a:extLst>
          </p:cNvPr>
          <p:cNvSpPr txBox="1"/>
          <p:nvPr/>
        </p:nvSpPr>
        <p:spPr>
          <a:xfrm>
            <a:off x="9415552" y="5976593"/>
            <a:ext cx="213714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T2V-DDPM (Nair)</a:t>
            </a:r>
            <a:endParaRPr dirty="0"/>
          </a:p>
        </p:txBody>
      </p:sp>
      <p:pic>
        <p:nvPicPr>
          <p:cNvPr id="21" name="Google Shape;189;p22">
            <a:extLst>
              <a:ext uri="{FF2B5EF4-FFF2-40B4-BE49-F238E27FC236}">
                <a16:creationId xmlns:a16="http://schemas.microsoft.com/office/drawing/2014/main" id="{792F5976-7A86-4A49-9366-3FF5A5D18D4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43" y="2929777"/>
            <a:ext cx="5089815" cy="221485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C79D66-3940-8549-BD1E-F2630FAA91D8}"/>
                  </a:ext>
                </a:extLst>
              </p:cNvPr>
              <p:cNvSpPr txBox="1"/>
              <p:nvPr/>
            </p:nvSpPr>
            <p:spPr>
              <a:xfrm>
                <a:off x="7190941" y="6423685"/>
                <a:ext cx="36865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translation is well studied!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C79D66-3940-8549-BD1E-F2630FAA9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941" y="6423685"/>
                <a:ext cx="3686545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B7997C0-16BB-954F-A96A-127D7A355ECE}"/>
              </a:ext>
            </a:extLst>
          </p:cNvPr>
          <p:cNvSpPr txBox="1"/>
          <p:nvPr/>
        </p:nvSpPr>
        <p:spPr>
          <a:xfrm>
            <a:off x="487343" y="5304716"/>
            <a:ext cx="517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 pix2pix and </a:t>
            </a:r>
            <a:r>
              <a:rPr lang="en-US" dirty="0" err="1"/>
              <a:t>CycleGAN</a:t>
            </a:r>
            <a:r>
              <a:rPr lang="en-US" dirty="0"/>
              <a:t> image translation tasks</a:t>
            </a:r>
          </a:p>
        </p:txBody>
      </p:sp>
    </p:spTree>
    <p:extLst>
      <p:ext uri="{BB962C8B-B14F-4D97-AF65-F5344CB8AC3E}">
        <p14:creationId xmlns:p14="http://schemas.microsoft.com/office/powerpoint/2010/main" val="249507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6899C0-A9AE-D94A-91E9-CAE21859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F6C3-A745-3E46-9070-2A5769933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1134" y="2790908"/>
            <a:ext cx="7729729" cy="29491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NimbusRomNo9L"/>
              </a:rPr>
              <a:t>The Visible-to-Thermal Facial GAN (VTF-GAN) that learns thermal patch structure and temperature estimation.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NimbusRomNo9L"/>
              </a:rPr>
              <a:t>Two VTF-GAN variants designed to learn the frequency domain through a Fourier Transform Loss.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NimbusRomNo9L"/>
              </a:rPr>
              <a:t>Comparison against four GAN baselines and diffusion, through the </a:t>
            </a:r>
            <a:r>
              <a:rPr lang="en-US" sz="2400" i="1" dirty="0">
                <a:effectLst/>
                <a:latin typeface="NimbusRomNo9L"/>
              </a:rPr>
              <a:t>first application</a:t>
            </a:r>
            <a:r>
              <a:rPr lang="en-US" sz="2400" dirty="0">
                <a:effectLst/>
                <a:latin typeface="NimbusRomNo9L"/>
              </a:rPr>
              <a:t> of VT face translation using a conditional diffusion model (VTF-Diff). </a:t>
            </a:r>
          </a:p>
        </p:txBody>
      </p:sp>
    </p:spTree>
    <p:extLst>
      <p:ext uri="{BB962C8B-B14F-4D97-AF65-F5344CB8AC3E}">
        <p14:creationId xmlns:p14="http://schemas.microsoft.com/office/powerpoint/2010/main" val="197019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8497-792F-7947-A10F-9CCA065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51330"/>
            <a:ext cx="5630333" cy="1285943"/>
          </a:xfrm>
        </p:spPr>
        <p:txBody>
          <a:bodyPr>
            <a:normAutofit/>
          </a:bodyPr>
          <a:lstStyle/>
          <a:p>
            <a:r>
              <a:rPr lang="en-US" dirty="0"/>
              <a:t>Visible-Thermal Facial GAN (VTF-GAN)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13">
                <a:extLst>
                  <a:ext uri="{FF2B5EF4-FFF2-40B4-BE49-F238E27FC236}">
                    <a16:creationId xmlns:a16="http://schemas.microsoft.com/office/drawing/2014/main" id="{8BF8416B-C8B2-C040-BC48-09A31E1D025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93348" y="1841339"/>
                <a:ext cx="5850036" cy="1371865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indent="-342900" algn="l">
                  <a:buFont typeface="+mj-lt"/>
                  <a:buAutoNum type="arabicPeriod"/>
                </a:pPr>
                <a:r>
                  <a:rPr lang="en-US" dirty="0"/>
                  <a:t>VTF-GAN Baseline</a:t>
                </a: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US" dirty="0"/>
                  <a:t>VTF-GAN-FFT-Patch adds a Fourier Transform Loss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𝐹𝐹𝑇</m:t>
                        </m:r>
                      </m:sub>
                    </m:sSub>
                  </m:oMath>
                </a14:m>
                <a:r>
                  <a:rPr lang="en-US" dirty="0"/>
                  <a:t>) at a patch-wise-level</a:t>
                </a: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US" dirty="0"/>
                  <a:t>VTF-GAN-FFT-Global adds a Fourier Transform Loss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𝐹𝐹𝑇</m:t>
                        </m:r>
                      </m:sub>
                    </m:sSub>
                  </m:oMath>
                </a14:m>
                <a:r>
                  <a:rPr lang="en-US" dirty="0"/>
                  <a:t>) at the global level </a:t>
                </a:r>
              </a:p>
            </p:txBody>
          </p:sp>
        </mc:Choice>
        <mc:Fallback xmlns="">
          <p:sp>
            <p:nvSpPr>
              <p:cNvPr id="14" name="Text Placeholder 13">
                <a:extLst>
                  <a:ext uri="{FF2B5EF4-FFF2-40B4-BE49-F238E27FC236}">
                    <a16:creationId xmlns:a16="http://schemas.microsoft.com/office/drawing/2014/main" id="{8BF8416B-C8B2-C040-BC48-09A31E1D0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93348" y="1841339"/>
                <a:ext cx="5850036" cy="1371865"/>
              </a:xfrm>
              <a:blipFill>
                <a:blip r:embed="rId4"/>
                <a:stretch>
                  <a:fillRect t="-917" r="-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C55CABFE-1A75-7E43-9A3D-BDBA13808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51" y="3429000"/>
            <a:ext cx="9831164" cy="3307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A666B5-3620-BF41-A468-30587634507B}"/>
                  </a:ext>
                </a:extLst>
              </p:cNvPr>
              <p:cNvSpPr txBox="1"/>
              <p:nvPr/>
            </p:nvSpPr>
            <p:spPr>
              <a:xfrm>
                <a:off x="6443351" y="1116731"/>
                <a:ext cx="4305764" cy="324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𝑡𝑒𝑚𝑝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400" dirty="0"/>
                  <a:t>- Controls distribution of thermal patterns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A666B5-3620-BF41-A468-305876345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351" y="1116731"/>
                <a:ext cx="4305764" cy="324384"/>
              </a:xfrm>
              <a:prstGeom prst="rect">
                <a:avLst/>
              </a:prstGeom>
              <a:blipFill>
                <a:blip r:embed="rId6"/>
                <a:stretch>
                  <a:fillRect t="-370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A00E4A-DA46-224C-AA22-C8F4AAC82710}"/>
                  </a:ext>
                </a:extLst>
              </p:cNvPr>
              <p:cNvSpPr txBox="1"/>
              <p:nvPr/>
            </p:nvSpPr>
            <p:spPr>
              <a:xfrm>
                <a:off x="6443352" y="1578888"/>
                <a:ext cx="4864100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𝑝𝑎𝑡𝑐h</m:t>
                        </m:r>
                      </m:sub>
                    </m:sSub>
                  </m:oMath>
                </a14:m>
                <a:r>
                  <a:rPr lang="en-US" sz="1400" dirty="0"/>
                  <a:t> - Controls for structural similarity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A00E4A-DA46-224C-AA22-C8F4AAC82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352" y="1578888"/>
                <a:ext cx="4864100" cy="324384"/>
              </a:xfrm>
              <a:prstGeom prst="rect">
                <a:avLst/>
              </a:prstGeom>
              <a:blipFill>
                <a:blip r:embed="rId7"/>
                <a:stretch>
                  <a:fillRect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CE4DF1-7BAE-474F-8547-65BA2ED85245}"/>
                  </a:ext>
                </a:extLst>
              </p:cNvPr>
              <p:cNvSpPr txBox="1"/>
              <p:nvPr/>
            </p:nvSpPr>
            <p:spPr>
              <a:xfrm>
                <a:off x="6443351" y="2047588"/>
                <a:ext cx="4864100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𝑝𝑒𝑟𝑐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400" dirty="0"/>
                  <a:t>- Controls for perceptual similarity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CE4DF1-7BAE-474F-8547-65BA2ED85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351" y="2047588"/>
                <a:ext cx="4864100" cy="324384"/>
              </a:xfrm>
              <a:prstGeom prst="rect">
                <a:avLst/>
              </a:prstGeom>
              <a:blipFill>
                <a:blip r:embed="rId8"/>
                <a:stretch>
                  <a:fillRect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AD9A05-6FA8-914C-B57D-ED33D0991B41}"/>
                  </a:ext>
                </a:extLst>
              </p:cNvPr>
              <p:cNvSpPr txBox="1"/>
              <p:nvPr/>
            </p:nvSpPr>
            <p:spPr>
              <a:xfrm>
                <a:off x="6443351" y="2905427"/>
                <a:ext cx="48641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𝐺𝐴𝑁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400" dirty="0"/>
                  <a:t>- Relativistic Adversarial Loss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AD9A05-6FA8-914C-B57D-ED33D0991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351" y="2905427"/>
                <a:ext cx="4864100" cy="307777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64276FA-4106-134D-A60E-84D1A085938C}"/>
              </a:ext>
            </a:extLst>
          </p:cNvPr>
          <p:cNvSpPr txBox="1"/>
          <p:nvPr/>
        </p:nvSpPr>
        <p:spPr>
          <a:xfrm>
            <a:off x="6942667" y="562956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VTF-GAN Losses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56E402-785B-CB49-A5AA-FC6209756D59}"/>
                  </a:ext>
                </a:extLst>
              </p:cNvPr>
              <p:cNvSpPr txBox="1"/>
              <p:nvPr/>
            </p:nvSpPr>
            <p:spPr>
              <a:xfrm>
                <a:off x="6443351" y="2457603"/>
                <a:ext cx="48641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𝐹𝐹𝑇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400" dirty="0"/>
                  <a:t>- Controls for texture and frequency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56E402-785B-CB49-A5AA-FC6209756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351" y="2457603"/>
                <a:ext cx="4864100" cy="307777"/>
              </a:xfrm>
              <a:prstGeom prst="rect">
                <a:avLst/>
              </a:prstGeom>
              <a:blipFill>
                <a:blip r:embed="rId10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151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D198490-DE8C-0742-8FFA-16F3D6E5749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31136" y="329692"/>
                <a:ext cx="7729728" cy="118872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𝐹𝐹𝑇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is a key component 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D198490-DE8C-0742-8FFA-16F3D6E574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31136" y="329692"/>
                <a:ext cx="7729728" cy="118872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ADE1D6F-3183-7C4F-8722-EFF7F5F40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2680712"/>
            <a:ext cx="5791200" cy="2995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0541C9-3166-9A46-9AF4-D805E7EECE74}"/>
              </a:ext>
            </a:extLst>
          </p:cNvPr>
          <p:cNvSpPr txBox="1"/>
          <p:nvPr/>
        </p:nvSpPr>
        <p:spPr>
          <a:xfrm>
            <a:off x="203200" y="5675984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spectra between ground-truth visible and thermal images demonstrate differences between low and high frequency components.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2976E-96B1-CC47-84BE-4BE737742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633" y="1739948"/>
            <a:ext cx="4207098" cy="4876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D145C2-635F-2E4B-BA0F-96826472EDDE}"/>
              </a:ext>
            </a:extLst>
          </p:cNvPr>
          <p:cNvSpPr txBox="1"/>
          <p:nvPr/>
        </p:nvSpPr>
        <p:spPr>
          <a:xfrm>
            <a:off x="6350000" y="1879600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Patch-based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2CE1D-67F1-1B46-91D1-3C2F4A2497CA}"/>
              </a:ext>
            </a:extLst>
          </p:cNvPr>
          <p:cNvSpPr txBox="1"/>
          <p:nvPr/>
        </p:nvSpPr>
        <p:spPr>
          <a:xfrm>
            <a:off x="6290733" y="5503333"/>
            <a:ext cx="146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159962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1D15A6-5152-EE46-938E-A180D704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1959"/>
            <a:ext cx="7729728" cy="1188720"/>
          </a:xfrm>
        </p:spPr>
        <p:txBody>
          <a:bodyPr/>
          <a:lstStyle/>
          <a:p>
            <a:r>
              <a:rPr lang="en-US" dirty="0"/>
              <a:t>Visible-Thermal Facial Diffusion (VTF-Diff)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7FD03-330D-CC4C-A64E-24A53F00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889" y="2830749"/>
            <a:ext cx="7966644" cy="3929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EEEC8C-E2BF-F647-9C4A-D05FFA026910}"/>
                  </a:ext>
                </a:extLst>
              </p:cNvPr>
              <p:cNvSpPr txBox="1"/>
              <p:nvPr/>
            </p:nvSpPr>
            <p:spPr>
              <a:xfrm>
                <a:off x="6371411" y="1667933"/>
                <a:ext cx="3776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𝑀𝑆𝐸</m:t>
                        </m:r>
                      </m:sub>
                    </m:sSub>
                  </m:oMath>
                </a14:m>
                <a:r>
                  <a:rPr lang="en-US" dirty="0"/>
                  <a:t> - Controls noise prediction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EEEC8C-E2BF-F647-9C4A-D05FFA026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11" y="1667933"/>
                <a:ext cx="377613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CF59A6-C382-384B-BCAB-658C9F59E796}"/>
              </a:ext>
            </a:extLst>
          </p:cNvPr>
          <p:cNvSpPr txBox="1"/>
          <p:nvPr/>
        </p:nvSpPr>
        <p:spPr>
          <a:xfrm>
            <a:off x="2231136" y="1667933"/>
            <a:ext cx="3746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 input on visible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U-NET as noise estimator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Squared cosine noise scheduler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2DED-72DA-3A4B-9BDE-7EC1E5A233FB}"/>
              </a:ext>
            </a:extLst>
          </p:cNvPr>
          <p:cNvSpPr txBox="1"/>
          <p:nvPr/>
        </p:nvSpPr>
        <p:spPr>
          <a:xfrm>
            <a:off x="154173" y="4451403"/>
            <a:ext cx="246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q:  forward process (+ noise)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p:  reverse (generative process) (- noise)</a:t>
            </a:r>
          </a:p>
        </p:txBody>
      </p:sp>
    </p:spTree>
    <p:extLst>
      <p:ext uri="{BB962C8B-B14F-4D97-AF65-F5344CB8AC3E}">
        <p14:creationId xmlns:p14="http://schemas.microsoft.com/office/powerpoint/2010/main" val="21990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EB8E-3C6E-3A48-A822-61F0DAE1F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8345"/>
            <a:ext cx="7729728" cy="1188720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10" name="Picture 9" descr="A close-up of a person's face&#10;&#10;Description automatically generated">
            <a:extLst>
              <a:ext uri="{FF2B5EF4-FFF2-40B4-BE49-F238E27FC236}">
                <a16:creationId xmlns:a16="http://schemas.microsoft.com/office/drawing/2014/main" id="{16F33C02-28A3-AF4F-86C8-A00657C0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9" y="1819300"/>
            <a:ext cx="2547510" cy="1273755"/>
          </a:xfrm>
          <a:prstGeom prst="rect">
            <a:avLst/>
          </a:prstGeom>
        </p:spPr>
      </p:pic>
      <p:pic>
        <p:nvPicPr>
          <p:cNvPr id="12" name="Picture 11" descr="A person with a beard and a person's face&#10;&#10;Description automatically generated">
            <a:extLst>
              <a:ext uri="{FF2B5EF4-FFF2-40B4-BE49-F238E27FC236}">
                <a16:creationId xmlns:a16="http://schemas.microsoft.com/office/drawing/2014/main" id="{A99E336C-FF1E-9541-B88A-8F35CA4A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209" y="1819300"/>
            <a:ext cx="2547510" cy="1273755"/>
          </a:xfrm>
          <a:prstGeom prst="rect">
            <a:avLst/>
          </a:prstGeom>
        </p:spPr>
      </p:pic>
      <p:pic>
        <p:nvPicPr>
          <p:cNvPr id="14" name="Picture 13" descr="A close-up of a person&#10;&#10;Description automatically generated">
            <a:extLst>
              <a:ext uri="{FF2B5EF4-FFF2-40B4-BE49-F238E27FC236}">
                <a16:creationId xmlns:a16="http://schemas.microsoft.com/office/drawing/2014/main" id="{AC7CEE67-60E5-984C-B70F-9F39DCA4E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13" y="3530512"/>
            <a:ext cx="2761557" cy="920519"/>
          </a:xfrm>
          <a:prstGeom prst="rect">
            <a:avLst/>
          </a:prstGeom>
        </p:spPr>
      </p:pic>
      <p:pic>
        <p:nvPicPr>
          <p:cNvPr id="22" name="Picture 21" descr="A person in a suit and tie&#10;&#10;Description automatically generated">
            <a:extLst>
              <a:ext uri="{FF2B5EF4-FFF2-40B4-BE49-F238E27FC236}">
                <a16:creationId xmlns:a16="http://schemas.microsoft.com/office/drawing/2014/main" id="{0F6D4567-76C7-E843-B9F9-73575DB6A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165" y="3530512"/>
            <a:ext cx="2761554" cy="9205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112486-FC68-114D-B7DF-0EBF2F041523}"/>
              </a:ext>
            </a:extLst>
          </p:cNvPr>
          <p:cNvSpPr txBox="1"/>
          <p:nvPr/>
        </p:nvSpPr>
        <p:spPr>
          <a:xfrm>
            <a:off x="165413" y="3157895"/>
            <a:ext cx="5494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Army Research Lab (ARL) </a:t>
            </a:r>
            <a:r>
              <a:rPr lang="en-US" sz="1400" dirty="0" err="1"/>
              <a:t>Devcom</a:t>
            </a:r>
            <a:r>
              <a:rPr lang="en-US" sz="1400" dirty="0"/>
              <a:t> Dataset (Poster, et al.)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F90733-96AC-4A4B-910E-0404A033F191}"/>
              </a:ext>
            </a:extLst>
          </p:cNvPr>
          <p:cNvSpPr txBox="1"/>
          <p:nvPr/>
        </p:nvSpPr>
        <p:spPr>
          <a:xfrm>
            <a:off x="165413" y="4515870"/>
            <a:ext cx="5494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Eurecom</a:t>
            </a:r>
            <a:r>
              <a:rPr lang="en-US" sz="1400" dirty="0"/>
              <a:t> Dataset (</a:t>
            </a:r>
            <a:r>
              <a:rPr lang="en-US" sz="1400" dirty="0" err="1"/>
              <a:t>Mallat</a:t>
            </a:r>
            <a:r>
              <a:rPr lang="en-US" sz="1400" dirty="0"/>
              <a:t>, et al.)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E406E1-C945-314A-ADA9-AF621C244542}"/>
              </a:ext>
            </a:extLst>
          </p:cNvPr>
          <p:cNvSpPr txBox="1"/>
          <p:nvPr/>
        </p:nvSpPr>
        <p:spPr>
          <a:xfrm>
            <a:off x="6392849" y="1819300"/>
            <a:ext cx="556591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Baselines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40142A-EDF9-9545-89F7-76F0FA9A29FE}"/>
              </a:ext>
            </a:extLst>
          </p:cNvPr>
          <p:cNvSpPr txBox="1"/>
          <p:nvPr/>
        </p:nvSpPr>
        <p:spPr>
          <a:xfrm>
            <a:off x="6390876" y="3415016"/>
            <a:ext cx="556591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 Metrics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4A8FCA-4511-EA43-ADBF-ED821AADFB7D}"/>
              </a:ext>
            </a:extLst>
          </p:cNvPr>
          <p:cNvSpPr txBox="1"/>
          <p:nvPr/>
        </p:nvSpPr>
        <p:spPr>
          <a:xfrm>
            <a:off x="6390876" y="5383469"/>
            <a:ext cx="556591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Implementation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671B82-217A-E844-A92C-D531BAAC13D6}"/>
              </a:ext>
            </a:extLst>
          </p:cNvPr>
          <p:cNvSpPr txBox="1"/>
          <p:nvPr/>
        </p:nvSpPr>
        <p:spPr>
          <a:xfrm>
            <a:off x="6321079" y="3895697"/>
            <a:ext cx="5635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Frechet</a:t>
            </a:r>
            <a:r>
              <a:rPr lang="en-US" sz="1400" dirty="0"/>
              <a:t> Inception Distance (FID) – realism and diversity in GAN generated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Deep Bilinear CNN (DBCNN) - measures distortion in GAN generated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MSE between the generated and real thermal image magnitude spectra (frequencies and texture).</a:t>
            </a:r>
          </a:p>
        </p:txBody>
      </p:sp>
      <p:pic>
        <p:nvPicPr>
          <p:cNvPr id="35" name="Picture 34" descr="A table with numbers and a number&#10;&#10;Description automatically generated">
            <a:extLst>
              <a:ext uri="{FF2B5EF4-FFF2-40B4-BE49-F238E27FC236}">
                <a16:creationId xmlns:a16="http://schemas.microsoft.com/office/drawing/2014/main" id="{623C10C0-3146-2B46-B563-60EB73D27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07" y="5123932"/>
            <a:ext cx="5179115" cy="14987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5FAF96-F720-B442-88AF-6583F1DE70C7}"/>
              </a:ext>
            </a:extLst>
          </p:cNvPr>
          <p:cNvSpPr txBox="1"/>
          <p:nvPr/>
        </p:nvSpPr>
        <p:spPr>
          <a:xfrm>
            <a:off x="6390877" y="2223888"/>
            <a:ext cx="56357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400" b="1" dirty="0"/>
              <a:t>pix2pix, 2) </a:t>
            </a:r>
            <a:r>
              <a:rPr lang="en-US" sz="1400" b="1" dirty="0" err="1"/>
              <a:t>CycleGAN</a:t>
            </a:r>
            <a:r>
              <a:rPr lang="en-US" sz="1400" b="1" dirty="0"/>
              <a:t>, 3) </a:t>
            </a:r>
            <a:r>
              <a:rPr lang="en-US" sz="1400" b="1" dirty="0" err="1"/>
              <a:t>ThermalGAN</a:t>
            </a:r>
            <a:r>
              <a:rPr lang="en-US" sz="1400" b="1" dirty="0"/>
              <a:t>, and 4) </a:t>
            </a:r>
            <a:r>
              <a:rPr lang="en-US" sz="1400" b="1" dirty="0" err="1"/>
              <a:t>favtGAN</a:t>
            </a:r>
            <a:r>
              <a:rPr lang="en-US" sz="1400" b="1" dirty="0"/>
              <a:t> </a:t>
            </a:r>
          </a:p>
          <a:p>
            <a:pPr marL="342900" indent="-342900">
              <a:buAutoNum type="arabicParenR"/>
            </a:pPr>
            <a:r>
              <a:rPr lang="en-US" sz="1400" dirty="0"/>
              <a:t>We compare the baselines against VTF-GAN and its variants VTF-GAN-FFT-P and VTF-GAN-FFT-G</a:t>
            </a:r>
          </a:p>
          <a:p>
            <a:pPr marL="342900" indent="-342900">
              <a:buAutoNum type="arabicParenR"/>
            </a:pPr>
            <a:r>
              <a:rPr lang="en-US" sz="1400" i="1" dirty="0"/>
              <a:t>Additional baselines </a:t>
            </a:r>
            <a:r>
              <a:rPr lang="en-US" sz="1400" dirty="0"/>
              <a:t>that failed: pix2pixHD, </a:t>
            </a:r>
            <a:r>
              <a:rPr lang="en-US" sz="1400" dirty="0" err="1"/>
              <a:t>FastCUT</a:t>
            </a:r>
            <a:r>
              <a:rPr lang="en-US" sz="1400" dirty="0"/>
              <a:t>, </a:t>
            </a:r>
            <a:r>
              <a:rPr lang="en-US" sz="1400" dirty="0" err="1"/>
              <a:t>GansNRoses</a:t>
            </a:r>
            <a:r>
              <a:rPr lang="en-US" sz="1400" dirty="0"/>
              <a:t>, </a:t>
            </a:r>
            <a:r>
              <a:rPr lang="en-US" sz="1400" dirty="0" err="1"/>
              <a:t>StarGAN</a:t>
            </a:r>
            <a:r>
              <a:rPr lang="en-US" sz="1400" dirty="0"/>
              <a:t>, and MUNIT.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EF1257-9BC3-8A4B-9129-EF8F3FE70067}"/>
              </a:ext>
            </a:extLst>
          </p:cNvPr>
          <p:cNvSpPr txBox="1"/>
          <p:nvPr/>
        </p:nvSpPr>
        <p:spPr>
          <a:xfrm>
            <a:off x="6389984" y="5868513"/>
            <a:ext cx="55659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Multi-parallel Training - 3x NVIDIA Quadro RTX 8000s and 2x NVIDIA RTX A6000s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PyTorch</a:t>
            </a:r>
            <a:r>
              <a:rPr lang="en-US" sz="1400" dirty="0"/>
              <a:t>, </a:t>
            </a:r>
            <a:r>
              <a:rPr lang="en-US" sz="1400" dirty="0" err="1"/>
              <a:t>batch_size</a:t>
            </a:r>
            <a:r>
              <a:rPr lang="en-US" sz="1400" dirty="0"/>
              <a:t>=32, epochs=200,  Average Mixed Precision (AMP), </a:t>
            </a:r>
            <a:r>
              <a:rPr lang="en-US" sz="1400" dirty="0" err="1"/>
              <a:t>lr</a:t>
            </a:r>
            <a:r>
              <a:rPr lang="en-US" sz="1400" dirty="0"/>
              <a:t>=0.0002, Adam Optimizer</a:t>
            </a:r>
          </a:p>
        </p:txBody>
      </p:sp>
    </p:spTree>
    <p:extLst>
      <p:ext uri="{BB962C8B-B14F-4D97-AF65-F5344CB8AC3E}">
        <p14:creationId xmlns:p14="http://schemas.microsoft.com/office/powerpoint/2010/main" val="3479584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07778E-BA76-E449-9BA2-A16A81A6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quantitative results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CC5C5C-22F3-A04D-A43B-9A1725537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10" y="3767971"/>
            <a:ext cx="4543818" cy="2194036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VTF-GAN outperforms FID scores for </a:t>
            </a:r>
            <a:r>
              <a:rPr lang="en-US" sz="2000" dirty="0" err="1"/>
              <a:t>Eurecom</a:t>
            </a:r>
            <a:r>
              <a:rPr lang="en-US" sz="2000" dirty="0"/>
              <a:t>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VTF-Diff outperforms DBCNN scores for </a:t>
            </a:r>
            <a:r>
              <a:rPr lang="en-US" sz="2000" dirty="0" err="1"/>
              <a:t>Eurecom</a:t>
            </a:r>
            <a:r>
              <a:rPr lang="en-US" sz="20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VTF-GAN outperforms FID, DBCNN, and MSE SPEC scores for the </a:t>
            </a:r>
            <a:r>
              <a:rPr lang="en-US" sz="2000" dirty="0" err="1"/>
              <a:t>Devcom</a:t>
            </a:r>
            <a:r>
              <a:rPr lang="en-US" sz="2000" dirty="0"/>
              <a:t> dataset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AA987A-9EB8-1D41-82D6-EA973174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82299" cy="61983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C42E03-D593-2647-8419-F152DA2EE7E4}"/>
              </a:ext>
            </a:extLst>
          </p:cNvPr>
          <p:cNvSpPr/>
          <p:nvPr/>
        </p:nvSpPr>
        <p:spPr>
          <a:xfrm>
            <a:off x="8947447" y="2266891"/>
            <a:ext cx="1264778" cy="19649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F4B85D-66B1-C143-992E-8B22B4E95D54}"/>
              </a:ext>
            </a:extLst>
          </p:cNvPr>
          <p:cNvSpPr/>
          <p:nvPr/>
        </p:nvSpPr>
        <p:spPr>
          <a:xfrm>
            <a:off x="7521026" y="2819225"/>
            <a:ext cx="1264778" cy="2157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F4EE1C-052B-AE41-8B24-6ED53C0C9D2D}"/>
              </a:ext>
            </a:extLst>
          </p:cNvPr>
          <p:cNvSpPr/>
          <p:nvPr/>
        </p:nvSpPr>
        <p:spPr>
          <a:xfrm>
            <a:off x="7462411" y="5746302"/>
            <a:ext cx="1264778" cy="2157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B9CD0B-8816-EB46-A65E-C832951D44AE}"/>
              </a:ext>
            </a:extLst>
          </p:cNvPr>
          <p:cNvSpPr/>
          <p:nvPr/>
        </p:nvSpPr>
        <p:spPr>
          <a:xfrm>
            <a:off x="8947447" y="5530597"/>
            <a:ext cx="1264778" cy="2709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5D6440-1C89-4148-A83D-631A83CAAAC8}"/>
              </a:ext>
            </a:extLst>
          </p:cNvPr>
          <p:cNvSpPr/>
          <p:nvPr/>
        </p:nvSpPr>
        <p:spPr>
          <a:xfrm>
            <a:off x="10562873" y="5318799"/>
            <a:ext cx="1418112" cy="2709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E0891-A86D-2645-9DF1-89FF401C312D}"/>
              </a:ext>
            </a:extLst>
          </p:cNvPr>
          <p:cNvSpPr txBox="1"/>
          <p:nvPr/>
        </p:nvSpPr>
        <p:spPr>
          <a:xfrm>
            <a:off x="6260123" y="6111631"/>
            <a:ext cx="584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% changes, compared to the top performing model for the metric. For example, FID for VTF-Diff (80.212) suffers by 12.5% compared to VTF-GAN (baseline) of 70.221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F2BC99-5711-0842-B3A8-CD2A9B973915}"/>
              </a:ext>
            </a:extLst>
          </p:cNvPr>
          <p:cNvSpPr/>
          <p:nvPr/>
        </p:nvSpPr>
        <p:spPr>
          <a:xfrm>
            <a:off x="10562873" y="1454091"/>
            <a:ext cx="1418112" cy="20277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83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{2F5EC1F5-4239-6448-AD3B-B930A64AE0B7}tf10001120</Template>
  <TotalTime>453</TotalTime>
  <Words>686</Words>
  <Application>Microsoft Macintosh PowerPoint</Application>
  <PresentationFormat>Widescreen</PresentationFormat>
  <Paragraphs>87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Cambria Math</vt:lpstr>
      <vt:lpstr>Gill Sans MT</vt:lpstr>
      <vt:lpstr>NimbusRomNo9L</vt:lpstr>
      <vt:lpstr>Times New Roman</vt:lpstr>
      <vt:lpstr>Parcel</vt:lpstr>
      <vt:lpstr>When Visible-to-Thermal Facial GAN Beats Conditional Diffusion</vt:lpstr>
      <vt:lpstr>What if we could emulate a thermal sensor with AI?</vt:lpstr>
      <vt:lpstr>Our work is based in cross-spectral image-to-image translation</vt:lpstr>
      <vt:lpstr>contributions</vt:lpstr>
      <vt:lpstr>Visible-Thermal Facial GAN (VTF-GAN)</vt:lpstr>
      <vt:lpstr>L_(FFT )is a key component </vt:lpstr>
      <vt:lpstr>Visible-Thermal Facial Diffusion (VTF-Diff)</vt:lpstr>
      <vt:lpstr>experimental setup</vt:lpstr>
      <vt:lpstr>quantitative results</vt:lpstr>
      <vt:lpstr>PowerPoint Presentation</vt:lpstr>
      <vt:lpstr>magnitude spectra are more similar between real thermal (rt) and vtf-gaN</vt:lpstr>
      <vt:lpstr>we tried 5 additional baselines that ended up failing</vt:lpstr>
      <vt:lpstr>ablation study</vt:lpstr>
      <vt:lpstr>vtf-diff pros and cons</vt:lpstr>
      <vt:lpstr>VTF-GAN Key Component in generating consistent biometric identity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Ordun</dc:creator>
  <cp:lastModifiedBy>Greg Ordun</cp:lastModifiedBy>
  <cp:revision>33</cp:revision>
  <dcterms:created xsi:type="dcterms:W3CDTF">2023-08-18T17:15:04Z</dcterms:created>
  <dcterms:modified xsi:type="dcterms:W3CDTF">2023-09-29T15:39:34Z</dcterms:modified>
</cp:coreProperties>
</file>